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417" r:id="rId1"/>
  </p:sldMasterIdLst>
  <p:notesMasterIdLst>
    <p:notesMasterId r:id="rId11"/>
  </p:notesMasterIdLst>
  <p:handoutMasterIdLst>
    <p:handoutMasterId r:id="rId12"/>
  </p:handoutMasterIdLst>
  <p:sldIdLst>
    <p:sldId id="264" r:id="rId2"/>
    <p:sldId id="266" r:id="rId3"/>
    <p:sldId id="275" r:id="rId4"/>
    <p:sldId id="274" r:id="rId5"/>
    <p:sldId id="279" r:id="rId6"/>
    <p:sldId id="271" r:id="rId7"/>
    <p:sldId id="276" r:id="rId8"/>
    <p:sldId id="277" r:id="rId9"/>
    <p:sldId id="278" r:id="rId1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9DBB"/>
    <a:srgbClr val="CCCCCC"/>
    <a:srgbClr val="4C6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95" autoAdjust="0"/>
    <p:restoredTop sz="90993" autoAdjust="0"/>
  </p:normalViewPr>
  <p:slideViewPr>
    <p:cSldViewPr>
      <p:cViewPr varScale="1">
        <p:scale>
          <a:sx n="75" d="100"/>
          <a:sy n="75" d="100"/>
        </p:scale>
        <p:origin x="259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48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095068784183592"/>
          <c:y val="7.6326870638991601E-2"/>
          <c:w val="0.53746189409810008"/>
          <c:h val="0.79166698440572181"/>
        </c:manualLayout>
      </c:layout>
      <c:pie3DChart>
        <c:varyColors val="1"/>
        <c:ser>
          <c:idx val="0"/>
          <c:order val="0"/>
          <c:cat>
            <c:strRef>
              <c:f>Sheet1!$A$1:$A$10</c:f>
              <c:strCache>
                <c:ptCount val="4"/>
                <c:pt idx="0">
                  <c:v>Nutrition Services</c:v>
                </c:pt>
                <c:pt idx="1">
                  <c:v>EISEP Home Care</c:v>
                </c:pt>
                <c:pt idx="2">
                  <c:v>All Other Programs, Admin, Planning</c:v>
                </c:pt>
                <c:pt idx="3">
                  <c:v>NY Connects</c:v>
                </c:pt>
              </c:strCache>
            </c:strRef>
          </c:cat>
          <c:val>
            <c:numRef>
              <c:f>Sheet1!$B$1:$B$10</c:f>
            </c:numRef>
          </c:val>
          <c:extLst>
            <c:ext xmlns:c16="http://schemas.microsoft.com/office/drawing/2014/chart" uri="{C3380CC4-5D6E-409C-BE32-E72D297353CC}">
              <c16:uniqueId val="{00000000-1D85-4FDD-BF4B-B174E074740D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rgbClr val="FF993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1D85-4FDD-BF4B-B174E074740D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1D85-4FDD-BF4B-B174E074740D}"/>
              </c:ext>
            </c:extLst>
          </c:dPt>
          <c:dPt>
            <c:idx val="2"/>
            <c:bubble3D val="0"/>
            <c:spPr>
              <a:solidFill>
                <a:srgbClr val="648C4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1D85-4FDD-BF4B-B174E074740D}"/>
              </c:ext>
            </c:extLst>
          </c:dPt>
          <c:dPt>
            <c:idx val="3"/>
            <c:bubble3D val="0"/>
            <c:spPr>
              <a:solidFill>
                <a:srgbClr val="FFCC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1D85-4FDD-BF4B-B174E074740D}"/>
              </c:ext>
            </c:extLst>
          </c:dPt>
          <c:dLbls>
            <c:dLbl>
              <c:idx val="0"/>
              <c:layout>
                <c:manualLayout>
                  <c:x val="-0.22317690531870243"/>
                  <c:y val="0.2000464992634069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800" dirty="0"/>
                      <a:t>Nutrition Services</a:t>
                    </a:r>
                    <a:br>
                      <a:rPr lang="en-US" sz="1800" dirty="0"/>
                    </a:br>
                    <a:r>
                      <a:rPr lang="en-US" sz="1800" dirty="0"/>
                      <a:t>$805,848</a:t>
                    </a:r>
                  </a:p>
                  <a:p>
                    <a:pPr>
                      <a:defRPr sz="1800" b="1">
                        <a:solidFill>
                          <a:schemeClr val="bg1"/>
                        </a:solidFill>
                      </a:defRPr>
                    </a:pPr>
                    <a:fld id="{D8C25EF9-4E18-4795-A211-6B1EF27F43AC}" type="VALUE">
                      <a:rPr lang="en-US" sz="1800"/>
                      <a:pPr>
                        <a:defRPr sz="18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946073827927472"/>
                      <c:h val="0.2461036472482881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1D85-4FDD-BF4B-B174E074740D}"/>
                </c:ext>
              </c:extLst>
            </c:dLbl>
            <c:dLbl>
              <c:idx val="1"/>
              <c:layout>
                <c:manualLayout>
                  <c:x val="-0.13968564135905029"/>
                  <c:y val="-0.1994337801365148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EISEP </a:t>
                    </a:r>
                  </a:p>
                  <a:p>
                    <a:r>
                      <a:rPr lang="en-US" dirty="0"/>
                      <a:t>Home Care</a:t>
                    </a:r>
                  </a:p>
                  <a:p>
                    <a:r>
                      <a:rPr lang="en-US" dirty="0"/>
                      <a:t>$459,165</a:t>
                    </a:r>
                  </a:p>
                  <a:p>
                    <a:r>
                      <a:rPr lang="en-US" dirty="0"/>
                      <a:t>17%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D85-4FDD-BF4B-B174E074740D}"/>
                </c:ext>
              </c:extLst>
            </c:dLbl>
            <c:dLbl>
              <c:idx val="2"/>
              <c:layout>
                <c:manualLayout>
                  <c:x val="0.20867842137185455"/>
                  <c:y val="-0.129629160118912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All Other Programs</a:t>
                    </a:r>
                  </a:p>
                  <a:p>
                    <a:r>
                      <a:rPr lang="en-US" dirty="0"/>
                      <a:t>Administration</a:t>
                    </a:r>
                  </a:p>
                  <a:p>
                    <a:r>
                      <a:rPr lang="en-US" dirty="0"/>
                      <a:t>Planning</a:t>
                    </a:r>
                    <a:r>
                      <a:rPr lang="en-US" baseline="0" dirty="0"/>
                      <a:t> </a:t>
                    </a:r>
                  </a:p>
                  <a:p>
                    <a:r>
                      <a:rPr lang="en-US" baseline="0" dirty="0"/>
                      <a:t>$1,078,619</a:t>
                    </a:r>
                  </a:p>
                  <a:p>
                    <a:r>
                      <a:rPr lang="en-US" dirty="0"/>
                      <a:t>41%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D85-4FDD-BF4B-B174E074740D}"/>
                </c:ext>
              </c:extLst>
            </c:dLbl>
            <c:dLbl>
              <c:idx val="3"/>
              <c:layout>
                <c:manualLayout>
                  <c:x val="9.6131077078667915E-2"/>
                  <c:y val="0.1332365278492813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800" dirty="0"/>
                      <a:t>NY Connects</a:t>
                    </a:r>
                  </a:p>
                  <a:p>
                    <a:pPr>
                      <a:defRPr sz="1800" b="1">
                        <a:solidFill>
                          <a:schemeClr val="bg1"/>
                        </a:solidFill>
                      </a:defRPr>
                    </a:pPr>
                    <a:r>
                      <a:rPr lang="en-US" sz="1800" dirty="0"/>
                      <a:t>$279,522</a:t>
                    </a:r>
                  </a:p>
                  <a:p>
                    <a:pPr>
                      <a:defRPr sz="1800" b="1">
                        <a:solidFill>
                          <a:schemeClr val="bg1"/>
                        </a:solidFill>
                      </a:defRPr>
                    </a:pPr>
                    <a:r>
                      <a:rPr lang="en-US" sz="1800" dirty="0"/>
                      <a:t>11%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23092341045653"/>
                      <c:h val="0.2115477253460648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1D85-4FDD-BF4B-B174E07474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Sheet1!$A$1:$A$10</c:f>
              <c:strCache>
                <c:ptCount val="4"/>
                <c:pt idx="0">
                  <c:v>Nutrition Services</c:v>
                </c:pt>
                <c:pt idx="1">
                  <c:v>EISEP Home Care</c:v>
                </c:pt>
                <c:pt idx="2">
                  <c:v>All Other Programs, Admin, Planning</c:v>
                </c:pt>
                <c:pt idx="3">
                  <c:v>NY Connects</c:v>
                </c:pt>
              </c:strCache>
            </c:strRef>
          </c:cat>
          <c:val>
            <c:numRef>
              <c:f>Sheet1!$C$1:$C$10</c:f>
              <c:numCache>
                <c:formatCode>0%</c:formatCode>
                <c:ptCount val="4"/>
                <c:pt idx="0">
                  <c:v>0.31331033326014057</c:v>
                </c:pt>
                <c:pt idx="1">
                  <c:v>0.18036255164901727</c:v>
                </c:pt>
                <c:pt idx="2">
                  <c:v>0.40097077958935323</c:v>
                </c:pt>
                <c:pt idx="3">
                  <c:v>0.10535633550148893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D85-4FDD-BF4B-B174E0747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75"/>
      <c:rotY val="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095068784183592"/>
          <c:y val="7.6326870638991601E-2"/>
          <c:w val="0.53746189409810008"/>
          <c:h val="0.79166698440572181"/>
        </c:manualLayout>
      </c:layout>
      <c:pie3DChart>
        <c:varyColors val="1"/>
        <c:ser>
          <c:idx val="0"/>
          <c:order val="0"/>
          <c:cat>
            <c:strRef>
              <c:f>Sheet1!$A$1:$A$10</c:f>
              <c:strCache>
                <c:ptCount val="4"/>
                <c:pt idx="0">
                  <c:v>Nutrition Services</c:v>
                </c:pt>
                <c:pt idx="1">
                  <c:v>EISEP Home Care</c:v>
                </c:pt>
                <c:pt idx="2">
                  <c:v>All Other Programs, Admin, Planning</c:v>
                </c:pt>
                <c:pt idx="3">
                  <c:v>NY Connects</c:v>
                </c:pt>
              </c:strCache>
            </c:strRef>
          </c:cat>
          <c:val>
            <c:numRef>
              <c:f>Sheet1!$B$1:$B$10</c:f>
            </c:numRef>
          </c:val>
          <c:extLst>
            <c:ext xmlns:c16="http://schemas.microsoft.com/office/drawing/2014/chart" uri="{C3380CC4-5D6E-409C-BE32-E72D297353CC}">
              <c16:uniqueId val="{00000000-1D85-4FDD-BF4B-B174E074740D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rgbClr val="FF993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1D85-4FDD-BF4B-B174E074740D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1D85-4FDD-BF4B-B174E074740D}"/>
              </c:ext>
            </c:extLst>
          </c:dPt>
          <c:dPt>
            <c:idx val="2"/>
            <c:bubble3D val="0"/>
            <c:spPr>
              <a:solidFill>
                <a:srgbClr val="648C4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1D85-4FDD-BF4B-B174E074740D}"/>
              </c:ext>
            </c:extLst>
          </c:dPt>
          <c:dPt>
            <c:idx val="3"/>
            <c:bubble3D val="0"/>
            <c:spPr>
              <a:solidFill>
                <a:srgbClr val="FFCC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1D85-4FDD-BF4B-B174E074740D}"/>
              </c:ext>
            </c:extLst>
          </c:dPt>
          <c:dLbls>
            <c:dLbl>
              <c:idx val="0"/>
              <c:layout>
                <c:manualLayout>
                  <c:x val="-0.2051001163605827"/>
                  <c:y val="0.1651373943936276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800" dirty="0"/>
                      <a:t>Nutrition Services</a:t>
                    </a:r>
                    <a:br>
                      <a:rPr lang="en-US" sz="1800" dirty="0"/>
                    </a:br>
                    <a:r>
                      <a:rPr lang="en-US" sz="1800" dirty="0"/>
                      <a:t>57%</a:t>
                    </a:r>
                    <a:r>
                      <a:rPr lang="en-US" sz="1800" baseline="0" dirty="0"/>
                      <a:t> Federal/State</a:t>
                    </a:r>
                  </a:p>
                  <a:p>
                    <a:pPr>
                      <a:defRPr sz="1800" b="1">
                        <a:solidFill>
                          <a:schemeClr val="bg1"/>
                        </a:solidFill>
                      </a:defRPr>
                    </a:pPr>
                    <a:r>
                      <a:rPr lang="en-US" sz="1800" baseline="0" dirty="0"/>
                      <a:t>43% Local</a:t>
                    </a:r>
                    <a:endParaRPr lang="en-US" sz="18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946073827927472"/>
                      <c:h val="0.246103647248288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D85-4FDD-BF4B-B174E074740D}"/>
                </c:ext>
              </c:extLst>
            </c:dLbl>
            <c:dLbl>
              <c:idx val="1"/>
              <c:layout>
                <c:manualLayout>
                  <c:x val="-0.15173686851254178"/>
                  <c:y val="-0.2425566819480710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EISEP </a:t>
                    </a:r>
                  </a:p>
                  <a:p>
                    <a:r>
                      <a:rPr lang="en-US" dirty="0"/>
                      <a:t>Home Care</a:t>
                    </a:r>
                  </a:p>
                  <a:p>
                    <a:r>
                      <a:rPr lang="en-US" dirty="0"/>
                      <a:t>49%</a:t>
                    </a:r>
                    <a:r>
                      <a:rPr lang="en-US" baseline="0" dirty="0"/>
                      <a:t> State</a:t>
                    </a:r>
                  </a:p>
                  <a:p>
                    <a:r>
                      <a:rPr lang="en-US" baseline="0" dirty="0"/>
                      <a:t>51% Local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814698441052865"/>
                      <c:h val="0.231785967851650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1D85-4FDD-BF4B-B174E074740D}"/>
                </c:ext>
              </c:extLst>
            </c:dLbl>
            <c:dLbl>
              <c:idx val="2"/>
              <c:layout>
                <c:manualLayout>
                  <c:x val="0.23955964224464196"/>
                  <c:y val="-0.129629160118912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All Other Programs</a:t>
                    </a:r>
                  </a:p>
                  <a:p>
                    <a:r>
                      <a:rPr lang="en-US" dirty="0"/>
                      <a:t>Administration</a:t>
                    </a:r>
                  </a:p>
                  <a:p>
                    <a:r>
                      <a:rPr lang="en-US" dirty="0"/>
                      <a:t>Planning</a:t>
                    </a:r>
                    <a:r>
                      <a:rPr lang="en-US" baseline="0" dirty="0"/>
                      <a:t> </a:t>
                    </a:r>
                  </a:p>
                  <a:p>
                    <a:r>
                      <a:rPr lang="en-US" baseline="0" dirty="0"/>
                      <a:t>58% Federal/State</a:t>
                    </a:r>
                  </a:p>
                  <a:p>
                    <a:r>
                      <a:rPr lang="en-US" baseline="0" dirty="0"/>
                      <a:t>42% Local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9905215350108"/>
                      <c:h val="0.3220361537557313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1D85-4FDD-BF4B-B174E074740D}"/>
                </c:ext>
              </c:extLst>
            </c:dLbl>
            <c:dLbl>
              <c:idx val="3"/>
              <c:layout>
                <c:manualLayout>
                  <c:x val="9.6131077078667915E-2"/>
                  <c:y val="0.1332365278492813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800" dirty="0"/>
                      <a:t>NY Connects</a:t>
                    </a:r>
                  </a:p>
                  <a:p>
                    <a:pPr>
                      <a:defRPr sz="1800" b="1">
                        <a:solidFill>
                          <a:schemeClr val="bg1"/>
                        </a:solidFill>
                      </a:defRPr>
                    </a:pPr>
                    <a:r>
                      <a:rPr lang="en-US" sz="1800" dirty="0"/>
                      <a:t>100%</a:t>
                    </a:r>
                    <a:r>
                      <a:rPr lang="en-US" sz="1800" baseline="0" dirty="0"/>
                      <a:t> State</a:t>
                    </a:r>
                    <a:endParaRPr lang="en-US" sz="18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23092341045653"/>
                      <c:h val="0.2115477253460648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1D85-4FDD-BF4B-B174E07474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Sheet1!$A$1:$A$10</c:f>
              <c:strCache>
                <c:ptCount val="4"/>
                <c:pt idx="0">
                  <c:v>Nutrition Services</c:v>
                </c:pt>
                <c:pt idx="1">
                  <c:v>EISEP Home Care</c:v>
                </c:pt>
                <c:pt idx="2">
                  <c:v>All Other Programs, Admin, Planning</c:v>
                </c:pt>
                <c:pt idx="3">
                  <c:v>NY Connects</c:v>
                </c:pt>
              </c:strCache>
            </c:strRef>
          </c:cat>
          <c:val>
            <c:numRef>
              <c:f>Sheet1!$C$1:$C$10</c:f>
              <c:numCache>
                <c:formatCode>0%</c:formatCode>
                <c:ptCount val="4"/>
                <c:pt idx="0">
                  <c:v>0.31331033326014057</c:v>
                </c:pt>
                <c:pt idx="1">
                  <c:v>0.18036255164901727</c:v>
                </c:pt>
                <c:pt idx="2">
                  <c:v>0.40097077958935323</c:v>
                </c:pt>
                <c:pt idx="3">
                  <c:v>0.10535633550148893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D85-4FDD-BF4B-B174E0747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0.30887</cdr:x>
      <cdr:y>0.08304</cdr:y>
    </cdr:from>
    <cdr:to>
      <cdr:x>0.40233</cdr:x>
      <cdr:y>0.12695</cdr:y>
    </cdr:to>
    <cdr:cxnSp macro="">
      <cdr:nvCxnSpPr>
        <cdr:cNvPr id="2" name="Straight Arrow Connector 1">
          <a:extLst xmlns:a="http://schemas.openxmlformats.org/drawingml/2006/main">
            <a:ext uri="{FF2B5EF4-FFF2-40B4-BE49-F238E27FC236}">
              <a16:creationId xmlns:a16="http://schemas.microsoft.com/office/drawing/2014/main" id="{E384C4C1-749C-4F68-9D20-8453F4C92AFE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2462745" y="481648"/>
          <a:ext cx="745202" cy="25469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bg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0.19482</cdr:x>
      <cdr:y>0.09769</cdr:y>
    </cdr:from>
    <cdr:to>
      <cdr:x>0.31416</cdr:x>
      <cdr:y>0.21405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F7AB0F3-E5CD-4B12-B162-E37E52E1102B}"/>
            </a:ext>
          </a:extLst>
        </cdr:cNvPr>
        <cdr:cNvSpPr txBox="1"/>
      </cdr:nvSpPr>
      <cdr:spPr>
        <a:xfrm xmlns:a="http://schemas.openxmlformats.org/drawingml/2006/main">
          <a:off x="1290638" y="423863"/>
          <a:ext cx="790575" cy="504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0.12079</cdr:x>
      <cdr:y>0.03751</cdr:y>
    </cdr:from>
    <cdr:to>
      <cdr:x>0.36229</cdr:x>
      <cdr:y>0.18344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300FB7E5-4015-4C35-86A2-1DABEFCD28E4}"/>
            </a:ext>
          </a:extLst>
        </cdr:cNvPr>
        <cdr:cNvSpPr txBox="1"/>
      </cdr:nvSpPr>
      <cdr:spPr>
        <a:xfrm xmlns:a="http://schemas.openxmlformats.org/drawingml/2006/main">
          <a:off x="963090" y="231977"/>
          <a:ext cx="1925635" cy="9025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>
              <a:solidFill>
                <a:schemeClr val="bg2"/>
              </a:solidFill>
            </a:rPr>
            <a:t>•Information</a:t>
          </a:r>
        </a:p>
        <a:p xmlns:a="http://schemas.openxmlformats.org/drawingml/2006/main">
          <a:r>
            <a:rPr lang="en-US" sz="1400" dirty="0">
              <a:solidFill>
                <a:schemeClr val="bg2"/>
              </a:solidFill>
            </a:rPr>
            <a:t>• Referral</a:t>
          </a:r>
          <a:endParaRPr lang="en-US" sz="1400" baseline="0" dirty="0">
            <a:solidFill>
              <a:schemeClr val="bg2"/>
            </a:solidFill>
          </a:endParaRP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Options Counseling</a:t>
          </a:r>
          <a:endParaRPr lang="en-US" sz="1400" dirty="0">
            <a:solidFill>
              <a:schemeClr val="bg2"/>
            </a:solidFill>
          </a:endParaRPr>
        </a:p>
      </cdr:txBody>
    </cdr:sp>
  </cdr:relSizeAnchor>
  <cdr:relSizeAnchor xmlns:cdr="http://schemas.openxmlformats.org/drawingml/2006/chartDrawing">
    <cdr:from>
      <cdr:x>0.03091</cdr:x>
      <cdr:y>0.37212</cdr:y>
    </cdr:from>
    <cdr:to>
      <cdr:x>0.24371</cdr:x>
      <cdr:y>0.89462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D2A60387-1D6C-439D-86B4-6F86A426EE5E}"/>
            </a:ext>
          </a:extLst>
        </cdr:cNvPr>
        <cdr:cNvSpPr txBox="1"/>
      </cdr:nvSpPr>
      <cdr:spPr>
        <a:xfrm xmlns:a="http://schemas.openxmlformats.org/drawingml/2006/main">
          <a:off x="204788" y="1614488"/>
          <a:ext cx="1409700" cy="2266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0.03954</cdr:x>
      <cdr:y>0.31504</cdr:y>
    </cdr:from>
    <cdr:to>
      <cdr:x>0.24515</cdr:x>
      <cdr:y>0.97805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3456B42F-201B-4730-8009-51E3BC8398FE}"/>
            </a:ext>
          </a:extLst>
        </cdr:cNvPr>
        <cdr:cNvSpPr txBox="1"/>
      </cdr:nvSpPr>
      <cdr:spPr>
        <a:xfrm xmlns:a="http://schemas.openxmlformats.org/drawingml/2006/main">
          <a:off x="261938" y="1366838"/>
          <a:ext cx="1362075" cy="2876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0.19724</cdr:x>
      <cdr:y>0.6785</cdr:y>
    </cdr:from>
    <cdr:to>
      <cdr:x>0.25902</cdr:x>
      <cdr:y>0.73569</cdr:y>
    </cdr:to>
    <cdr:cxnSp macro="">
      <cdr:nvCxnSpPr>
        <cdr:cNvPr id="13" name="Straight Arrow Connector 12">
          <a:extLst xmlns:a="http://schemas.openxmlformats.org/drawingml/2006/main">
            <a:ext uri="{FF2B5EF4-FFF2-40B4-BE49-F238E27FC236}">
              <a16:creationId xmlns:a16="http://schemas.microsoft.com/office/drawing/2014/main" id="{027C9833-E91B-425B-B888-CF10FD7E26DC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1572690" y="3935452"/>
          <a:ext cx="492577" cy="33174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bg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0.20232</cdr:y>
    </cdr:from>
    <cdr:to>
      <cdr:x>0.23547</cdr:x>
      <cdr:y>0.99638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:a16="http://schemas.microsoft.com/office/drawing/2014/main" id="{8D11BEC4-C4E2-410A-AED9-8400519A7863}"/>
            </a:ext>
          </a:extLst>
        </cdr:cNvPr>
        <cdr:cNvSpPr txBox="1"/>
      </cdr:nvSpPr>
      <cdr:spPr>
        <a:xfrm xmlns:a="http://schemas.openxmlformats.org/drawingml/2006/main">
          <a:off x="0" y="1251299"/>
          <a:ext cx="1877490" cy="49109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400" dirty="0">
            <a:solidFill>
              <a:schemeClr val="bg2"/>
            </a:solidFill>
          </a:endParaRPr>
        </a:p>
        <a:p xmlns:a="http://schemas.openxmlformats.org/drawingml/2006/main">
          <a:r>
            <a:rPr lang="en-US" sz="1400" dirty="0">
              <a:solidFill>
                <a:schemeClr val="bg2"/>
              </a:solidFill>
            </a:rPr>
            <a:t>• Personal Emergency                                             Response</a:t>
          </a:r>
          <a:r>
            <a:rPr lang="en-US" sz="1400" baseline="0" dirty="0">
              <a:solidFill>
                <a:schemeClr val="bg2"/>
              </a:solidFill>
            </a:rPr>
            <a:t> System (PERS)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Caregiver Services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Home Energy Assistance Program (HEAP)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Health Insurance Counseling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Long Term Care Ombudsman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Friendly Visiting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Health Promotion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Legal Services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Home Repair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Transportation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Outreach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•Northside/Southside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Registry Program</a:t>
          </a:r>
          <a:endParaRPr lang="en-US" sz="1400" dirty="0">
            <a:solidFill>
              <a:schemeClr val="bg2"/>
            </a:solidFill>
          </a:endParaRPr>
        </a:p>
      </cdr:txBody>
    </cdr:sp>
  </cdr:relSizeAnchor>
  <cdr:relSizeAnchor xmlns:cdr="http://schemas.openxmlformats.org/drawingml/2006/chartDrawing">
    <cdr:from>
      <cdr:x>0.68943</cdr:x>
      <cdr:y>0.14819</cdr:y>
    </cdr:from>
    <cdr:to>
      <cdr:x>0.74838</cdr:x>
      <cdr:y>0.1899</cdr:y>
    </cdr:to>
    <cdr:cxnSp macro="">
      <cdr:nvCxnSpPr>
        <cdr:cNvPr id="19" name="Straight Arrow Connector 18">
          <a:extLst xmlns:a="http://schemas.openxmlformats.org/drawingml/2006/main">
            <a:ext uri="{FF2B5EF4-FFF2-40B4-BE49-F238E27FC236}">
              <a16:creationId xmlns:a16="http://schemas.microsoft.com/office/drawing/2014/main" id="{C215B002-9737-4173-B4FB-ACB7BFD3EB8E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H="1">
          <a:off x="4567240" y="642938"/>
          <a:ext cx="390523" cy="180976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bg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0.75557</cdr:x>
      <cdr:y>0.04174</cdr:y>
    </cdr:from>
    <cdr:to>
      <cdr:x>1</cdr:x>
      <cdr:y>0.26819</cdr:y>
    </cdr:to>
    <cdr:sp macro="" textlink="">
      <cdr:nvSpPr>
        <cdr:cNvPr id="21" name="TextBox 20">
          <a:extLst xmlns:a="http://schemas.openxmlformats.org/drawingml/2006/main">
            <a:ext uri="{FF2B5EF4-FFF2-40B4-BE49-F238E27FC236}">
              <a16:creationId xmlns:a16="http://schemas.microsoft.com/office/drawing/2014/main" id="{3817B4C7-A198-479B-8E0A-B7B5042712E5}"/>
            </a:ext>
          </a:extLst>
        </cdr:cNvPr>
        <cdr:cNvSpPr txBox="1"/>
      </cdr:nvSpPr>
      <cdr:spPr>
        <a:xfrm xmlns:a="http://schemas.openxmlformats.org/drawingml/2006/main">
          <a:off x="6024529" y="258152"/>
          <a:ext cx="1948961" cy="14005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i="1" dirty="0" err="1">
              <a:solidFill>
                <a:schemeClr val="bg2"/>
              </a:solidFill>
            </a:rPr>
            <a:t>Foodnet</a:t>
          </a:r>
          <a:endParaRPr lang="en-US" sz="1400" i="1" dirty="0">
            <a:solidFill>
              <a:schemeClr val="bg2"/>
            </a:solidFill>
          </a:endParaRPr>
        </a:p>
        <a:p xmlns:a="http://schemas.openxmlformats.org/drawingml/2006/main">
          <a:pPr lvl="0"/>
          <a:r>
            <a:rPr lang="en-US" sz="1400" dirty="0">
              <a:solidFill>
                <a:schemeClr val="bg2"/>
              </a:solidFill>
            </a:rPr>
            <a:t>• Home Delivered Meals</a:t>
          </a:r>
        </a:p>
        <a:p xmlns:a="http://schemas.openxmlformats.org/drawingml/2006/main">
          <a:pPr lvl="0"/>
          <a:r>
            <a:rPr lang="en-US" sz="1400" dirty="0">
              <a:solidFill>
                <a:schemeClr val="bg2"/>
              </a:solidFill>
            </a:rPr>
            <a:t>•</a:t>
          </a:r>
          <a:r>
            <a:rPr lang="en-US" sz="1400" baseline="0" dirty="0">
              <a:solidFill>
                <a:schemeClr val="bg2"/>
              </a:solidFill>
            </a:rPr>
            <a:t> </a:t>
          </a:r>
          <a:r>
            <a:rPr lang="en-US" sz="1400" dirty="0">
              <a:solidFill>
                <a:schemeClr val="bg2"/>
              </a:solidFill>
            </a:rPr>
            <a:t>Congregate Dining</a:t>
          </a:r>
        </a:p>
        <a:p xmlns:a="http://schemas.openxmlformats.org/drawingml/2006/main">
          <a:pPr lvl="0"/>
          <a:r>
            <a:rPr lang="en-US" sz="1400" dirty="0">
              <a:solidFill>
                <a:schemeClr val="bg2"/>
              </a:solidFill>
            </a:rPr>
            <a:t>• Nutrition Counseling</a:t>
          </a:r>
        </a:p>
        <a:p xmlns:a="http://schemas.openxmlformats.org/drawingml/2006/main">
          <a:pPr lvl="0"/>
          <a:r>
            <a:rPr lang="en-US" sz="1400" dirty="0">
              <a:solidFill>
                <a:schemeClr val="bg2"/>
              </a:solidFill>
            </a:rPr>
            <a:t>• Nutrition Education </a:t>
          </a:r>
        </a:p>
      </cdr:txBody>
    </cdr:sp>
  </cdr:relSizeAnchor>
  <cdr:relSizeAnchor xmlns:cdr="http://schemas.openxmlformats.org/drawingml/2006/chartDrawing">
    <cdr:from>
      <cdr:x>0.67755</cdr:x>
      <cdr:y>0.75708</cdr:y>
    </cdr:from>
    <cdr:to>
      <cdr:x>0.74715</cdr:x>
      <cdr:y>0.81252</cdr:y>
    </cdr:to>
    <cdr:cxnSp macro="">
      <cdr:nvCxnSpPr>
        <cdr:cNvPr id="23" name="Straight Arrow Connector 22">
          <a:extLst xmlns:a="http://schemas.openxmlformats.org/drawingml/2006/main">
            <a:ext uri="{FF2B5EF4-FFF2-40B4-BE49-F238E27FC236}">
              <a16:creationId xmlns:a16="http://schemas.microsoft.com/office/drawing/2014/main" id="{F8AF5F0C-51F6-48AD-AE84-100AE5762DC2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H="1" flipV="1">
          <a:off x="5402412" y="4391239"/>
          <a:ext cx="554972" cy="321589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bg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0.79295</cdr:x>
      <cdr:y>0.47311</cdr:y>
    </cdr:from>
    <cdr:to>
      <cdr:x>0.98131</cdr:x>
      <cdr:y>0.96926</cdr:y>
    </cdr:to>
    <cdr:sp macro="" textlink="">
      <cdr:nvSpPr>
        <cdr:cNvPr id="25" name="TextBox 24">
          <a:extLst xmlns:a="http://schemas.openxmlformats.org/drawingml/2006/main">
            <a:ext uri="{FF2B5EF4-FFF2-40B4-BE49-F238E27FC236}">
              <a16:creationId xmlns:a16="http://schemas.microsoft.com/office/drawing/2014/main" id="{5A0B5353-8119-4856-B4B7-5A71FFAA93FC}"/>
            </a:ext>
          </a:extLst>
        </cdr:cNvPr>
        <cdr:cNvSpPr txBox="1"/>
      </cdr:nvSpPr>
      <cdr:spPr>
        <a:xfrm xmlns:a="http://schemas.openxmlformats.org/drawingml/2006/main">
          <a:off x="5253038" y="2052638"/>
          <a:ext cx="1247775" cy="2152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0.74982</cdr:x>
      <cdr:y>0.53691</cdr:y>
    </cdr:from>
    <cdr:to>
      <cdr:x>1</cdr:x>
      <cdr:y>0.88817</cdr:y>
    </cdr:to>
    <cdr:sp macro="" textlink="">
      <cdr:nvSpPr>
        <cdr:cNvPr id="26" name="TextBox 25">
          <a:extLst xmlns:a="http://schemas.openxmlformats.org/drawingml/2006/main">
            <a:ext uri="{FF2B5EF4-FFF2-40B4-BE49-F238E27FC236}">
              <a16:creationId xmlns:a16="http://schemas.microsoft.com/office/drawing/2014/main" id="{EB28A9A3-2E07-4BFD-ACE6-1ABF7D3AC822}"/>
            </a:ext>
          </a:extLst>
        </cdr:cNvPr>
        <cdr:cNvSpPr txBox="1"/>
      </cdr:nvSpPr>
      <cdr:spPr>
        <a:xfrm xmlns:a="http://schemas.openxmlformats.org/drawingml/2006/main">
          <a:off x="5978682" y="3114217"/>
          <a:ext cx="1994808" cy="2037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>
              <a:solidFill>
                <a:schemeClr val="bg2"/>
              </a:solidFill>
            </a:rPr>
            <a:t>Expanded In-Home Services For the Elderly Program (EISEP)</a:t>
          </a:r>
        </a:p>
        <a:p xmlns:a="http://schemas.openxmlformats.org/drawingml/2006/main">
          <a:r>
            <a:rPr lang="en-US" sz="1400" dirty="0">
              <a:solidFill>
                <a:schemeClr val="bg2"/>
              </a:solidFill>
            </a:rPr>
            <a:t>• In-Home</a:t>
          </a:r>
          <a:r>
            <a:rPr lang="en-US" sz="1400" baseline="0" dirty="0">
              <a:solidFill>
                <a:schemeClr val="bg2"/>
              </a:solidFill>
            </a:rPr>
            <a:t> Assessment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Case Management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Personal Care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Housekeeping Services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Respite Care</a:t>
          </a:r>
          <a:endParaRPr lang="en-US" sz="1400" dirty="0">
            <a:solidFill>
              <a:schemeClr val="bg2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0.30887</cdr:x>
      <cdr:y>0.08304</cdr:y>
    </cdr:from>
    <cdr:to>
      <cdr:x>0.40233</cdr:x>
      <cdr:y>0.12695</cdr:y>
    </cdr:to>
    <cdr:cxnSp macro="">
      <cdr:nvCxnSpPr>
        <cdr:cNvPr id="2" name="Straight Arrow Connector 1">
          <a:extLst xmlns:a="http://schemas.openxmlformats.org/drawingml/2006/main">
            <a:ext uri="{FF2B5EF4-FFF2-40B4-BE49-F238E27FC236}">
              <a16:creationId xmlns:a16="http://schemas.microsoft.com/office/drawing/2014/main" id="{E384C4C1-749C-4F68-9D20-8453F4C92AFE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2462745" y="481648"/>
          <a:ext cx="745202" cy="25469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bg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0.19482</cdr:x>
      <cdr:y>0.09769</cdr:y>
    </cdr:from>
    <cdr:to>
      <cdr:x>0.31416</cdr:x>
      <cdr:y>0.21405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F7AB0F3-E5CD-4B12-B162-E37E52E1102B}"/>
            </a:ext>
          </a:extLst>
        </cdr:cNvPr>
        <cdr:cNvSpPr txBox="1"/>
      </cdr:nvSpPr>
      <cdr:spPr>
        <a:xfrm xmlns:a="http://schemas.openxmlformats.org/drawingml/2006/main">
          <a:off x="1290638" y="423863"/>
          <a:ext cx="790575" cy="504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0.12079</cdr:x>
      <cdr:y>0.03751</cdr:y>
    </cdr:from>
    <cdr:to>
      <cdr:x>0.36229</cdr:x>
      <cdr:y>0.18344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300FB7E5-4015-4C35-86A2-1DABEFCD28E4}"/>
            </a:ext>
          </a:extLst>
        </cdr:cNvPr>
        <cdr:cNvSpPr txBox="1"/>
      </cdr:nvSpPr>
      <cdr:spPr>
        <a:xfrm xmlns:a="http://schemas.openxmlformats.org/drawingml/2006/main">
          <a:off x="963090" y="231977"/>
          <a:ext cx="1925635" cy="9025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>
              <a:solidFill>
                <a:schemeClr val="bg2"/>
              </a:solidFill>
            </a:rPr>
            <a:t>•Information</a:t>
          </a:r>
        </a:p>
        <a:p xmlns:a="http://schemas.openxmlformats.org/drawingml/2006/main">
          <a:r>
            <a:rPr lang="en-US" sz="1400" dirty="0">
              <a:solidFill>
                <a:schemeClr val="bg2"/>
              </a:solidFill>
            </a:rPr>
            <a:t>• Referral</a:t>
          </a:r>
          <a:endParaRPr lang="en-US" sz="1400" baseline="0" dirty="0">
            <a:solidFill>
              <a:schemeClr val="bg2"/>
            </a:solidFill>
          </a:endParaRP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Options Counseling</a:t>
          </a:r>
          <a:endParaRPr lang="en-US" sz="1400" dirty="0">
            <a:solidFill>
              <a:schemeClr val="bg2"/>
            </a:solidFill>
          </a:endParaRPr>
        </a:p>
      </cdr:txBody>
    </cdr:sp>
  </cdr:relSizeAnchor>
  <cdr:relSizeAnchor xmlns:cdr="http://schemas.openxmlformats.org/drawingml/2006/chartDrawing">
    <cdr:from>
      <cdr:x>0.03091</cdr:x>
      <cdr:y>0.37212</cdr:y>
    </cdr:from>
    <cdr:to>
      <cdr:x>0.24371</cdr:x>
      <cdr:y>0.89462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D2A60387-1D6C-439D-86B4-6F86A426EE5E}"/>
            </a:ext>
          </a:extLst>
        </cdr:cNvPr>
        <cdr:cNvSpPr txBox="1"/>
      </cdr:nvSpPr>
      <cdr:spPr>
        <a:xfrm xmlns:a="http://schemas.openxmlformats.org/drawingml/2006/main">
          <a:off x="204788" y="1614488"/>
          <a:ext cx="1409700" cy="2266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0.03954</cdr:x>
      <cdr:y>0.31504</cdr:y>
    </cdr:from>
    <cdr:to>
      <cdr:x>0.24515</cdr:x>
      <cdr:y>0.97805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3456B42F-201B-4730-8009-51E3BC8398FE}"/>
            </a:ext>
          </a:extLst>
        </cdr:cNvPr>
        <cdr:cNvSpPr txBox="1"/>
      </cdr:nvSpPr>
      <cdr:spPr>
        <a:xfrm xmlns:a="http://schemas.openxmlformats.org/drawingml/2006/main">
          <a:off x="261938" y="1366838"/>
          <a:ext cx="1362075" cy="2876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0.19724</cdr:x>
      <cdr:y>0.6785</cdr:y>
    </cdr:from>
    <cdr:to>
      <cdr:x>0.25902</cdr:x>
      <cdr:y>0.73569</cdr:y>
    </cdr:to>
    <cdr:cxnSp macro="">
      <cdr:nvCxnSpPr>
        <cdr:cNvPr id="13" name="Straight Arrow Connector 12">
          <a:extLst xmlns:a="http://schemas.openxmlformats.org/drawingml/2006/main">
            <a:ext uri="{FF2B5EF4-FFF2-40B4-BE49-F238E27FC236}">
              <a16:creationId xmlns:a16="http://schemas.microsoft.com/office/drawing/2014/main" id="{027C9833-E91B-425B-B888-CF10FD7E26DC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1572690" y="3935452"/>
          <a:ext cx="492577" cy="33174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bg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0.20232</cdr:y>
    </cdr:from>
    <cdr:to>
      <cdr:x>0.23547</cdr:x>
      <cdr:y>0.99638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:a16="http://schemas.microsoft.com/office/drawing/2014/main" id="{8D11BEC4-C4E2-410A-AED9-8400519A7863}"/>
            </a:ext>
          </a:extLst>
        </cdr:cNvPr>
        <cdr:cNvSpPr txBox="1"/>
      </cdr:nvSpPr>
      <cdr:spPr>
        <a:xfrm xmlns:a="http://schemas.openxmlformats.org/drawingml/2006/main">
          <a:off x="0" y="1251299"/>
          <a:ext cx="1877490" cy="49109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400" dirty="0">
            <a:solidFill>
              <a:schemeClr val="bg2"/>
            </a:solidFill>
          </a:endParaRPr>
        </a:p>
        <a:p xmlns:a="http://schemas.openxmlformats.org/drawingml/2006/main">
          <a:r>
            <a:rPr lang="en-US" sz="1400" dirty="0">
              <a:solidFill>
                <a:schemeClr val="bg2"/>
              </a:solidFill>
            </a:rPr>
            <a:t>• Personal Emergency                                             Response</a:t>
          </a:r>
          <a:r>
            <a:rPr lang="en-US" sz="1400" baseline="0" dirty="0">
              <a:solidFill>
                <a:schemeClr val="bg2"/>
              </a:solidFill>
            </a:rPr>
            <a:t> System (PERS)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Caregiver Services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Home Energy Assistance Program (HEAP)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Health Insurance Counseling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Long Term Care Ombudsman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Friendly Visiting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Health Promotion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Legal Services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Home Repair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Transportation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Outreach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•Northside/Southside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Registry Program</a:t>
          </a:r>
          <a:endParaRPr lang="en-US" sz="1400" dirty="0">
            <a:solidFill>
              <a:schemeClr val="bg2"/>
            </a:solidFill>
          </a:endParaRPr>
        </a:p>
      </cdr:txBody>
    </cdr:sp>
  </cdr:relSizeAnchor>
  <cdr:relSizeAnchor xmlns:cdr="http://schemas.openxmlformats.org/drawingml/2006/chartDrawing">
    <cdr:from>
      <cdr:x>0.68943</cdr:x>
      <cdr:y>0.14819</cdr:y>
    </cdr:from>
    <cdr:to>
      <cdr:x>0.74838</cdr:x>
      <cdr:y>0.1899</cdr:y>
    </cdr:to>
    <cdr:cxnSp macro="">
      <cdr:nvCxnSpPr>
        <cdr:cNvPr id="19" name="Straight Arrow Connector 18">
          <a:extLst xmlns:a="http://schemas.openxmlformats.org/drawingml/2006/main">
            <a:ext uri="{FF2B5EF4-FFF2-40B4-BE49-F238E27FC236}">
              <a16:creationId xmlns:a16="http://schemas.microsoft.com/office/drawing/2014/main" id="{C215B002-9737-4173-B4FB-ACB7BFD3EB8E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H="1">
          <a:off x="4567240" y="642938"/>
          <a:ext cx="390523" cy="180976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bg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0.75557</cdr:x>
      <cdr:y>0.04174</cdr:y>
    </cdr:from>
    <cdr:to>
      <cdr:x>1</cdr:x>
      <cdr:y>0.26819</cdr:y>
    </cdr:to>
    <cdr:sp macro="" textlink="">
      <cdr:nvSpPr>
        <cdr:cNvPr id="21" name="TextBox 20">
          <a:extLst xmlns:a="http://schemas.openxmlformats.org/drawingml/2006/main">
            <a:ext uri="{FF2B5EF4-FFF2-40B4-BE49-F238E27FC236}">
              <a16:creationId xmlns:a16="http://schemas.microsoft.com/office/drawing/2014/main" id="{3817B4C7-A198-479B-8E0A-B7B5042712E5}"/>
            </a:ext>
          </a:extLst>
        </cdr:cNvPr>
        <cdr:cNvSpPr txBox="1"/>
      </cdr:nvSpPr>
      <cdr:spPr>
        <a:xfrm xmlns:a="http://schemas.openxmlformats.org/drawingml/2006/main">
          <a:off x="6024529" y="258152"/>
          <a:ext cx="1948961" cy="14005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i="1" dirty="0" err="1">
              <a:solidFill>
                <a:schemeClr val="bg2"/>
              </a:solidFill>
            </a:rPr>
            <a:t>Foodnet</a:t>
          </a:r>
          <a:endParaRPr lang="en-US" sz="1400" i="1" dirty="0">
            <a:solidFill>
              <a:schemeClr val="bg2"/>
            </a:solidFill>
          </a:endParaRPr>
        </a:p>
        <a:p xmlns:a="http://schemas.openxmlformats.org/drawingml/2006/main">
          <a:pPr lvl="0"/>
          <a:r>
            <a:rPr lang="en-US" sz="1400" dirty="0">
              <a:solidFill>
                <a:schemeClr val="bg2"/>
              </a:solidFill>
            </a:rPr>
            <a:t>• Home Delivered Meals</a:t>
          </a:r>
        </a:p>
        <a:p xmlns:a="http://schemas.openxmlformats.org/drawingml/2006/main">
          <a:pPr lvl="0"/>
          <a:r>
            <a:rPr lang="en-US" sz="1400" dirty="0">
              <a:solidFill>
                <a:schemeClr val="bg2"/>
              </a:solidFill>
            </a:rPr>
            <a:t>•</a:t>
          </a:r>
          <a:r>
            <a:rPr lang="en-US" sz="1400" baseline="0" dirty="0">
              <a:solidFill>
                <a:schemeClr val="bg2"/>
              </a:solidFill>
            </a:rPr>
            <a:t> </a:t>
          </a:r>
          <a:r>
            <a:rPr lang="en-US" sz="1400" dirty="0">
              <a:solidFill>
                <a:schemeClr val="bg2"/>
              </a:solidFill>
            </a:rPr>
            <a:t>Congregate Dining</a:t>
          </a:r>
        </a:p>
        <a:p xmlns:a="http://schemas.openxmlformats.org/drawingml/2006/main">
          <a:pPr lvl="0"/>
          <a:r>
            <a:rPr lang="en-US" sz="1400" dirty="0">
              <a:solidFill>
                <a:schemeClr val="bg2"/>
              </a:solidFill>
            </a:rPr>
            <a:t>• Nutrition Counseling</a:t>
          </a:r>
        </a:p>
        <a:p xmlns:a="http://schemas.openxmlformats.org/drawingml/2006/main">
          <a:pPr lvl="0"/>
          <a:r>
            <a:rPr lang="en-US" sz="1400" dirty="0">
              <a:solidFill>
                <a:schemeClr val="bg2"/>
              </a:solidFill>
            </a:rPr>
            <a:t>• Nutrition Education </a:t>
          </a:r>
        </a:p>
      </cdr:txBody>
    </cdr:sp>
  </cdr:relSizeAnchor>
  <cdr:relSizeAnchor xmlns:cdr="http://schemas.openxmlformats.org/drawingml/2006/chartDrawing">
    <cdr:from>
      <cdr:x>0.67755</cdr:x>
      <cdr:y>0.75708</cdr:y>
    </cdr:from>
    <cdr:to>
      <cdr:x>0.74715</cdr:x>
      <cdr:y>0.81252</cdr:y>
    </cdr:to>
    <cdr:cxnSp macro="">
      <cdr:nvCxnSpPr>
        <cdr:cNvPr id="23" name="Straight Arrow Connector 22">
          <a:extLst xmlns:a="http://schemas.openxmlformats.org/drawingml/2006/main">
            <a:ext uri="{FF2B5EF4-FFF2-40B4-BE49-F238E27FC236}">
              <a16:creationId xmlns:a16="http://schemas.microsoft.com/office/drawing/2014/main" id="{F8AF5F0C-51F6-48AD-AE84-100AE5762DC2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H="1" flipV="1">
          <a:off x="5402412" y="4391239"/>
          <a:ext cx="554972" cy="321589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bg2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0.79295</cdr:x>
      <cdr:y>0.47311</cdr:y>
    </cdr:from>
    <cdr:to>
      <cdr:x>0.98131</cdr:x>
      <cdr:y>0.96926</cdr:y>
    </cdr:to>
    <cdr:sp macro="" textlink="">
      <cdr:nvSpPr>
        <cdr:cNvPr id="25" name="TextBox 24">
          <a:extLst xmlns:a="http://schemas.openxmlformats.org/drawingml/2006/main">
            <a:ext uri="{FF2B5EF4-FFF2-40B4-BE49-F238E27FC236}">
              <a16:creationId xmlns:a16="http://schemas.microsoft.com/office/drawing/2014/main" id="{5A0B5353-8119-4856-B4B7-5A71FFAA93FC}"/>
            </a:ext>
          </a:extLst>
        </cdr:cNvPr>
        <cdr:cNvSpPr txBox="1"/>
      </cdr:nvSpPr>
      <cdr:spPr>
        <a:xfrm xmlns:a="http://schemas.openxmlformats.org/drawingml/2006/main">
          <a:off x="5253038" y="2052638"/>
          <a:ext cx="1247775" cy="2152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0.74982</cdr:x>
      <cdr:y>0.53691</cdr:y>
    </cdr:from>
    <cdr:to>
      <cdr:x>1</cdr:x>
      <cdr:y>0.88817</cdr:y>
    </cdr:to>
    <cdr:sp macro="" textlink="">
      <cdr:nvSpPr>
        <cdr:cNvPr id="26" name="TextBox 25">
          <a:extLst xmlns:a="http://schemas.openxmlformats.org/drawingml/2006/main">
            <a:ext uri="{FF2B5EF4-FFF2-40B4-BE49-F238E27FC236}">
              <a16:creationId xmlns:a16="http://schemas.microsoft.com/office/drawing/2014/main" id="{EB28A9A3-2E07-4BFD-ACE6-1ABF7D3AC822}"/>
            </a:ext>
          </a:extLst>
        </cdr:cNvPr>
        <cdr:cNvSpPr txBox="1"/>
      </cdr:nvSpPr>
      <cdr:spPr>
        <a:xfrm xmlns:a="http://schemas.openxmlformats.org/drawingml/2006/main">
          <a:off x="5978682" y="3114217"/>
          <a:ext cx="1994808" cy="2037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>
              <a:solidFill>
                <a:schemeClr val="bg2"/>
              </a:solidFill>
            </a:rPr>
            <a:t>Expanded In-Home Services For the Elderly Program (EISEP)</a:t>
          </a:r>
        </a:p>
        <a:p xmlns:a="http://schemas.openxmlformats.org/drawingml/2006/main">
          <a:r>
            <a:rPr lang="en-US" sz="1400" dirty="0">
              <a:solidFill>
                <a:schemeClr val="bg2"/>
              </a:solidFill>
            </a:rPr>
            <a:t>• In-Home</a:t>
          </a:r>
          <a:r>
            <a:rPr lang="en-US" sz="1400" baseline="0" dirty="0">
              <a:solidFill>
                <a:schemeClr val="bg2"/>
              </a:solidFill>
            </a:rPr>
            <a:t> Assessment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Case Management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Personal Care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Housekeeping Services</a:t>
          </a:r>
        </a:p>
        <a:p xmlns:a="http://schemas.openxmlformats.org/drawingml/2006/main">
          <a:r>
            <a:rPr lang="en-US" sz="1400" baseline="0" dirty="0">
              <a:solidFill>
                <a:schemeClr val="bg2"/>
              </a:solidFill>
            </a:rPr>
            <a:t>• Respite Care</a:t>
          </a:r>
          <a:endParaRPr lang="en-US" sz="1400" dirty="0">
            <a:solidFill>
              <a:schemeClr val="bg2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2" tIns="47736" rIns="95472" bIns="47736" numCol="1" anchor="t" anchorCtr="0" compatLnSpc="1">
            <a:prstTxWarp prst="textNoShape">
              <a:avLst/>
            </a:prstTxWarp>
          </a:bodyPr>
          <a:lstStyle>
            <a:lvl1pPr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4963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2" tIns="47736" rIns="95472" bIns="47736" numCol="1" anchor="t" anchorCtr="0" compatLnSpc="1">
            <a:prstTxWarp prst="textNoShape">
              <a:avLst/>
            </a:prstTxWarp>
          </a:bodyPr>
          <a:lstStyle>
            <a:lvl1pPr algn="r"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0680AFED-A77B-40C7-B8B6-BABC1868B1A9}" type="datetimeFigureOut">
              <a:rPr lang="en-US"/>
              <a:pPr>
                <a:defRPr/>
              </a:pPr>
              <a:t>9/6/2019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2" tIns="47736" rIns="95472" bIns="47736" numCol="1" anchor="b" anchorCtr="0" compatLnSpc="1">
            <a:prstTxWarp prst="textNoShape">
              <a:avLst/>
            </a:prstTxWarp>
          </a:bodyPr>
          <a:lstStyle>
            <a:lvl1pPr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4963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2" tIns="47736" rIns="95472" bIns="47736" numCol="1" anchor="b" anchorCtr="0" compatLnSpc="1">
            <a:prstTxWarp prst="textNoShape">
              <a:avLst/>
            </a:prstTxWarp>
          </a:bodyPr>
          <a:lstStyle>
            <a:lvl1pPr algn="r"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295C753C-8A74-4592-AEAA-9A648AB26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6" tIns="48313" rIns="96626" bIns="48313" numCol="1" anchor="t" anchorCtr="0" compatLnSpc="1">
            <a:prstTxWarp prst="textNoShape">
              <a:avLst/>
            </a:prstTxWarp>
          </a:bodyPr>
          <a:lstStyle>
            <a:lvl1pPr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144963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6" tIns="48313" rIns="96626" bIns="48313" numCol="1" anchor="t" anchorCtr="0" compatLnSpc="1">
            <a:prstTxWarp prst="textNoShape">
              <a:avLst/>
            </a:prstTxWarp>
          </a:bodyPr>
          <a:lstStyle>
            <a:lvl1pPr algn="r"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073246B7-0637-4FF7-AF47-3DA203D6817F}" type="datetimeFigureOut">
              <a:rPr lang="en-US"/>
              <a:pPr>
                <a:defRPr/>
              </a:pPr>
              <a:t>9/6/2019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60475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9" tIns="46260" rIns="92519" bIns="4626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31839" y="4560890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6" tIns="48313" rIns="96626" bIns="483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6" tIns="48313" rIns="96626" bIns="48313" numCol="1" anchor="b" anchorCtr="0" compatLnSpc="1">
            <a:prstTxWarp prst="textNoShape">
              <a:avLst/>
            </a:prstTxWarp>
          </a:bodyPr>
          <a:lstStyle>
            <a:lvl1pPr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144963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6" tIns="48313" rIns="96626" bIns="48313" numCol="1" anchor="b" anchorCtr="0" compatLnSpc="1">
            <a:prstTxWarp prst="textNoShape">
              <a:avLst/>
            </a:prstTxWarp>
          </a:bodyPr>
          <a:lstStyle>
            <a:lvl1pPr algn="r"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3041A98A-8F64-437C-B6C9-A07E06A257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3948"/>
            <a:fld id="{3833F20F-32F2-4FAB-856F-A1C1CE8DF058}" type="slidenum">
              <a:rPr lang="en-US" smtClean="0">
                <a:latin typeface="Times New Roman" pitchFamily="18" charset="0"/>
              </a:rPr>
              <a:pPr defTabSz="953948"/>
              <a:t>0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3948"/>
            <a:fld id="{18409600-5FDC-4F0B-9F0E-3192DC4EE0B7}" type="slidenum">
              <a:rPr lang="en-US" smtClean="0">
                <a:latin typeface="Times New Roman" pitchFamily="18" charset="0"/>
              </a:rPr>
              <a:pPr defTabSz="953948"/>
              <a:t>1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3948"/>
            <a:fld id="{3833F20F-32F2-4FAB-856F-A1C1CE8DF058}" type="slidenum">
              <a:rPr lang="en-US" smtClean="0">
                <a:latin typeface="Times New Roman" pitchFamily="18" charset="0"/>
              </a:rPr>
              <a:pPr defTabSz="953948"/>
              <a:t>2</a:t>
            </a:fld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685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3948"/>
            <a:fld id="{19EC4009-3F80-4467-AC19-726203DE0D24}" type="slidenum">
              <a:rPr lang="en-US" smtClean="0">
                <a:latin typeface="Times New Roman" pitchFamily="18" charset="0"/>
              </a:rPr>
              <a:pPr defTabSz="953948"/>
              <a:t>5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3948"/>
            <a:fld id="{19EC4009-3F80-4467-AC19-726203DE0D24}" type="slidenum">
              <a:rPr lang="en-US" smtClean="0">
                <a:latin typeface="Times New Roman" pitchFamily="18" charset="0"/>
              </a:rPr>
              <a:pPr defTabSz="953948"/>
              <a:t>6</a:t>
            </a:fld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728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9CE896-C56A-4560-A1B6-7EA4D8C0096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363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09459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96613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447515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28280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17269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057261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3EB928-FEC0-4342-943B-6621DDE8D1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2782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590D2-5E58-441C-824F-75B27289F50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750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146FE4-4670-422F-9732-4DD1102CBAD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91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893330-67CD-44E1-8F85-693ED61197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373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82797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C5B75-2CE4-4443-8462-55549DD730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14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ED9D60-9270-4187-851B-0D7D5332D12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04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FD9E89-94D2-4F14-919C-405B34B0166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085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CFBA23-F2F2-4CA5-B2F3-23FCFB7959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03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1988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4240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18" r:id="rId1"/>
    <p:sldLayoutId id="2147484419" r:id="rId2"/>
    <p:sldLayoutId id="2147484420" r:id="rId3"/>
    <p:sldLayoutId id="2147484421" r:id="rId4"/>
    <p:sldLayoutId id="2147484422" r:id="rId5"/>
    <p:sldLayoutId id="2147484423" r:id="rId6"/>
    <p:sldLayoutId id="2147484424" r:id="rId7"/>
    <p:sldLayoutId id="2147484425" r:id="rId8"/>
    <p:sldLayoutId id="2147484426" r:id="rId9"/>
    <p:sldLayoutId id="2147484427" r:id="rId10"/>
    <p:sldLayoutId id="2147484428" r:id="rId11"/>
    <p:sldLayoutId id="2147484429" r:id="rId12"/>
    <p:sldLayoutId id="2147484430" r:id="rId13"/>
    <p:sldLayoutId id="2147484431" r:id="rId14"/>
    <p:sldLayoutId id="2147484432" r:id="rId15"/>
    <p:sldLayoutId id="2147484433" r:id="rId16"/>
    <p:sldLayoutId id="2147484434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3AF079E-9A07-4E63-8AD9-396CF9AD2A10}"/>
              </a:ext>
            </a:extLst>
          </p:cNvPr>
          <p:cNvSpPr txBox="1"/>
          <p:nvPr/>
        </p:nvSpPr>
        <p:spPr>
          <a:xfrm>
            <a:off x="2057400" y="838200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Tompkins County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4725E8-AB95-4D13-98FB-8D8D63AB03AF}"/>
              </a:ext>
            </a:extLst>
          </p:cNvPr>
          <p:cNvSpPr txBox="1"/>
          <p:nvPr/>
        </p:nvSpPr>
        <p:spPr>
          <a:xfrm>
            <a:off x="114300" y="3013501"/>
            <a:ext cx="891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County Office for the Aging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0AF6C2-3084-4285-8E91-C070FE0D9886}"/>
              </a:ext>
            </a:extLst>
          </p:cNvPr>
          <p:cNvSpPr txBox="1"/>
          <p:nvPr/>
        </p:nvSpPr>
        <p:spPr>
          <a:xfrm>
            <a:off x="1600200" y="4518161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2020 Budget Presentation</a:t>
            </a:r>
          </a:p>
        </p:txBody>
      </p:sp>
      <p:pic>
        <p:nvPicPr>
          <p:cNvPr id="12" name="Picture 11" descr="A picture containing object&#10;&#10;Description automatically generated">
            <a:extLst>
              <a:ext uri="{FF2B5EF4-FFF2-40B4-BE49-F238E27FC236}">
                <a16:creationId xmlns:a16="http://schemas.microsoft.com/office/drawing/2014/main" id="{91426E55-349A-4348-A663-C74802A803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7200"/>
            <a:ext cx="1489841" cy="1440180"/>
          </a:xfrm>
          <a:prstGeom prst="rect">
            <a:avLst/>
          </a:prstGeom>
          <a:effectLst>
            <a:softEdge rad="31750"/>
          </a:effectLst>
          <a:scene3d>
            <a:camera prst="orthographicFront"/>
            <a:lightRig rig="threePt" dir="t"/>
          </a:scene3d>
          <a:sp3d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Recommended Budget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0179613"/>
              </p:ext>
            </p:extLst>
          </p:nvPr>
        </p:nvGraphicFramePr>
        <p:xfrm>
          <a:off x="1143000" y="2667000"/>
          <a:ext cx="6705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itchFamily="34" charset="0"/>
                      </a:endParaRP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2019</a:t>
                      </a:r>
                      <a:endParaRPr lang="en-US" baseline="0" dirty="0"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n-US" baseline="0" dirty="0">
                          <a:latin typeface="Calibri" pitchFamily="34" charset="0"/>
                        </a:rPr>
                        <a:t>Modified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2020</a:t>
                      </a:r>
                    </a:p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Recommended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$ Change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% Change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Expenditures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$2,576,795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$2,623,154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$46,359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1.80%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Revenues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-$1,557,853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-$1,588,535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-$30,682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1.97%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Net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Local</a:t>
                      </a:r>
                      <a:endParaRPr lang="en-US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$1,018,942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$1,034,619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$15,677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1.54%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640B4A-AD14-43E8-9370-FC80E88570F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47A597F-0E97-4F87-8E8C-0791F706F3AD}"/>
              </a:ext>
            </a:extLst>
          </p:cNvPr>
          <p:cNvSpPr/>
          <p:nvPr/>
        </p:nvSpPr>
        <p:spPr>
          <a:xfrm>
            <a:off x="381000" y="4450140"/>
            <a:ext cx="838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+mj-lt"/>
                <a:cs typeface="Arial" panose="020B0604020202020204" pitchFamily="34" charset="0"/>
              </a:rPr>
              <a:t>Mission: </a:t>
            </a:r>
          </a:p>
          <a:p>
            <a:pPr algn="ctr"/>
            <a:r>
              <a:rPr lang="en-US" sz="2400" dirty="0">
                <a:latin typeface="+mj-lt"/>
                <a:cs typeface="Arial" panose="020B0604020202020204" pitchFamily="34" charset="0"/>
              </a:rPr>
              <a:t>To assist older adults and persons with long term care needs to live independently in their homes and communities with quality of life and dignity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7450CA2-7E7A-49F1-9F9D-EA209D7BD65C}"/>
              </a:ext>
            </a:extLst>
          </p:cNvPr>
          <p:cNvSpPr txBox="1">
            <a:spLocks/>
          </p:cNvSpPr>
          <p:nvPr/>
        </p:nvSpPr>
        <p:spPr>
          <a:xfrm>
            <a:off x="228600" y="152400"/>
            <a:ext cx="91440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800" dirty="0"/>
              <a:t>Tompkins County Office for the Aging</a:t>
            </a:r>
          </a:p>
          <a:p>
            <a:pPr algn="ctr"/>
            <a:r>
              <a:rPr lang="en-US" sz="2800" dirty="0"/>
              <a:t>NY Connects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2BD4E1-C8FC-4B26-86A7-923016C595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545" y="1600200"/>
            <a:ext cx="2660909" cy="249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78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52400" y="679289"/>
            <a:ext cx="8354490" cy="1400530"/>
          </a:xfrm>
        </p:spPr>
        <p:txBody>
          <a:bodyPr/>
          <a:lstStyle/>
          <a:p>
            <a:pPr algn="ctr" eaLnBrk="1" hangingPunct="1"/>
            <a:r>
              <a:rPr lang="en-US" sz="2800" dirty="0"/>
              <a:t>Tompkins County Office for the Aging</a:t>
            </a:r>
            <a:br>
              <a:rPr lang="en-US" sz="2800" dirty="0"/>
            </a:br>
            <a:r>
              <a:rPr lang="en-US" sz="2800" dirty="0"/>
              <a:t>NY Connects</a:t>
            </a:r>
          </a:p>
        </p:txBody>
      </p:sp>
      <p:sp>
        <p:nvSpPr>
          <p:cNvPr id="71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352C63-0803-47E4-B292-399603974D8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92A73-2129-49D2-9B00-4BA0A46BD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9183" y="2008107"/>
            <a:ext cx="6711654" cy="4195481"/>
          </a:xfrm>
        </p:spPr>
        <p:txBody>
          <a:bodyPr/>
          <a:lstStyle/>
          <a:p>
            <a:pPr marL="0" indent="0">
              <a:buNone/>
            </a:pP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Departmental Overview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15 staff members: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11 full-time; 4 part-time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28 programs administered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28 contracts; 12 subcontractors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21 funding streams; 4 fiscal years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Full-Time Equivalents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914400" y="2819400"/>
          <a:ext cx="7331959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9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5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2017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2018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2019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2020</a:t>
                      </a:r>
                      <a:r>
                        <a:rPr lang="en-US" baseline="0" dirty="0">
                          <a:latin typeface="Calibri" pitchFamily="34" charset="0"/>
                        </a:rPr>
                        <a:t> Target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itchFamily="34" charset="0"/>
                        </a:rPr>
                        <a:t>2020</a:t>
                      </a:r>
                      <a:endParaRPr lang="en-US" dirty="0"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n-US" dirty="0" err="1">
                          <a:latin typeface="Calibri" pitchFamily="34" charset="0"/>
                        </a:rPr>
                        <a:t>Rec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#</a:t>
                      </a:r>
                    </a:p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Change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% </a:t>
                      </a:r>
                    </a:p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Change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12.26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12.68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12.82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12.82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12.82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0.00%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1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352C63-0803-47E4-B292-399603974D8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50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943765" y="430580"/>
            <a:ext cx="7055380" cy="1400530"/>
          </a:xfrm>
        </p:spPr>
        <p:txBody>
          <a:bodyPr/>
          <a:lstStyle/>
          <a:p>
            <a:pPr algn="ctr" eaLnBrk="1" hangingPunct="1"/>
            <a:r>
              <a:rPr lang="en-US" sz="3200" dirty="0"/>
              <a:t>Major Program Areas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8D95FF-59D0-46EF-A534-08932D93D235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48B8847-53B4-4F73-9640-3B8E621785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1794130"/>
              </p:ext>
            </p:extLst>
          </p:nvPr>
        </p:nvGraphicFramePr>
        <p:xfrm>
          <a:off x="332310" y="1063423"/>
          <a:ext cx="8430690" cy="6184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943765" y="430580"/>
            <a:ext cx="7055380" cy="1400530"/>
          </a:xfrm>
        </p:spPr>
        <p:txBody>
          <a:bodyPr/>
          <a:lstStyle/>
          <a:p>
            <a:pPr algn="ctr" eaLnBrk="1" hangingPunct="1"/>
            <a:r>
              <a:rPr lang="en-US" sz="3200" dirty="0"/>
              <a:t>Major Program Areas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8D95FF-59D0-46EF-A534-08932D93D235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48B8847-53B4-4F73-9640-3B8E621785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19183"/>
              </p:ext>
            </p:extLst>
          </p:nvPr>
        </p:nvGraphicFramePr>
        <p:xfrm>
          <a:off x="332310" y="1063423"/>
          <a:ext cx="8430690" cy="6184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31872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Major Influences</a:t>
            </a:r>
          </a:p>
        </p:txBody>
      </p:sp>
      <p:sp>
        <p:nvSpPr>
          <p:cNvPr id="71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352C63-0803-47E4-B292-399603974D80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19BFF77F-0A55-4A13-8431-127BA823102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5536"/>
            <a:ext cx="7709444" cy="480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977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Major Influences</a:t>
            </a:r>
          </a:p>
        </p:txBody>
      </p:sp>
      <p:sp>
        <p:nvSpPr>
          <p:cNvPr id="71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352C63-0803-47E4-B292-399603974D8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879DEA6-EB8E-4F84-9E97-628AB77FE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250" y="1877696"/>
            <a:ext cx="8011500" cy="5333999"/>
          </a:xfrm>
        </p:spPr>
        <p:txBody>
          <a:bodyPr/>
          <a:lstStyle/>
          <a:p>
            <a:r>
              <a:rPr lang="en-US" sz="2400" dirty="0"/>
              <a:t>Received $85,000 Unmet Needs funding from NYSOFA to address clients who are placed on waiting lists for service</a:t>
            </a:r>
          </a:p>
          <a:p>
            <a:pPr lvl="1"/>
            <a:r>
              <a:rPr lang="en-US" dirty="0"/>
              <a:t>Telephone reassurance calls</a:t>
            </a:r>
          </a:p>
          <a:p>
            <a:pPr lvl="1"/>
            <a:r>
              <a:rPr lang="en-US" dirty="0"/>
              <a:t>Increase Falls Home Safety Assessments </a:t>
            </a:r>
          </a:p>
          <a:p>
            <a:pPr lvl="1"/>
            <a:r>
              <a:rPr lang="en-US" dirty="0"/>
              <a:t>Part time Case Aide at DSS to assist Case Managers </a:t>
            </a:r>
          </a:p>
          <a:p>
            <a:pPr lvl="1"/>
            <a:r>
              <a:rPr lang="en-US" dirty="0"/>
              <a:t>Created a part time Case Management position for </a:t>
            </a:r>
            <a:r>
              <a:rPr lang="en-US" dirty="0" err="1"/>
              <a:t>Foodnet</a:t>
            </a:r>
            <a:r>
              <a:rPr lang="en-US" dirty="0"/>
              <a:t> to manage anticipated waiting list because they are at capacity and on the verge of a waiting list for safe operations and meal delivery.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2580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476</Words>
  <Application>Microsoft Office PowerPoint</Application>
  <PresentationFormat>On-screen Show (4:3)</PresentationFormat>
  <Paragraphs>158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Ion</vt:lpstr>
      <vt:lpstr>PowerPoint Presentation</vt:lpstr>
      <vt:lpstr>Recommended Budget</vt:lpstr>
      <vt:lpstr>PowerPoint Presentation</vt:lpstr>
      <vt:lpstr>Tompkins County Office for the Aging NY Connects</vt:lpstr>
      <vt:lpstr>Full-Time Equivalents</vt:lpstr>
      <vt:lpstr>Major Program Areas</vt:lpstr>
      <vt:lpstr>Major Program Areas</vt:lpstr>
      <vt:lpstr>Major Influences</vt:lpstr>
      <vt:lpstr>Major Influences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Autumn Edwards</dc:creator>
  <cp:lastModifiedBy>Autumn Edwards</cp:lastModifiedBy>
  <cp:revision>10</cp:revision>
  <cp:lastPrinted>2019-09-06T17:31:00Z</cp:lastPrinted>
  <dcterms:created xsi:type="dcterms:W3CDTF">2019-08-01T20:21:47Z</dcterms:created>
  <dcterms:modified xsi:type="dcterms:W3CDTF">2019-09-06T17:31:15Z</dcterms:modified>
</cp:coreProperties>
</file>