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417" r:id="rId1"/>
  </p:sldMasterIdLst>
  <p:notesMasterIdLst>
    <p:notesMasterId r:id="rId11"/>
  </p:notesMasterIdLst>
  <p:handoutMasterIdLst>
    <p:handoutMasterId r:id="rId12"/>
  </p:handoutMasterIdLst>
  <p:sldIdLst>
    <p:sldId id="264" r:id="rId2"/>
    <p:sldId id="266" r:id="rId3"/>
    <p:sldId id="271" r:id="rId4"/>
    <p:sldId id="274" r:id="rId5"/>
    <p:sldId id="267" r:id="rId6"/>
    <p:sldId id="277" r:id="rId7"/>
    <p:sldId id="273" r:id="rId8"/>
    <p:sldId id="275" r:id="rId9"/>
    <p:sldId id="276" r:id="rId1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9DBB"/>
    <a:srgbClr val="CCCCCC"/>
    <a:srgbClr val="4C6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95" autoAdjust="0"/>
    <p:restoredTop sz="90993" autoAdjust="0"/>
  </p:normalViewPr>
  <p:slideViewPr>
    <p:cSldViewPr>
      <p:cViewPr varScale="1">
        <p:scale>
          <a:sx n="75" d="100"/>
          <a:sy n="75" d="100"/>
        </p:scale>
        <p:origin x="259" y="58"/>
      </p:cViewPr>
      <p:guideLst>
        <p:guide orient="horz" pos="2160"/>
        <p:guide pos="2880"/>
      </p:guideLst>
    </p:cSldViewPr>
  </p:slideViewPr>
  <p:outlineViewPr>
    <p:cViewPr>
      <p:scale>
        <a:sx n="33" d="100"/>
        <a:sy n="33" d="100"/>
      </p:scale>
      <p:origin x="18"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2148"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3168650" cy="479425"/>
          </a:xfrm>
          <a:prstGeom prst="rect">
            <a:avLst/>
          </a:prstGeom>
          <a:noFill/>
          <a:ln w="9525">
            <a:noFill/>
            <a:miter lim="800000"/>
            <a:headEnd/>
            <a:tailEnd/>
          </a:ln>
        </p:spPr>
        <p:txBody>
          <a:bodyPr vert="horz" wrap="square" lIns="95472" tIns="47736" rIns="95472" bIns="47736" numCol="1" anchor="t" anchorCtr="0" compatLnSpc="1">
            <a:prstTxWarp prst="textNoShape">
              <a:avLst/>
            </a:prstTxWarp>
          </a:bodyPr>
          <a:lstStyle>
            <a:lvl1pPr defTabSz="955395">
              <a:defRPr sz="1300">
                <a:latin typeface="Times New Roman" charset="0"/>
              </a:defRPr>
            </a:lvl1pPr>
          </a:lstStyle>
          <a:p>
            <a:pPr>
              <a:defRPr/>
            </a:pPr>
            <a:endParaRPr lang="en-US"/>
          </a:p>
        </p:txBody>
      </p:sp>
      <p:sp>
        <p:nvSpPr>
          <p:cNvPr id="3" name="Date Placeholder 2"/>
          <p:cNvSpPr>
            <a:spLocks noGrp="1"/>
          </p:cNvSpPr>
          <p:nvPr>
            <p:ph type="dt" sz="quarter" idx="1"/>
          </p:nvPr>
        </p:nvSpPr>
        <p:spPr bwMode="auto">
          <a:xfrm>
            <a:off x="4144963" y="1"/>
            <a:ext cx="3168650" cy="479425"/>
          </a:xfrm>
          <a:prstGeom prst="rect">
            <a:avLst/>
          </a:prstGeom>
          <a:noFill/>
          <a:ln w="9525">
            <a:noFill/>
            <a:miter lim="800000"/>
            <a:headEnd/>
            <a:tailEnd/>
          </a:ln>
        </p:spPr>
        <p:txBody>
          <a:bodyPr vert="horz" wrap="square" lIns="95472" tIns="47736" rIns="95472" bIns="47736" numCol="1" anchor="t" anchorCtr="0" compatLnSpc="1">
            <a:prstTxWarp prst="textNoShape">
              <a:avLst/>
            </a:prstTxWarp>
          </a:bodyPr>
          <a:lstStyle>
            <a:lvl1pPr algn="r" defTabSz="955395">
              <a:defRPr sz="1300">
                <a:latin typeface="Times New Roman" charset="0"/>
              </a:defRPr>
            </a:lvl1pPr>
          </a:lstStyle>
          <a:p>
            <a:pPr>
              <a:defRPr/>
            </a:pPr>
            <a:fld id="{0680AFED-A77B-40C7-B8B6-BABC1868B1A9}" type="datetimeFigureOut">
              <a:rPr lang="en-US"/>
              <a:pPr>
                <a:defRPr/>
              </a:pPr>
              <a:t>9/9/2019</a:t>
            </a:fld>
            <a:endParaRPr lang="en-US"/>
          </a:p>
        </p:txBody>
      </p:sp>
      <p:sp>
        <p:nvSpPr>
          <p:cNvPr id="4" name="Footer Placeholder 3"/>
          <p:cNvSpPr>
            <a:spLocks noGrp="1"/>
          </p:cNvSpPr>
          <p:nvPr>
            <p:ph type="ftr" sz="quarter" idx="2"/>
          </p:nvPr>
        </p:nvSpPr>
        <p:spPr bwMode="auto">
          <a:xfrm>
            <a:off x="1" y="9120189"/>
            <a:ext cx="3168650" cy="479425"/>
          </a:xfrm>
          <a:prstGeom prst="rect">
            <a:avLst/>
          </a:prstGeom>
          <a:noFill/>
          <a:ln w="9525">
            <a:noFill/>
            <a:miter lim="800000"/>
            <a:headEnd/>
            <a:tailEnd/>
          </a:ln>
        </p:spPr>
        <p:txBody>
          <a:bodyPr vert="horz" wrap="square" lIns="95472" tIns="47736" rIns="95472" bIns="47736" numCol="1" anchor="b" anchorCtr="0" compatLnSpc="1">
            <a:prstTxWarp prst="textNoShape">
              <a:avLst/>
            </a:prstTxWarp>
          </a:bodyPr>
          <a:lstStyle>
            <a:lvl1pPr defTabSz="955395">
              <a:defRPr sz="1300">
                <a:latin typeface="Times New Roman" charset="0"/>
              </a:defRPr>
            </a:lvl1pPr>
          </a:lstStyle>
          <a:p>
            <a:pPr>
              <a:defRPr/>
            </a:pPr>
            <a:endParaRPr lang="en-US"/>
          </a:p>
        </p:txBody>
      </p:sp>
      <p:sp>
        <p:nvSpPr>
          <p:cNvPr id="5" name="Slide Number Placeholder 4"/>
          <p:cNvSpPr>
            <a:spLocks noGrp="1"/>
          </p:cNvSpPr>
          <p:nvPr>
            <p:ph type="sldNum" sz="quarter" idx="3"/>
          </p:nvPr>
        </p:nvSpPr>
        <p:spPr bwMode="auto">
          <a:xfrm>
            <a:off x="4144963" y="9120189"/>
            <a:ext cx="3168650" cy="479425"/>
          </a:xfrm>
          <a:prstGeom prst="rect">
            <a:avLst/>
          </a:prstGeom>
          <a:noFill/>
          <a:ln w="9525">
            <a:noFill/>
            <a:miter lim="800000"/>
            <a:headEnd/>
            <a:tailEnd/>
          </a:ln>
        </p:spPr>
        <p:txBody>
          <a:bodyPr vert="horz" wrap="square" lIns="95472" tIns="47736" rIns="95472" bIns="47736" numCol="1" anchor="b" anchorCtr="0" compatLnSpc="1">
            <a:prstTxWarp prst="textNoShape">
              <a:avLst/>
            </a:prstTxWarp>
          </a:bodyPr>
          <a:lstStyle>
            <a:lvl1pPr algn="r" defTabSz="955395">
              <a:defRPr sz="1300">
                <a:latin typeface="Times New Roman" charset="0"/>
              </a:defRPr>
            </a:lvl1pPr>
          </a:lstStyle>
          <a:p>
            <a:pPr>
              <a:defRPr/>
            </a:pPr>
            <a:fld id="{295C753C-8A74-4592-AEAA-9A648AB26027}" type="slidenum">
              <a:rPr lang="en-US"/>
              <a:pPr>
                <a:defRPr/>
              </a:pPr>
              <a:t>‹#›</a:t>
            </a:fld>
            <a:endParaRPr lang="en-US"/>
          </a:p>
        </p:txBody>
      </p:sp>
    </p:spTree>
    <p:extLst>
      <p:ext uri="{BB962C8B-B14F-4D97-AF65-F5344CB8AC3E}">
        <p14:creationId xmlns:p14="http://schemas.microsoft.com/office/powerpoint/2010/main" val="3957207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3168650" cy="479425"/>
          </a:xfrm>
          <a:prstGeom prst="rect">
            <a:avLst/>
          </a:prstGeom>
          <a:noFill/>
          <a:ln w="9525">
            <a:noFill/>
            <a:miter lim="800000"/>
            <a:headEnd/>
            <a:tailEnd/>
          </a:ln>
        </p:spPr>
        <p:txBody>
          <a:bodyPr vert="horz" wrap="square" lIns="96626" tIns="48313" rIns="96626" bIns="48313" numCol="1" anchor="t" anchorCtr="0" compatLnSpc="1">
            <a:prstTxWarp prst="textNoShape">
              <a:avLst/>
            </a:prstTxWarp>
          </a:bodyPr>
          <a:lstStyle>
            <a:lvl1pPr defTabSz="955395">
              <a:defRPr sz="1300">
                <a:latin typeface="Times New Roman" charset="0"/>
              </a:defRPr>
            </a:lvl1pPr>
          </a:lstStyle>
          <a:p>
            <a:pPr>
              <a:defRPr/>
            </a:pPr>
            <a:endParaRPr lang="en-US"/>
          </a:p>
        </p:txBody>
      </p:sp>
      <p:sp>
        <p:nvSpPr>
          <p:cNvPr id="3" name="Date Placeholder 2"/>
          <p:cNvSpPr>
            <a:spLocks noGrp="1"/>
          </p:cNvSpPr>
          <p:nvPr>
            <p:ph type="dt" idx="1"/>
          </p:nvPr>
        </p:nvSpPr>
        <p:spPr bwMode="auto">
          <a:xfrm>
            <a:off x="4144963" y="1"/>
            <a:ext cx="3168650" cy="479425"/>
          </a:xfrm>
          <a:prstGeom prst="rect">
            <a:avLst/>
          </a:prstGeom>
          <a:noFill/>
          <a:ln w="9525">
            <a:noFill/>
            <a:miter lim="800000"/>
            <a:headEnd/>
            <a:tailEnd/>
          </a:ln>
        </p:spPr>
        <p:txBody>
          <a:bodyPr vert="horz" wrap="square" lIns="96626" tIns="48313" rIns="96626" bIns="48313" numCol="1" anchor="t" anchorCtr="0" compatLnSpc="1">
            <a:prstTxWarp prst="textNoShape">
              <a:avLst/>
            </a:prstTxWarp>
          </a:bodyPr>
          <a:lstStyle>
            <a:lvl1pPr algn="r" defTabSz="955395">
              <a:defRPr sz="1300">
                <a:latin typeface="Times New Roman" charset="0"/>
              </a:defRPr>
            </a:lvl1pPr>
          </a:lstStyle>
          <a:p>
            <a:pPr>
              <a:defRPr/>
            </a:pPr>
            <a:fld id="{073246B7-0637-4FF7-AF47-3DA203D6817F}" type="datetimeFigureOut">
              <a:rPr lang="en-US"/>
              <a:pPr>
                <a:defRPr/>
              </a:pPr>
              <a:t>9/9/2019</a:t>
            </a:fld>
            <a:endParaRPr lang="en-US"/>
          </a:p>
        </p:txBody>
      </p:sp>
      <p:sp>
        <p:nvSpPr>
          <p:cNvPr id="4" name="Slide Image Placeholder 3"/>
          <p:cNvSpPr>
            <a:spLocks noGrp="1" noRot="1" noChangeAspect="1"/>
          </p:cNvSpPr>
          <p:nvPr>
            <p:ph type="sldImg" idx="2"/>
          </p:nvPr>
        </p:nvSpPr>
        <p:spPr>
          <a:xfrm>
            <a:off x="1260475" y="720725"/>
            <a:ext cx="4797425" cy="3598863"/>
          </a:xfrm>
          <a:prstGeom prst="rect">
            <a:avLst/>
          </a:prstGeom>
          <a:noFill/>
          <a:ln w="12700">
            <a:solidFill>
              <a:prstClr val="black"/>
            </a:solidFill>
          </a:ln>
        </p:spPr>
        <p:txBody>
          <a:bodyPr vert="horz" lIns="92519" tIns="46260" rIns="92519" bIns="46260" rtlCol="0" anchor="ctr"/>
          <a:lstStyle/>
          <a:p>
            <a:pPr lvl="0"/>
            <a:endParaRPr lang="en-US" noProof="0" dirty="0"/>
          </a:p>
        </p:txBody>
      </p:sp>
      <p:sp>
        <p:nvSpPr>
          <p:cNvPr id="5" name="Notes Placeholder 4"/>
          <p:cNvSpPr>
            <a:spLocks noGrp="1"/>
          </p:cNvSpPr>
          <p:nvPr>
            <p:ph type="body" sz="quarter" idx="3"/>
          </p:nvPr>
        </p:nvSpPr>
        <p:spPr bwMode="auto">
          <a:xfrm>
            <a:off x="731839" y="4560890"/>
            <a:ext cx="5851525" cy="4319587"/>
          </a:xfrm>
          <a:prstGeom prst="rect">
            <a:avLst/>
          </a:prstGeom>
          <a:noFill/>
          <a:ln w="9525">
            <a:noFill/>
            <a:miter lim="800000"/>
            <a:headEnd/>
            <a:tailEnd/>
          </a:ln>
        </p:spPr>
        <p:txBody>
          <a:bodyPr vert="horz" wrap="square" lIns="96626" tIns="48313" rIns="96626" bIns="4831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189"/>
            <a:ext cx="3168650" cy="479425"/>
          </a:xfrm>
          <a:prstGeom prst="rect">
            <a:avLst/>
          </a:prstGeom>
          <a:noFill/>
          <a:ln w="9525">
            <a:noFill/>
            <a:miter lim="800000"/>
            <a:headEnd/>
            <a:tailEnd/>
          </a:ln>
        </p:spPr>
        <p:txBody>
          <a:bodyPr vert="horz" wrap="square" lIns="96626" tIns="48313" rIns="96626" bIns="48313" numCol="1" anchor="b" anchorCtr="0" compatLnSpc="1">
            <a:prstTxWarp prst="textNoShape">
              <a:avLst/>
            </a:prstTxWarp>
          </a:bodyPr>
          <a:lstStyle>
            <a:lvl1pPr defTabSz="955395">
              <a:defRPr sz="1300">
                <a:latin typeface="Times New Roman" charset="0"/>
              </a:defRPr>
            </a:lvl1pPr>
          </a:lstStyle>
          <a:p>
            <a:pPr>
              <a:defRPr/>
            </a:pPr>
            <a:endParaRPr lang="en-US"/>
          </a:p>
        </p:txBody>
      </p:sp>
      <p:sp>
        <p:nvSpPr>
          <p:cNvPr id="7" name="Slide Number Placeholder 6"/>
          <p:cNvSpPr>
            <a:spLocks noGrp="1"/>
          </p:cNvSpPr>
          <p:nvPr>
            <p:ph type="sldNum" sz="quarter" idx="5"/>
          </p:nvPr>
        </p:nvSpPr>
        <p:spPr bwMode="auto">
          <a:xfrm>
            <a:off x="4144963" y="9120189"/>
            <a:ext cx="3168650" cy="479425"/>
          </a:xfrm>
          <a:prstGeom prst="rect">
            <a:avLst/>
          </a:prstGeom>
          <a:noFill/>
          <a:ln w="9525">
            <a:noFill/>
            <a:miter lim="800000"/>
            <a:headEnd/>
            <a:tailEnd/>
          </a:ln>
        </p:spPr>
        <p:txBody>
          <a:bodyPr vert="horz" wrap="square" lIns="96626" tIns="48313" rIns="96626" bIns="48313" numCol="1" anchor="b" anchorCtr="0" compatLnSpc="1">
            <a:prstTxWarp prst="textNoShape">
              <a:avLst/>
            </a:prstTxWarp>
          </a:bodyPr>
          <a:lstStyle>
            <a:lvl1pPr algn="r" defTabSz="955395">
              <a:defRPr sz="1300">
                <a:latin typeface="Times New Roman" charset="0"/>
              </a:defRPr>
            </a:lvl1pPr>
          </a:lstStyle>
          <a:p>
            <a:pPr>
              <a:defRPr/>
            </a:pPr>
            <a:fld id="{3041A98A-8F64-437C-B6C9-A07E06A2571E}" type="slidenum">
              <a:rPr lang="en-US"/>
              <a:pPr>
                <a:defRPr/>
              </a:pPr>
              <a:t>‹#›</a:t>
            </a:fld>
            <a:endParaRPr lang="en-US"/>
          </a:p>
        </p:txBody>
      </p:sp>
    </p:spTree>
    <p:extLst>
      <p:ext uri="{BB962C8B-B14F-4D97-AF65-F5344CB8AC3E}">
        <p14:creationId xmlns:p14="http://schemas.microsoft.com/office/powerpoint/2010/main" val="36402831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cap="flat">
            <a:solidFill>
              <a:srgbClr val="000000"/>
            </a:solidFill>
            <a:miter lim="800000"/>
            <a:headEnd type="none" w="med" len="med"/>
            <a:tailEnd type="none" w="med" len="med"/>
          </a:ln>
        </p:spPr>
      </p:sp>
      <p:sp>
        <p:nvSpPr>
          <p:cNvPr id="10243" name="Notes Placeholder 2"/>
          <p:cNvSpPr>
            <a:spLocks noGrp="1"/>
          </p:cNvSpPr>
          <p:nvPr>
            <p:ph type="body" idx="1"/>
          </p:nvPr>
        </p:nvSpPr>
        <p:spPr>
          <a:noFill/>
          <a:ln/>
        </p:spPr>
        <p:txBody>
          <a:bodyPr/>
          <a:lstStyle/>
          <a:p>
            <a:pPr eaLnBrk="1" hangingPunct="1">
              <a:spcBef>
                <a:spcPct val="0"/>
              </a:spcBef>
            </a:pPr>
            <a:endParaRPr lang="en-US"/>
          </a:p>
        </p:txBody>
      </p:sp>
      <p:sp>
        <p:nvSpPr>
          <p:cNvPr id="10244" name="Slide Number Placeholder 3"/>
          <p:cNvSpPr>
            <a:spLocks noGrp="1"/>
          </p:cNvSpPr>
          <p:nvPr>
            <p:ph type="sldNum" sz="quarter" idx="5"/>
          </p:nvPr>
        </p:nvSpPr>
        <p:spPr>
          <a:noFill/>
        </p:spPr>
        <p:txBody>
          <a:bodyPr/>
          <a:lstStyle/>
          <a:p>
            <a:pPr defTabSz="953948"/>
            <a:fld id="{3833F20F-32F2-4FAB-856F-A1C1CE8DF058}" type="slidenum">
              <a:rPr lang="en-US" smtClean="0">
                <a:latin typeface="Times New Roman" pitchFamily="18" charset="0"/>
              </a:rPr>
              <a:pPr defTabSz="953948"/>
              <a:t>0</a:t>
            </a:fld>
            <a:endParaRPr lang="en-US" dirty="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cap="flat">
            <a:solidFill>
              <a:srgbClr val="000000"/>
            </a:solidFill>
            <a:miter lim="800000"/>
            <a:headEnd type="none" w="med" len="med"/>
            <a:tailEnd type="none" w="med" len="med"/>
          </a:ln>
        </p:spPr>
      </p:sp>
      <p:sp>
        <p:nvSpPr>
          <p:cNvPr id="11267" name="Notes Placeholder 2"/>
          <p:cNvSpPr>
            <a:spLocks noGrp="1"/>
          </p:cNvSpPr>
          <p:nvPr>
            <p:ph type="body" idx="1"/>
          </p:nvPr>
        </p:nvSpPr>
        <p:spPr>
          <a:noFill/>
          <a:ln/>
        </p:spPr>
        <p:txBody>
          <a:bodyPr/>
          <a:lstStyle/>
          <a:p>
            <a:pPr eaLnBrk="1" hangingPunct="1"/>
            <a:endParaRPr lang="en-US"/>
          </a:p>
        </p:txBody>
      </p:sp>
      <p:sp>
        <p:nvSpPr>
          <p:cNvPr id="11268" name="Slide Number Placeholder 3"/>
          <p:cNvSpPr>
            <a:spLocks noGrp="1"/>
          </p:cNvSpPr>
          <p:nvPr>
            <p:ph type="sldNum" sz="quarter" idx="5"/>
          </p:nvPr>
        </p:nvSpPr>
        <p:spPr>
          <a:noFill/>
        </p:spPr>
        <p:txBody>
          <a:bodyPr/>
          <a:lstStyle/>
          <a:p>
            <a:pPr defTabSz="953948"/>
            <a:fld id="{18409600-5FDC-4F0B-9F0E-3192DC4EE0B7}" type="slidenum">
              <a:rPr lang="en-US" smtClean="0">
                <a:latin typeface="Times New Roman" pitchFamily="18" charset="0"/>
              </a:rPr>
              <a:pPr defTabSz="953948"/>
              <a:t>1</a:t>
            </a:fld>
            <a:endParaRPr lang="en-US" dirty="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cap="flat">
            <a:solidFill>
              <a:srgbClr val="000000"/>
            </a:solidFill>
            <a:miter lim="800000"/>
            <a:headEnd type="none" w="med" len="med"/>
            <a:tailEnd type="none" w="med" len="med"/>
          </a:ln>
        </p:spPr>
      </p:sp>
      <p:sp>
        <p:nvSpPr>
          <p:cNvPr id="12291" name="Notes Placeholder 2"/>
          <p:cNvSpPr>
            <a:spLocks noGrp="1"/>
          </p:cNvSpPr>
          <p:nvPr>
            <p:ph type="body" idx="1"/>
          </p:nvPr>
        </p:nvSpPr>
        <p:spPr>
          <a:noFill/>
          <a:ln/>
        </p:spPr>
        <p:txBody>
          <a:bodyPr/>
          <a:lstStyle/>
          <a:p>
            <a:pPr eaLnBrk="1" hangingPunct="1"/>
            <a:endParaRPr lang="en-US"/>
          </a:p>
        </p:txBody>
      </p:sp>
      <p:sp>
        <p:nvSpPr>
          <p:cNvPr id="12292" name="Slide Number Placeholder 3"/>
          <p:cNvSpPr>
            <a:spLocks noGrp="1"/>
          </p:cNvSpPr>
          <p:nvPr>
            <p:ph type="sldNum" sz="quarter" idx="5"/>
          </p:nvPr>
        </p:nvSpPr>
        <p:spPr>
          <a:noFill/>
        </p:spPr>
        <p:txBody>
          <a:bodyPr/>
          <a:lstStyle/>
          <a:p>
            <a:pPr defTabSz="953948"/>
            <a:fld id="{19EC4009-3F80-4467-AC19-726203DE0D24}" type="slidenum">
              <a:rPr lang="en-US" smtClean="0">
                <a:latin typeface="Times New Roman" pitchFamily="18" charset="0"/>
              </a:rPr>
              <a:pPr defTabSz="953948"/>
              <a:t>2</a:t>
            </a:fld>
            <a:endParaRPr lang="en-US" dirty="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a:noFill/>
          <a:ln/>
        </p:spPr>
        <p:txBody>
          <a:bodyPr/>
          <a:lstStyle/>
          <a:p>
            <a:endParaRPr lang="en-US"/>
          </a:p>
        </p:txBody>
      </p:sp>
      <p:sp>
        <p:nvSpPr>
          <p:cNvPr id="14340" name="Slide Number Placeholder 3"/>
          <p:cNvSpPr>
            <a:spLocks noGrp="1"/>
          </p:cNvSpPr>
          <p:nvPr>
            <p:ph type="sldNum" sz="quarter" idx="5"/>
          </p:nvPr>
        </p:nvSpPr>
        <p:spPr>
          <a:noFill/>
        </p:spPr>
        <p:txBody>
          <a:bodyPr/>
          <a:lstStyle/>
          <a:p>
            <a:pPr defTabSz="953948"/>
            <a:fld id="{8590C01B-1E51-45CA-B600-2CDFE5DB58B1}" type="slidenum">
              <a:rPr lang="en-US" smtClean="0">
                <a:latin typeface="Times New Roman" pitchFamily="18" charset="0"/>
              </a:rPr>
              <a:pPr defTabSz="953948"/>
              <a:t>4</a:t>
            </a:fld>
            <a:endParaRPr lang="en-US"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a:noFill/>
          <a:ln/>
        </p:spPr>
        <p:txBody>
          <a:bodyPr/>
          <a:lstStyle/>
          <a:p>
            <a:endParaRPr lang="en-US"/>
          </a:p>
        </p:txBody>
      </p:sp>
      <p:sp>
        <p:nvSpPr>
          <p:cNvPr id="14340" name="Slide Number Placeholder 3"/>
          <p:cNvSpPr>
            <a:spLocks noGrp="1"/>
          </p:cNvSpPr>
          <p:nvPr>
            <p:ph type="sldNum" sz="quarter" idx="5"/>
          </p:nvPr>
        </p:nvSpPr>
        <p:spPr>
          <a:noFill/>
        </p:spPr>
        <p:txBody>
          <a:bodyPr/>
          <a:lstStyle/>
          <a:p>
            <a:pPr defTabSz="953948"/>
            <a:fld id="{8590C01B-1E51-45CA-B600-2CDFE5DB58B1}" type="slidenum">
              <a:rPr lang="en-US" smtClean="0">
                <a:latin typeface="Times New Roman" pitchFamily="18" charset="0"/>
              </a:rPr>
              <a:pPr defTabSz="953948"/>
              <a:t>6</a:t>
            </a:fld>
            <a:endParaRPr lang="en-US"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D9CE896-C56A-4560-A1B6-7EA4D8C0096D}" type="slidenum">
              <a:rPr lang="en-US" smtClean="0"/>
              <a:pPr>
                <a:defRPr/>
              </a:pPr>
              <a:t>‹#›</a:t>
            </a:fld>
            <a:endParaRPr lang="en-US" dirty="0"/>
          </a:p>
        </p:txBody>
      </p:sp>
    </p:spTree>
    <p:extLst>
      <p:ext uri="{BB962C8B-B14F-4D97-AF65-F5344CB8AC3E}">
        <p14:creationId xmlns:p14="http://schemas.microsoft.com/office/powerpoint/2010/main" val="3830363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26F32FF-4D12-42B6-95C7-F33AD21B694A}" type="slidenum">
              <a:rPr lang="en-US" smtClean="0"/>
              <a:pPr>
                <a:defRPr/>
              </a:pPr>
              <a:t>‹#›</a:t>
            </a:fld>
            <a:endParaRPr lang="en-US" dirty="0"/>
          </a:p>
        </p:txBody>
      </p:sp>
    </p:spTree>
    <p:extLst>
      <p:ext uri="{BB962C8B-B14F-4D97-AF65-F5344CB8AC3E}">
        <p14:creationId xmlns:p14="http://schemas.microsoft.com/office/powerpoint/2010/main" val="79109459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26F32FF-4D12-42B6-95C7-F33AD21B694A}" type="slidenum">
              <a:rPr lang="en-US" smtClean="0"/>
              <a:pPr>
                <a:defRPr/>
              </a:pPr>
              <a:t>‹#›</a:t>
            </a:fld>
            <a:endParaRPr lang="en-US" dirty="0"/>
          </a:p>
        </p:txBody>
      </p:sp>
    </p:spTree>
    <p:extLst>
      <p:ext uri="{BB962C8B-B14F-4D97-AF65-F5344CB8AC3E}">
        <p14:creationId xmlns:p14="http://schemas.microsoft.com/office/powerpoint/2010/main" val="403496613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26F32FF-4D12-42B6-95C7-F33AD21B694A}" type="slidenum">
              <a:rPr lang="en-US" smtClean="0"/>
              <a:pPr>
                <a:defRPr/>
              </a:pPr>
              <a:t>‹#›</a:t>
            </a:fld>
            <a:endParaRPr lang="en-US" dirty="0"/>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24447515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26F32FF-4D12-42B6-95C7-F33AD21B694A}" type="slidenum">
              <a:rPr lang="en-US" smtClean="0"/>
              <a:pPr>
                <a:defRPr/>
              </a:pPr>
              <a:t>‹#›</a:t>
            </a:fld>
            <a:endParaRPr lang="en-US" dirty="0"/>
          </a:p>
        </p:txBody>
      </p:sp>
    </p:spTree>
    <p:extLst>
      <p:ext uri="{BB962C8B-B14F-4D97-AF65-F5344CB8AC3E}">
        <p14:creationId xmlns:p14="http://schemas.microsoft.com/office/powerpoint/2010/main" val="154228280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26F32FF-4D12-42B6-95C7-F33AD21B694A}" type="slidenum">
              <a:rPr lang="en-US" smtClean="0"/>
              <a:pPr>
                <a:defRPr/>
              </a:pPr>
              <a:t>‹#›</a:t>
            </a:fld>
            <a:endParaRPr lang="en-US" dirty="0"/>
          </a:p>
        </p:txBody>
      </p:sp>
    </p:spTree>
    <p:extLst>
      <p:ext uri="{BB962C8B-B14F-4D97-AF65-F5344CB8AC3E}">
        <p14:creationId xmlns:p14="http://schemas.microsoft.com/office/powerpoint/2010/main" val="231017269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26F32FF-4D12-42B6-95C7-F33AD21B694A}" type="slidenum">
              <a:rPr lang="en-US" smtClean="0"/>
              <a:pPr>
                <a:defRPr/>
              </a:pPr>
              <a:t>‹#›</a:t>
            </a:fld>
            <a:endParaRPr lang="en-US" dirty="0"/>
          </a:p>
        </p:txBody>
      </p:sp>
    </p:spTree>
    <p:extLst>
      <p:ext uri="{BB962C8B-B14F-4D97-AF65-F5344CB8AC3E}">
        <p14:creationId xmlns:p14="http://schemas.microsoft.com/office/powerpoint/2010/main" val="201005726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3EB928-FEC0-4342-943B-6621DDE8D1A9}" type="slidenum">
              <a:rPr lang="en-US" smtClean="0"/>
              <a:pPr>
                <a:defRPr/>
              </a:pPr>
              <a:t>‹#›</a:t>
            </a:fld>
            <a:endParaRPr lang="en-US" dirty="0"/>
          </a:p>
        </p:txBody>
      </p:sp>
    </p:spTree>
    <p:extLst>
      <p:ext uri="{BB962C8B-B14F-4D97-AF65-F5344CB8AC3E}">
        <p14:creationId xmlns:p14="http://schemas.microsoft.com/office/powerpoint/2010/main" val="3893278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D590D2-5E58-441C-824F-75B27289F506}" type="slidenum">
              <a:rPr lang="en-US" smtClean="0"/>
              <a:pPr>
                <a:defRPr/>
              </a:pPr>
              <a:t>‹#›</a:t>
            </a:fld>
            <a:endParaRPr lang="en-US" dirty="0"/>
          </a:p>
        </p:txBody>
      </p:sp>
    </p:spTree>
    <p:extLst>
      <p:ext uri="{BB962C8B-B14F-4D97-AF65-F5344CB8AC3E}">
        <p14:creationId xmlns:p14="http://schemas.microsoft.com/office/powerpoint/2010/main" val="911750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A146FE4-4670-422F-9732-4DD1102CBAD0}" type="slidenum">
              <a:rPr lang="en-US" smtClean="0"/>
              <a:pPr>
                <a:defRPr/>
              </a:pPr>
              <a:t>‹#›</a:t>
            </a:fld>
            <a:endParaRPr lang="en-US" dirty="0"/>
          </a:p>
        </p:txBody>
      </p:sp>
    </p:spTree>
    <p:extLst>
      <p:ext uri="{BB962C8B-B14F-4D97-AF65-F5344CB8AC3E}">
        <p14:creationId xmlns:p14="http://schemas.microsoft.com/office/powerpoint/2010/main" val="3586914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893330-67CD-44E1-8F85-693ED6119754}" type="slidenum">
              <a:rPr lang="en-US" smtClean="0"/>
              <a:pPr>
                <a:defRPr/>
              </a:pPr>
              <a:t>‹#›</a:t>
            </a:fld>
            <a:endParaRPr lang="en-US" dirty="0"/>
          </a:p>
        </p:txBody>
      </p:sp>
    </p:spTree>
    <p:extLst>
      <p:ext uri="{BB962C8B-B14F-4D97-AF65-F5344CB8AC3E}">
        <p14:creationId xmlns:p14="http://schemas.microsoft.com/office/powerpoint/2010/main" val="1146373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26F32FF-4D12-42B6-95C7-F33AD21B694A}" type="slidenum">
              <a:rPr lang="en-US" smtClean="0"/>
              <a:pPr>
                <a:defRPr/>
              </a:pPr>
              <a:t>‹#›</a:t>
            </a:fld>
            <a:endParaRPr lang="en-US" dirty="0"/>
          </a:p>
        </p:txBody>
      </p:sp>
    </p:spTree>
    <p:extLst>
      <p:ext uri="{BB962C8B-B14F-4D97-AF65-F5344CB8AC3E}">
        <p14:creationId xmlns:p14="http://schemas.microsoft.com/office/powerpoint/2010/main" val="98682797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78C5B75-2CE4-4443-8462-55549DD730ED}" type="slidenum">
              <a:rPr lang="en-US" smtClean="0"/>
              <a:pPr>
                <a:defRPr/>
              </a:pPr>
              <a:t>‹#›</a:t>
            </a:fld>
            <a:endParaRPr lang="en-US" dirty="0"/>
          </a:p>
        </p:txBody>
      </p:sp>
    </p:spTree>
    <p:extLst>
      <p:ext uri="{BB962C8B-B14F-4D97-AF65-F5344CB8AC3E}">
        <p14:creationId xmlns:p14="http://schemas.microsoft.com/office/powerpoint/2010/main" val="207414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63ED9D60-9270-4187-851B-0D7D5332D129}" type="slidenum">
              <a:rPr lang="en-US" smtClean="0"/>
              <a:pPr>
                <a:defRPr/>
              </a:pPr>
              <a:t>‹#›</a:t>
            </a:fld>
            <a:endParaRPr lang="en-US" dirty="0"/>
          </a:p>
        </p:txBody>
      </p:sp>
    </p:spTree>
    <p:extLst>
      <p:ext uri="{BB962C8B-B14F-4D97-AF65-F5344CB8AC3E}">
        <p14:creationId xmlns:p14="http://schemas.microsoft.com/office/powerpoint/2010/main" val="3903042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2FFD9E89-94D2-4F14-919C-405B34B01664}" type="slidenum">
              <a:rPr lang="en-US" smtClean="0"/>
              <a:pPr>
                <a:defRPr/>
              </a:pPr>
              <a:t>‹#›</a:t>
            </a:fld>
            <a:endParaRPr lang="en-US" dirty="0"/>
          </a:p>
        </p:txBody>
      </p:sp>
    </p:spTree>
    <p:extLst>
      <p:ext uri="{BB962C8B-B14F-4D97-AF65-F5344CB8AC3E}">
        <p14:creationId xmlns:p14="http://schemas.microsoft.com/office/powerpoint/2010/main" val="673085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C4CFBA23-F2F2-4CA5-B2F3-23FCFB795911}" type="slidenum">
              <a:rPr lang="en-US" smtClean="0"/>
              <a:pPr>
                <a:defRPr/>
              </a:pPr>
              <a:t>‹#›</a:t>
            </a:fld>
            <a:endParaRPr lang="en-US" dirty="0"/>
          </a:p>
        </p:txBody>
      </p:sp>
    </p:spTree>
    <p:extLst>
      <p:ext uri="{BB962C8B-B14F-4D97-AF65-F5344CB8AC3E}">
        <p14:creationId xmlns:p14="http://schemas.microsoft.com/office/powerpoint/2010/main" val="1404035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26F32FF-4D12-42B6-95C7-F33AD21B694A}" type="slidenum">
              <a:rPr lang="en-US" smtClean="0"/>
              <a:pPr>
                <a:defRPr/>
              </a:pPr>
              <a:t>‹#›</a:t>
            </a:fld>
            <a:endParaRPr lang="en-US" dirty="0"/>
          </a:p>
        </p:txBody>
      </p:sp>
    </p:spTree>
    <p:extLst>
      <p:ext uri="{BB962C8B-B14F-4D97-AF65-F5344CB8AC3E}">
        <p14:creationId xmlns:p14="http://schemas.microsoft.com/office/powerpoint/2010/main" val="40541988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526F32FF-4D12-42B6-95C7-F33AD21B694A}" type="slidenum">
              <a:rPr lang="en-US" smtClean="0"/>
              <a:pPr>
                <a:defRPr/>
              </a:pPr>
              <a:t>‹#›</a:t>
            </a:fld>
            <a:endParaRPr lang="en-US" dirty="0"/>
          </a:p>
        </p:txBody>
      </p:sp>
    </p:spTree>
    <p:extLst>
      <p:ext uri="{BB962C8B-B14F-4D97-AF65-F5344CB8AC3E}">
        <p14:creationId xmlns:p14="http://schemas.microsoft.com/office/powerpoint/2010/main" val="3259424044"/>
      </p:ext>
    </p:extLst>
  </p:cSld>
  <p:clrMap bg1="dk1" tx1="lt1" bg2="dk2" tx2="lt2" accent1="accent1" accent2="accent2" accent3="accent3" accent4="accent4" accent5="accent5" accent6="accent6" hlink="hlink" folHlink="folHlink"/>
  <p:sldLayoutIdLst>
    <p:sldLayoutId id="2147484418" r:id="rId1"/>
    <p:sldLayoutId id="2147484419" r:id="rId2"/>
    <p:sldLayoutId id="2147484420" r:id="rId3"/>
    <p:sldLayoutId id="2147484421" r:id="rId4"/>
    <p:sldLayoutId id="2147484422" r:id="rId5"/>
    <p:sldLayoutId id="2147484423" r:id="rId6"/>
    <p:sldLayoutId id="2147484424" r:id="rId7"/>
    <p:sldLayoutId id="2147484425" r:id="rId8"/>
    <p:sldLayoutId id="2147484426" r:id="rId9"/>
    <p:sldLayoutId id="2147484427" r:id="rId10"/>
    <p:sldLayoutId id="2147484428" r:id="rId11"/>
    <p:sldLayoutId id="2147484429" r:id="rId12"/>
    <p:sldLayoutId id="2147484430" r:id="rId13"/>
    <p:sldLayoutId id="2147484431" r:id="rId14"/>
    <p:sldLayoutId id="2147484432" r:id="rId15"/>
    <p:sldLayoutId id="2147484433" r:id="rId16"/>
    <p:sldLayoutId id="2147484434"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3AF079E-9A07-4E63-8AD9-396CF9AD2A10}"/>
              </a:ext>
            </a:extLst>
          </p:cNvPr>
          <p:cNvSpPr txBox="1"/>
          <p:nvPr/>
        </p:nvSpPr>
        <p:spPr>
          <a:xfrm>
            <a:off x="2057400" y="838200"/>
            <a:ext cx="5334000" cy="830997"/>
          </a:xfrm>
          <a:prstGeom prst="rect">
            <a:avLst/>
          </a:prstGeom>
          <a:noFill/>
        </p:spPr>
        <p:txBody>
          <a:bodyPr wrap="square" rtlCol="0">
            <a:spAutoFit/>
          </a:bodyPr>
          <a:lstStyle/>
          <a:p>
            <a:pPr algn="ctr"/>
            <a:r>
              <a:rPr lang="en-US" sz="4800" dirty="0"/>
              <a:t>Tompkins County</a:t>
            </a:r>
          </a:p>
        </p:txBody>
      </p:sp>
      <p:sp>
        <p:nvSpPr>
          <p:cNvPr id="7" name="TextBox 6">
            <a:extLst>
              <a:ext uri="{FF2B5EF4-FFF2-40B4-BE49-F238E27FC236}">
                <a16:creationId xmlns:a16="http://schemas.microsoft.com/office/drawing/2014/main" id="{BC4725E8-AB95-4D13-98FB-8D8D63AB03AF}"/>
              </a:ext>
            </a:extLst>
          </p:cNvPr>
          <p:cNvSpPr txBox="1"/>
          <p:nvPr/>
        </p:nvSpPr>
        <p:spPr>
          <a:xfrm>
            <a:off x="2819400" y="3013501"/>
            <a:ext cx="3505200" cy="830997"/>
          </a:xfrm>
          <a:prstGeom prst="rect">
            <a:avLst/>
          </a:prstGeom>
          <a:noFill/>
        </p:spPr>
        <p:txBody>
          <a:bodyPr wrap="square" rtlCol="0">
            <a:spAutoFit/>
          </a:bodyPr>
          <a:lstStyle/>
          <a:p>
            <a:pPr algn="ctr"/>
            <a:r>
              <a:rPr lang="en-US" sz="4800" dirty="0"/>
              <a:t>Highway</a:t>
            </a:r>
          </a:p>
        </p:txBody>
      </p:sp>
      <p:sp>
        <p:nvSpPr>
          <p:cNvPr id="8" name="TextBox 7">
            <a:extLst>
              <a:ext uri="{FF2B5EF4-FFF2-40B4-BE49-F238E27FC236}">
                <a16:creationId xmlns:a16="http://schemas.microsoft.com/office/drawing/2014/main" id="{800AF6C2-3084-4285-8E91-C070FE0D9886}"/>
              </a:ext>
            </a:extLst>
          </p:cNvPr>
          <p:cNvSpPr txBox="1"/>
          <p:nvPr/>
        </p:nvSpPr>
        <p:spPr>
          <a:xfrm>
            <a:off x="1600200" y="4459069"/>
            <a:ext cx="5943600" cy="646331"/>
          </a:xfrm>
          <a:prstGeom prst="rect">
            <a:avLst/>
          </a:prstGeom>
          <a:noFill/>
        </p:spPr>
        <p:txBody>
          <a:bodyPr wrap="square" rtlCol="0">
            <a:spAutoFit/>
          </a:bodyPr>
          <a:lstStyle/>
          <a:p>
            <a:pPr algn="ctr"/>
            <a:r>
              <a:rPr lang="en-US" sz="3600" dirty="0"/>
              <a:t>2020 Budget Presentation</a:t>
            </a:r>
          </a:p>
        </p:txBody>
      </p:sp>
      <p:pic>
        <p:nvPicPr>
          <p:cNvPr id="12" name="Picture 11" descr="A picture containing object&#10;&#10;Description automatically generated">
            <a:extLst>
              <a:ext uri="{FF2B5EF4-FFF2-40B4-BE49-F238E27FC236}">
                <a16:creationId xmlns:a16="http://schemas.microsoft.com/office/drawing/2014/main" id="{91426E55-349A-4348-A663-C74802A803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57200"/>
            <a:ext cx="1489841" cy="1440180"/>
          </a:xfrm>
          <a:prstGeom prst="rect">
            <a:avLst/>
          </a:prstGeom>
          <a:effectLst>
            <a:softEdge rad="31750"/>
          </a:effectLst>
          <a:scene3d>
            <a:camera prst="orthographicFront"/>
            <a:lightRig rig="threePt" dir="t"/>
          </a:scene3d>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a:solidFill>
                  <a:schemeClr val="tx1"/>
                </a:solidFill>
              </a:rPr>
              <a:t>Recommended Budget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0740195"/>
              </p:ext>
            </p:extLst>
          </p:nvPr>
        </p:nvGraphicFramePr>
        <p:xfrm>
          <a:off x="1058203" y="1973870"/>
          <a:ext cx="6705600" cy="17526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158240">
                  <a:extLst>
                    <a:ext uri="{9D8B030D-6E8A-4147-A177-3AD203B41FA5}">
                      <a16:colId xmlns:a16="http://schemas.microsoft.com/office/drawing/2014/main" val="20001"/>
                    </a:ext>
                  </a:extLst>
                </a:gridCol>
                <a:gridCol w="173736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609600">
                <a:tc>
                  <a:txBody>
                    <a:bodyPr/>
                    <a:lstStyle/>
                    <a:p>
                      <a:pPr algn="ctr"/>
                      <a:endParaRPr lang="en-US" dirty="0">
                        <a:latin typeface="Calibri" pitchFamily="34" charset="0"/>
                      </a:endParaRPr>
                    </a:p>
                  </a:txBody>
                  <a:tcPr anchor="b">
                    <a:solidFill>
                      <a:srgbClr val="7F9DBB"/>
                    </a:solidFill>
                  </a:tcPr>
                </a:tc>
                <a:tc>
                  <a:txBody>
                    <a:bodyPr/>
                    <a:lstStyle/>
                    <a:p>
                      <a:pPr algn="ctr"/>
                      <a:r>
                        <a:rPr lang="en-US" dirty="0">
                          <a:latin typeface="Calibri" pitchFamily="34" charset="0"/>
                        </a:rPr>
                        <a:t>2019</a:t>
                      </a:r>
                      <a:endParaRPr lang="en-US" baseline="0" dirty="0">
                        <a:latin typeface="Calibri" pitchFamily="34" charset="0"/>
                      </a:endParaRPr>
                    </a:p>
                    <a:p>
                      <a:pPr algn="ctr"/>
                      <a:r>
                        <a:rPr lang="en-US" baseline="0" dirty="0">
                          <a:latin typeface="Calibri" pitchFamily="34" charset="0"/>
                        </a:rPr>
                        <a:t>Modified</a:t>
                      </a:r>
                      <a:endParaRPr lang="en-US" dirty="0">
                        <a:latin typeface="Calibri" pitchFamily="34" charset="0"/>
                      </a:endParaRPr>
                    </a:p>
                  </a:txBody>
                  <a:tcPr anchor="b">
                    <a:solidFill>
                      <a:srgbClr val="7F9DBB"/>
                    </a:solidFill>
                  </a:tcPr>
                </a:tc>
                <a:tc>
                  <a:txBody>
                    <a:bodyPr/>
                    <a:lstStyle/>
                    <a:p>
                      <a:pPr algn="ctr"/>
                      <a:r>
                        <a:rPr lang="en-US" dirty="0">
                          <a:latin typeface="Calibri" pitchFamily="34" charset="0"/>
                        </a:rPr>
                        <a:t>2020</a:t>
                      </a:r>
                    </a:p>
                    <a:p>
                      <a:pPr algn="ctr"/>
                      <a:r>
                        <a:rPr lang="en-US" dirty="0">
                          <a:latin typeface="Calibri" pitchFamily="34" charset="0"/>
                        </a:rPr>
                        <a:t>Recommended</a:t>
                      </a:r>
                    </a:p>
                  </a:txBody>
                  <a:tcPr anchor="b">
                    <a:solidFill>
                      <a:srgbClr val="7F9DBB"/>
                    </a:solidFill>
                  </a:tcPr>
                </a:tc>
                <a:tc>
                  <a:txBody>
                    <a:bodyPr/>
                    <a:lstStyle/>
                    <a:p>
                      <a:pPr algn="ctr"/>
                      <a:r>
                        <a:rPr lang="en-US" dirty="0">
                          <a:latin typeface="Calibri" pitchFamily="34" charset="0"/>
                        </a:rPr>
                        <a:t>$ Change</a:t>
                      </a:r>
                    </a:p>
                  </a:txBody>
                  <a:tcPr anchor="b">
                    <a:solidFill>
                      <a:srgbClr val="7F9DBB"/>
                    </a:solidFill>
                  </a:tcPr>
                </a:tc>
                <a:tc>
                  <a:txBody>
                    <a:bodyPr/>
                    <a:lstStyle/>
                    <a:p>
                      <a:pPr algn="ctr"/>
                      <a:r>
                        <a:rPr lang="en-US" dirty="0">
                          <a:latin typeface="Calibri" pitchFamily="34" charset="0"/>
                        </a:rPr>
                        <a:t>% Change</a:t>
                      </a:r>
                    </a:p>
                  </a:txBody>
                  <a:tcPr anchor="b">
                    <a:solidFill>
                      <a:srgbClr val="7F9DBB"/>
                    </a:solidFill>
                  </a:tcPr>
                </a:tc>
                <a:extLst>
                  <a:ext uri="{0D108BD9-81ED-4DB2-BD59-A6C34878D82A}">
                    <a16:rowId xmlns:a16="http://schemas.microsoft.com/office/drawing/2014/main" val="10000"/>
                  </a:ext>
                </a:extLst>
              </a:tr>
              <a:tr h="370840">
                <a:tc>
                  <a:txBody>
                    <a:bodyPr/>
                    <a:lstStyle/>
                    <a:p>
                      <a:r>
                        <a:rPr lang="en-US" b="1" dirty="0">
                          <a:solidFill>
                            <a:schemeClr val="tx1"/>
                          </a:solidFill>
                          <a:latin typeface="Calibri" pitchFamily="34" charset="0"/>
                        </a:rPr>
                        <a:t>Expenditures</a:t>
                      </a:r>
                    </a:p>
                  </a:txBody>
                  <a:tcPr>
                    <a:solidFill>
                      <a:schemeClr val="bg2"/>
                    </a:solidFill>
                  </a:tcPr>
                </a:tc>
                <a:tc>
                  <a:txBody>
                    <a:bodyPr/>
                    <a:lstStyle/>
                    <a:p>
                      <a:pPr algn="r" fontAlgn="b"/>
                      <a:r>
                        <a:rPr lang="en-US" sz="1800" b="1" i="0" u="none" strike="noStrike">
                          <a:solidFill>
                            <a:schemeClr val="tx1"/>
                          </a:solidFill>
                          <a:effectLst/>
                          <a:latin typeface="Calibri" panose="020F0502020204030204" pitchFamily="34" charset="0"/>
                        </a:rPr>
                        <a:t>$7,622,961</a:t>
                      </a:r>
                    </a:p>
                  </a:txBody>
                  <a:tcPr marL="7620" marR="7620" marT="7620" marB="0" anchor="ctr">
                    <a:solidFill>
                      <a:schemeClr val="bg2"/>
                    </a:solidFill>
                  </a:tcPr>
                </a:tc>
                <a:tc>
                  <a:txBody>
                    <a:bodyPr/>
                    <a:lstStyle/>
                    <a:p>
                      <a:pPr algn="r" fontAlgn="b"/>
                      <a:r>
                        <a:rPr lang="en-US" sz="1800" b="1" i="0" u="none" strike="noStrike">
                          <a:solidFill>
                            <a:schemeClr val="tx1"/>
                          </a:solidFill>
                          <a:effectLst/>
                          <a:latin typeface="Calibri" panose="020F0502020204030204" pitchFamily="34" charset="0"/>
                        </a:rPr>
                        <a:t>$7,762,357</a:t>
                      </a:r>
                    </a:p>
                  </a:txBody>
                  <a:tcPr marL="7620" marR="7620" marT="7620" marB="0" anchor="ctr">
                    <a:solidFill>
                      <a:schemeClr val="bg2"/>
                    </a:solidFill>
                  </a:tcPr>
                </a:tc>
                <a:tc>
                  <a:txBody>
                    <a:bodyPr/>
                    <a:lstStyle/>
                    <a:p>
                      <a:pPr algn="r" fontAlgn="b"/>
                      <a:r>
                        <a:rPr lang="en-US" sz="1800" b="1" i="0" u="none" strike="noStrike">
                          <a:solidFill>
                            <a:schemeClr val="tx1"/>
                          </a:solidFill>
                          <a:effectLst/>
                          <a:latin typeface="Calibri" panose="020F0502020204030204" pitchFamily="34" charset="0"/>
                        </a:rPr>
                        <a:t>$139,396</a:t>
                      </a:r>
                    </a:p>
                  </a:txBody>
                  <a:tcPr marL="7620" marR="7620" marT="7620" marB="0" anchor="ctr">
                    <a:solidFill>
                      <a:schemeClr val="bg2"/>
                    </a:solidFill>
                  </a:tcPr>
                </a:tc>
                <a:tc>
                  <a:txBody>
                    <a:bodyPr/>
                    <a:lstStyle/>
                    <a:p>
                      <a:pPr algn="r" fontAlgn="b"/>
                      <a:r>
                        <a:rPr lang="en-US" sz="1800" b="1" i="0" u="none" strike="noStrike">
                          <a:solidFill>
                            <a:schemeClr val="tx1"/>
                          </a:solidFill>
                          <a:effectLst/>
                          <a:latin typeface="Calibri" panose="020F0502020204030204" pitchFamily="34" charset="0"/>
                        </a:rPr>
                        <a:t>1.83%</a:t>
                      </a:r>
                    </a:p>
                  </a:txBody>
                  <a:tcPr marL="7620" marR="7620" marT="7620" marB="0" anchor="ctr">
                    <a:solidFill>
                      <a:schemeClr val="bg2"/>
                    </a:solidFill>
                  </a:tcPr>
                </a:tc>
                <a:extLst>
                  <a:ext uri="{0D108BD9-81ED-4DB2-BD59-A6C34878D82A}">
                    <a16:rowId xmlns:a16="http://schemas.microsoft.com/office/drawing/2014/main" val="10001"/>
                  </a:ext>
                </a:extLst>
              </a:tr>
              <a:tr h="370840">
                <a:tc>
                  <a:txBody>
                    <a:bodyPr/>
                    <a:lstStyle/>
                    <a:p>
                      <a:r>
                        <a:rPr lang="en-US" b="1" dirty="0">
                          <a:solidFill>
                            <a:schemeClr val="tx1"/>
                          </a:solidFill>
                          <a:latin typeface="Calibri" pitchFamily="34" charset="0"/>
                        </a:rPr>
                        <a:t>Revenues</a:t>
                      </a:r>
                    </a:p>
                  </a:txBody>
                  <a:tcPr>
                    <a:solidFill>
                      <a:schemeClr val="bg2"/>
                    </a:solidFill>
                  </a:tcPr>
                </a:tc>
                <a:tc>
                  <a:txBody>
                    <a:bodyPr/>
                    <a:lstStyle/>
                    <a:p>
                      <a:pPr algn="r" fontAlgn="b"/>
                      <a:r>
                        <a:rPr lang="en-US" sz="1800" b="1" i="0" u="none" strike="noStrike">
                          <a:solidFill>
                            <a:schemeClr val="tx1"/>
                          </a:solidFill>
                          <a:effectLst/>
                          <a:latin typeface="Calibri" panose="020F0502020204030204" pitchFamily="34" charset="0"/>
                        </a:rPr>
                        <a:t>-$7,622,962</a:t>
                      </a:r>
                    </a:p>
                  </a:txBody>
                  <a:tcPr marL="7620" marR="7620" marT="7620" marB="0" anchor="ctr">
                    <a:solidFill>
                      <a:schemeClr val="bg2"/>
                    </a:solidFill>
                  </a:tcPr>
                </a:tc>
                <a:tc>
                  <a:txBody>
                    <a:bodyPr/>
                    <a:lstStyle/>
                    <a:p>
                      <a:pPr algn="r" fontAlgn="b"/>
                      <a:r>
                        <a:rPr lang="en-US" sz="1800" b="1" i="0" u="none" strike="noStrike">
                          <a:solidFill>
                            <a:schemeClr val="tx1"/>
                          </a:solidFill>
                          <a:effectLst/>
                          <a:latin typeface="Calibri" panose="020F0502020204030204" pitchFamily="34" charset="0"/>
                        </a:rPr>
                        <a:t>-$7,762,357</a:t>
                      </a:r>
                    </a:p>
                  </a:txBody>
                  <a:tcPr marL="7620" marR="7620" marT="7620" marB="0" anchor="ctr">
                    <a:solidFill>
                      <a:schemeClr val="bg2"/>
                    </a:solidFill>
                  </a:tcPr>
                </a:tc>
                <a:tc>
                  <a:txBody>
                    <a:bodyPr/>
                    <a:lstStyle/>
                    <a:p>
                      <a:pPr algn="r" fontAlgn="b"/>
                      <a:r>
                        <a:rPr lang="en-US" sz="1800" b="1" i="0" u="none" strike="noStrike">
                          <a:solidFill>
                            <a:schemeClr val="tx1"/>
                          </a:solidFill>
                          <a:effectLst/>
                          <a:latin typeface="Calibri" panose="020F0502020204030204" pitchFamily="34" charset="0"/>
                        </a:rPr>
                        <a:t>-$139,395</a:t>
                      </a:r>
                    </a:p>
                  </a:txBody>
                  <a:tcPr marL="7620" marR="7620" marT="7620" marB="0" anchor="ctr">
                    <a:solidFill>
                      <a:schemeClr val="bg2"/>
                    </a:solidFill>
                  </a:tcPr>
                </a:tc>
                <a:tc>
                  <a:txBody>
                    <a:bodyPr/>
                    <a:lstStyle/>
                    <a:p>
                      <a:pPr algn="r" fontAlgn="b"/>
                      <a:r>
                        <a:rPr lang="en-US" sz="1800" b="1" i="0" u="none" strike="noStrike">
                          <a:solidFill>
                            <a:schemeClr val="tx1"/>
                          </a:solidFill>
                          <a:effectLst/>
                          <a:latin typeface="Calibri" panose="020F0502020204030204" pitchFamily="34" charset="0"/>
                        </a:rPr>
                        <a:t>1.83%</a:t>
                      </a:r>
                    </a:p>
                  </a:txBody>
                  <a:tcPr marL="7620" marR="7620" marT="7620" marB="0" anchor="ctr">
                    <a:solidFill>
                      <a:schemeClr val="bg2"/>
                    </a:solidFill>
                  </a:tcPr>
                </a:tc>
                <a:extLst>
                  <a:ext uri="{0D108BD9-81ED-4DB2-BD59-A6C34878D82A}">
                    <a16:rowId xmlns:a16="http://schemas.microsoft.com/office/drawing/2014/main" val="10002"/>
                  </a:ext>
                </a:extLst>
              </a:tr>
              <a:tr h="370840">
                <a:tc>
                  <a:txBody>
                    <a:bodyPr/>
                    <a:lstStyle/>
                    <a:p>
                      <a:r>
                        <a:rPr lang="en-US" b="1" dirty="0">
                          <a:solidFill>
                            <a:schemeClr val="tx1"/>
                          </a:solidFill>
                          <a:latin typeface="Calibri" pitchFamily="34" charset="0"/>
                        </a:rPr>
                        <a:t>Net</a:t>
                      </a:r>
                      <a:r>
                        <a:rPr lang="en-US" b="1" baseline="0" dirty="0">
                          <a:solidFill>
                            <a:schemeClr val="tx1"/>
                          </a:solidFill>
                          <a:latin typeface="Calibri" pitchFamily="34" charset="0"/>
                        </a:rPr>
                        <a:t> Local</a:t>
                      </a:r>
                      <a:endParaRPr lang="en-US" b="1" dirty="0">
                        <a:solidFill>
                          <a:schemeClr val="tx1"/>
                        </a:solidFill>
                        <a:latin typeface="Calibri" pitchFamily="34" charset="0"/>
                      </a:endParaRPr>
                    </a:p>
                  </a:txBody>
                  <a:tcPr>
                    <a:solidFill>
                      <a:schemeClr val="bg2"/>
                    </a:solidFill>
                  </a:tcPr>
                </a:tc>
                <a:tc>
                  <a:txBody>
                    <a:bodyPr/>
                    <a:lstStyle/>
                    <a:p>
                      <a:pPr algn="r" fontAlgn="b"/>
                      <a:r>
                        <a:rPr lang="en-US" sz="1800" b="1" i="0" u="none" strike="noStrike">
                          <a:solidFill>
                            <a:schemeClr val="tx1"/>
                          </a:solidFill>
                          <a:effectLst/>
                          <a:latin typeface="Calibri" panose="020F0502020204030204" pitchFamily="34" charset="0"/>
                        </a:rPr>
                        <a:t>-$1</a:t>
                      </a:r>
                    </a:p>
                  </a:txBody>
                  <a:tcPr marL="7620" marR="7620" marT="7620" marB="0" anchor="ctr">
                    <a:solidFill>
                      <a:schemeClr val="bg2"/>
                    </a:solidFill>
                  </a:tcPr>
                </a:tc>
                <a:tc>
                  <a:txBody>
                    <a:bodyPr/>
                    <a:lstStyle/>
                    <a:p>
                      <a:pPr algn="r" fontAlgn="b"/>
                      <a:r>
                        <a:rPr lang="en-US" sz="1800" b="1" i="0" u="none" strike="noStrike">
                          <a:solidFill>
                            <a:schemeClr val="tx1"/>
                          </a:solidFill>
                          <a:effectLst/>
                          <a:latin typeface="Calibri" panose="020F0502020204030204" pitchFamily="34" charset="0"/>
                        </a:rPr>
                        <a:t>$0</a:t>
                      </a:r>
                    </a:p>
                  </a:txBody>
                  <a:tcPr marL="7620" marR="7620" marT="7620" marB="0" anchor="ctr">
                    <a:solidFill>
                      <a:schemeClr val="bg2"/>
                    </a:solidFill>
                  </a:tcPr>
                </a:tc>
                <a:tc>
                  <a:txBody>
                    <a:bodyPr/>
                    <a:lstStyle/>
                    <a:p>
                      <a:pPr algn="r" fontAlgn="b"/>
                      <a:r>
                        <a:rPr lang="en-US" sz="1800" b="1" i="0" u="none" strike="noStrike" dirty="0">
                          <a:solidFill>
                            <a:schemeClr val="tx1"/>
                          </a:solidFill>
                          <a:effectLst/>
                          <a:latin typeface="Calibri" panose="020F0502020204030204" pitchFamily="34" charset="0"/>
                        </a:rPr>
                        <a:t>$1</a:t>
                      </a:r>
                    </a:p>
                  </a:txBody>
                  <a:tcPr marL="7620" marR="7620" marT="7620" marB="0" anchor="ctr">
                    <a:solidFill>
                      <a:schemeClr val="bg2"/>
                    </a:solidFill>
                  </a:tcPr>
                </a:tc>
                <a:tc>
                  <a:txBody>
                    <a:bodyPr/>
                    <a:lstStyle/>
                    <a:p>
                      <a:pPr algn="r" fontAlgn="b"/>
                      <a:r>
                        <a:rPr lang="en-US" sz="1800" b="1" i="0" u="none" strike="noStrike" dirty="0">
                          <a:solidFill>
                            <a:schemeClr val="tx1"/>
                          </a:solidFill>
                          <a:effectLst/>
                          <a:latin typeface="Calibri" panose="020F0502020204030204" pitchFamily="34" charset="0"/>
                        </a:rPr>
                        <a:t>-100.00%</a:t>
                      </a:r>
                    </a:p>
                  </a:txBody>
                  <a:tcPr marL="7620" marR="7620" marT="7620" marB="0" anchor="ctr">
                    <a:solidFill>
                      <a:schemeClr val="bg2"/>
                    </a:solidFill>
                  </a:tcPr>
                </a:tc>
                <a:extLst>
                  <a:ext uri="{0D108BD9-81ED-4DB2-BD59-A6C34878D82A}">
                    <a16:rowId xmlns:a16="http://schemas.microsoft.com/office/drawing/2014/main" val="10003"/>
                  </a:ext>
                </a:extLst>
              </a:tr>
            </a:tbl>
          </a:graphicData>
        </a:graphic>
      </p:graphicFrame>
      <p:sp>
        <p:nvSpPr>
          <p:cNvPr id="4131" name="Slide Number Placeholder 4"/>
          <p:cNvSpPr>
            <a:spLocks noGrp="1"/>
          </p:cNvSpPr>
          <p:nvPr>
            <p:ph type="sldNum" sz="quarter" idx="12"/>
          </p:nvPr>
        </p:nvSpPr>
        <p:spPr>
          <a:noFill/>
        </p:spPr>
        <p:txBody>
          <a:bodyPr/>
          <a:lstStyle/>
          <a:p>
            <a:fld id="{E2640B4A-AD14-43E8-9370-FC80E88570F7}" type="slidenum">
              <a:rPr lang="en-US" smtClean="0"/>
              <a:pPr/>
              <a:t>1</a:t>
            </a:fld>
            <a:endParaRPr lang="en-US"/>
          </a:p>
        </p:txBody>
      </p:sp>
      <p:graphicFrame>
        <p:nvGraphicFramePr>
          <p:cNvPr id="5" name="Content Placeholder 3">
            <a:extLst>
              <a:ext uri="{FF2B5EF4-FFF2-40B4-BE49-F238E27FC236}">
                <a16:creationId xmlns:a16="http://schemas.microsoft.com/office/drawing/2014/main" id="{C77237C8-F65D-43D8-842C-EE5722D0A219}"/>
              </a:ext>
            </a:extLst>
          </p:cNvPr>
          <p:cNvGraphicFramePr>
            <a:graphicFrameLocks/>
          </p:cNvGraphicFramePr>
          <p:nvPr>
            <p:extLst>
              <p:ext uri="{D42A27DB-BD31-4B8C-83A1-F6EECF244321}">
                <p14:modId xmlns:p14="http://schemas.microsoft.com/office/powerpoint/2010/main" val="2700907387"/>
              </p:ext>
            </p:extLst>
          </p:nvPr>
        </p:nvGraphicFramePr>
        <p:xfrm>
          <a:off x="1058203" y="4419600"/>
          <a:ext cx="6705600" cy="17526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158240">
                  <a:extLst>
                    <a:ext uri="{9D8B030D-6E8A-4147-A177-3AD203B41FA5}">
                      <a16:colId xmlns:a16="http://schemas.microsoft.com/office/drawing/2014/main" val="20001"/>
                    </a:ext>
                  </a:extLst>
                </a:gridCol>
                <a:gridCol w="173736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609600">
                <a:tc>
                  <a:txBody>
                    <a:bodyPr/>
                    <a:lstStyle/>
                    <a:p>
                      <a:pPr algn="ctr"/>
                      <a:endParaRPr lang="en-US" dirty="0">
                        <a:latin typeface="Calibri" pitchFamily="34" charset="0"/>
                      </a:endParaRPr>
                    </a:p>
                  </a:txBody>
                  <a:tcPr anchor="b">
                    <a:solidFill>
                      <a:srgbClr val="7F9DBB"/>
                    </a:solidFill>
                  </a:tcPr>
                </a:tc>
                <a:tc>
                  <a:txBody>
                    <a:bodyPr/>
                    <a:lstStyle/>
                    <a:p>
                      <a:pPr algn="ctr"/>
                      <a:r>
                        <a:rPr lang="en-US" dirty="0">
                          <a:latin typeface="Calibri" pitchFamily="34" charset="0"/>
                        </a:rPr>
                        <a:t>2019</a:t>
                      </a:r>
                      <a:endParaRPr lang="en-US" baseline="0" dirty="0">
                        <a:latin typeface="Calibri" pitchFamily="34" charset="0"/>
                      </a:endParaRPr>
                    </a:p>
                    <a:p>
                      <a:pPr algn="ctr"/>
                      <a:r>
                        <a:rPr lang="en-US" baseline="0" dirty="0">
                          <a:latin typeface="Calibri" pitchFamily="34" charset="0"/>
                        </a:rPr>
                        <a:t>Modified</a:t>
                      </a:r>
                      <a:endParaRPr lang="en-US" dirty="0">
                        <a:latin typeface="Calibri" pitchFamily="34" charset="0"/>
                      </a:endParaRPr>
                    </a:p>
                  </a:txBody>
                  <a:tcPr anchor="b">
                    <a:solidFill>
                      <a:srgbClr val="7F9DBB"/>
                    </a:solidFill>
                  </a:tcPr>
                </a:tc>
                <a:tc>
                  <a:txBody>
                    <a:bodyPr/>
                    <a:lstStyle/>
                    <a:p>
                      <a:pPr algn="ctr"/>
                      <a:r>
                        <a:rPr lang="en-US" dirty="0">
                          <a:latin typeface="Calibri" pitchFamily="34" charset="0"/>
                        </a:rPr>
                        <a:t>2020</a:t>
                      </a:r>
                    </a:p>
                    <a:p>
                      <a:pPr algn="ctr"/>
                      <a:r>
                        <a:rPr lang="en-US" dirty="0">
                          <a:latin typeface="Calibri" pitchFamily="34" charset="0"/>
                        </a:rPr>
                        <a:t>Recommended</a:t>
                      </a:r>
                    </a:p>
                  </a:txBody>
                  <a:tcPr anchor="b">
                    <a:solidFill>
                      <a:srgbClr val="7F9DBB"/>
                    </a:solidFill>
                  </a:tcPr>
                </a:tc>
                <a:tc>
                  <a:txBody>
                    <a:bodyPr/>
                    <a:lstStyle/>
                    <a:p>
                      <a:pPr algn="ctr"/>
                      <a:r>
                        <a:rPr lang="en-US" dirty="0">
                          <a:latin typeface="Calibri" pitchFamily="34" charset="0"/>
                        </a:rPr>
                        <a:t>$ Change</a:t>
                      </a:r>
                    </a:p>
                  </a:txBody>
                  <a:tcPr anchor="b">
                    <a:solidFill>
                      <a:srgbClr val="7F9DBB"/>
                    </a:solidFill>
                  </a:tcPr>
                </a:tc>
                <a:tc>
                  <a:txBody>
                    <a:bodyPr/>
                    <a:lstStyle/>
                    <a:p>
                      <a:pPr algn="ctr"/>
                      <a:r>
                        <a:rPr lang="en-US" dirty="0">
                          <a:latin typeface="Calibri" pitchFamily="34" charset="0"/>
                        </a:rPr>
                        <a:t>% Change</a:t>
                      </a:r>
                    </a:p>
                  </a:txBody>
                  <a:tcPr anchor="b">
                    <a:solidFill>
                      <a:srgbClr val="7F9DBB"/>
                    </a:solidFill>
                  </a:tcPr>
                </a:tc>
                <a:extLst>
                  <a:ext uri="{0D108BD9-81ED-4DB2-BD59-A6C34878D82A}">
                    <a16:rowId xmlns:a16="http://schemas.microsoft.com/office/drawing/2014/main" val="10000"/>
                  </a:ext>
                </a:extLst>
              </a:tr>
              <a:tr h="370840">
                <a:tc>
                  <a:txBody>
                    <a:bodyPr/>
                    <a:lstStyle/>
                    <a:p>
                      <a:r>
                        <a:rPr lang="en-US" b="1" dirty="0">
                          <a:solidFill>
                            <a:schemeClr val="tx1"/>
                          </a:solidFill>
                          <a:latin typeface="Calibri" pitchFamily="34" charset="0"/>
                        </a:rPr>
                        <a:t>Expenditures</a:t>
                      </a:r>
                    </a:p>
                  </a:txBody>
                  <a:tcPr>
                    <a:solidFill>
                      <a:schemeClr val="bg2"/>
                    </a:solidFill>
                  </a:tcPr>
                </a:tc>
                <a:tc>
                  <a:txBody>
                    <a:bodyPr/>
                    <a:lstStyle/>
                    <a:p>
                      <a:pPr algn="r" fontAlgn="b"/>
                      <a:r>
                        <a:rPr lang="en-US" sz="1800" b="1" i="0" u="none" strike="noStrike">
                          <a:solidFill>
                            <a:schemeClr val="tx1"/>
                          </a:solidFill>
                          <a:effectLst/>
                          <a:latin typeface="Calibri" panose="020F0502020204030204" pitchFamily="34" charset="0"/>
                        </a:rPr>
                        <a:t>$2,143,218</a:t>
                      </a:r>
                    </a:p>
                  </a:txBody>
                  <a:tcPr marL="7620" marR="7620" marT="7620" marB="0" anchor="b">
                    <a:solidFill>
                      <a:schemeClr val="bg2"/>
                    </a:solidFill>
                  </a:tcPr>
                </a:tc>
                <a:tc>
                  <a:txBody>
                    <a:bodyPr/>
                    <a:lstStyle/>
                    <a:p>
                      <a:pPr algn="r" fontAlgn="b"/>
                      <a:r>
                        <a:rPr lang="en-US" sz="1800" b="1" i="0" u="none" strike="noStrike">
                          <a:solidFill>
                            <a:schemeClr val="tx1"/>
                          </a:solidFill>
                          <a:effectLst/>
                          <a:latin typeface="Calibri" panose="020F0502020204030204" pitchFamily="34" charset="0"/>
                        </a:rPr>
                        <a:t>$1,957,714</a:t>
                      </a:r>
                    </a:p>
                  </a:txBody>
                  <a:tcPr marL="7620" marR="7620" marT="7620" marB="0" anchor="b">
                    <a:solidFill>
                      <a:schemeClr val="bg2"/>
                    </a:solidFill>
                  </a:tcPr>
                </a:tc>
                <a:tc>
                  <a:txBody>
                    <a:bodyPr/>
                    <a:lstStyle/>
                    <a:p>
                      <a:pPr algn="r" fontAlgn="b"/>
                      <a:r>
                        <a:rPr lang="en-US" sz="1800" b="1" i="0" u="none" strike="noStrike">
                          <a:solidFill>
                            <a:schemeClr val="tx1"/>
                          </a:solidFill>
                          <a:effectLst/>
                          <a:latin typeface="Calibri" panose="020F0502020204030204" pitchFamily="34" charset="0"/>
                        </a:rPr>
                        <a:t>-$185,504</a:t>
                      </a:r>
                    </a:p>
                  </a:txBody>
                  <a:tcPr marL="7620" marR="7620" marT="7620" marB="0" anchor="b">
                    <a:solidFill>
                      <a:schemeClr val="bg2"/>
                    </a:solidFill>
                  </a:tcPr>
                </a:tc>
                <a:tc>
                  <a:txBody>
                    <a:bodyPr/>
                    <a:lstStyle/>
                    <a:p>
                      <a:pPr algn="r" fontAlgn="b"/>
                      <a:r>
                        <a:rPr lang="en-US" sz="1800" b="1" i="0" u="none" strike="noStrike">
                          <a:solidFill>
                            <a:schemeClr val="tx1"/>
                          </a:solidFill>
                          <a:effectLst/>
                          <a:latin typeface="Calibri" panose="020F0502020204030204" pitchFamily="34" charset="0"/>
                        </a:rPr>
                        <a:t>-8.66%</a:t>
                      </a:r>
                    </a:p>
                  </a:txBody>
                  <a:tcPr marL="7620" marR="7620" marT="7620" marB="0" anchor="b">
                    <a:solidFill>
                      <a:schemeClr val="bg2"/>
                    </a:solidFill>
                  </a:tcPr>
                </a:tc>
                <a:extLst>
                  <a:ext uri="{0D108BD9-81ED-4DB2-BD59-A6C34878D82A}">
                    <a16:rowId xmlns:a16="http://schemas.microsoft.com/office/drawing/2014/main" val="10001"/>
                  </a:ext>
                </a:extLst>
              </a:tr>
              <a:tr h="370840">
                <a:tc>
                  <a:txBody>
                    <a:bodyPr/>
                    <a:lstStyle/>
                    <a:p>
                      <a:r>
                        <a:rPr lang="en-US" b="1" dirty="0">
                          <a:solidFill>
                            <a:schemeClr val="tx1"/>
                          </a:solidFill>
                          <a:latin typeface="Calibri" pitchFamily="34" charset="0"/>
                        </a:rPr>
                        <a:t>Revenues</a:t>
                      </a:r>
                    </a:p>
                  </a:txBody>
                  <a:tcPr>
                    <a:solidFill>
                      <a:schemeClr val="bg2"/>
                    </a:solidFill>
                  </a:tcPr>
                </a:tc>
                <a:tc>
                  <a:txBody>
                    <a:bodyPr/>
                    <a:lstStyle/>
                    <a:p>
                      <a:pPr algn="r" fontAlgn="b"/>
                      <a:r>
                        <a:rPr lang="en-US" sz="1800" b="1" i="0" u="none" strike="noStrike">
                          <a:solidFill>
                            <a:schemeClr val="tx1"/>
                          </a:solidFill>
                          <a:effectLst/>
                          <a:latin typeface="Calibri" panose="020F0502020204030204" pitchFamily="34" charset="0"/>
                        </a:rPr>
                        <a:t>-$1,738,219</a:t>
                      </a:r>
                    </a:p>
                  </a:txBody>
                  <a:tcPr marL="7620" marR="7620" marT="7620" marB="0" anchor="b">
                    <a:solidFill>
                      <a:schemeClr val="bg2"/>
                    </a:solidFill>
                  </a:tcPr>
                </a:tc>
                <a:tc>
                  <a:txBody>
                    <a:bodyPr/>
                    <a:lstStyle/>
                    <a:p>
                      <a:pPr algn="r" fontAlgn="b"/>
                      <a:r>
                        <a:rPr lang="en-US" sz="1800" b="1" i="0" u="none" strike="noStrike">
                          <a:solidFill>
                            <a:schemeClr val="tx1"/>
                          </a:solidFill>
                          <a:effectLst/>
                          <a:latin typeface="Calibri" panose="020F0502020204030204" pitchFamily="34" charset="0"/>
                        </a:rPr>
                        <a:t>-$1,893,714</a:t>
                      </a:r>
                    </a:p>
                  </a:txBody>
                  <a:tcPr marL="7620" marR="7620" marT="7620" marB="0" anchor="b">
                    <a:solidFill>
                      <a:schemeClr val="bg2"/>
                    </a:solidFill>
                  </a:tcPr>
                </a:tc>
                <a:tc>
                  <a:txBody>
                    <a:bodyPr/>
                    <a:lstStyle/>
                    <a:p>
                      <a:pPr algn="r" fontAlgn="b"/>
                      <a:r>
                        <a:rPr lang="en-US" sz="1800" b="1" i="0" u="none" strike="noStrike">
                          <a:solidFill>
                            <a:schemeClr val="tx1"/>
                          </a:solidFill>
                          <a:effectLst/>
                          <a:latin typeface="Calibri" panose="020F0502020204030204" pitchFamily="34" charset="0"/>
                        </a:rPr>
                        <a:t>-$155,495</a:t>
                      </a:r>
                    </a:p>
                  </a:txBody>
                  <a:tcPr marL="7620" marR="7620" marT="7620" marB="0" anchor="b">
                    <a:solidFill>
                      <a:schemeClr val="bg2"/>
                    </a:solidFill>
                  </a:tcPr>
                </a:tc>
                <a:tc>
                  <a:txBody>
                    <a:bodyPr/>
                    <a:lstStyle/>
                    <a:p>
                      <a:pPr algn="r" fontAlgn="b"/>
                      <a:r>
                        <a:rPr lang="en-US" sz="1800" b="1" i="0" u="none" strike="noStrike">
                          <a:solidFill>
                            <a:schemeClr val="tx1"/>
                          </a:solidFill>
                          <a:effectLst/>
                          <a:latin typeface="Calibri" panose="020F0502020204030204" pitchFamily="34" charset="0"/>
                        </a:rPr>
                        <a:t>8.95%</a:t>
                      </a:r>
                    </a:p>
                  </a:txBody>
                  <a:tcPr marL="7620" marR="7620" marT="7620" marB="0" anchor="b">
                    <a:solidFill>
                      <a:schemeClr val="bg2"/>
                    </a:solidFill>
                  </a:tcPr>
                </a:tc>
                <a:extLst>
                  <a:ext uri="{0D108BD9-81ED-4DB2-BD59-A6C34878D82A}">
                    <a16:rowId xmlns:a16="http://schemas.microsoft.com/office/drawing/2014/main" val="10002"/>
                  </a:ext>
                </a:extLst>
              </a:tr>
              <a:tr h="370840">
                <a:tc>
                  <a:txBody>
                    <a:bodyPr/>
                    <a:lstStyle/>
                    <a:p>
                      <a:r>
                        <a:rPr lang="en-US" b="1" dirty="0">
                          <a:solidFill>
                            <a:schemeClr val="tx1"/>
                          </a:solidFill>
                          <a:latin typeface="Calibri" pitchFamily="34" charset="0"/>
                        </a:rPr>
                        <a:t>Net</a:t>
                      </a:r>
                      <a:r>
                        <a:rPr lang="en-US" b="1" baseline="0" dirty="0">
                          <a:solidFill>
                            <a:schemeClr val="tx1"/>
                          </a:solidFill>
                          <a:latin typeface="Calibri" pitchFamily="34" charset="0"/>
                        </a:rPr>
                        <a:t> Local</a:t>
                      </a:r>
                      <a:endParaRPr lang="en-US" b="1" dirty="0">
                        <a:solidFill>
                          <a:schemeClr val="tx1"/>
                        </a:solidFill>
                        <a:latin typeface="Calibri" pitchFamily="34" charset="0"/>
                      </a:endParaRPr>
                    </a:p>
                  </a:txBody>
                  <a:tcPr>
                    <a:solidFill>
                      <a:schemeClr val="bg2"/>
                    </a:solidFill>
                  </a:tcPr>
                </a:tc>
                <a:tc>
                  <a:txBody>
                    <a:bodyPr/>
                    <a:lstStyle/>
                    <a:p>
                      <a:pPr algn="r" fontAlgn="b"/>
                      <a:r>
                        <a:rPr lang="en-US" sz="1800" b="1" i="0" u="none" strike="noStrike">
                          <a:solidFill>
                            <a:schemeClr val="tx1"/>
                          </a:solidFill>
                          <a:effectLst/>
                          <a:latin typeface="Calibri" panose="020F0502020204030204" pitchFamily="34" charset="0"/>
                        </a:rPr>
                        <a:t>$404,999</a:t>
                      </a:r>
                    </a:p>
                  </a:txBody>
                  <a:tcPr marL="7620" marR="7620" marT="7620" marB="0" anchor="b">
                    <a:solidFill>
                      <a:schemeClr val="bg2"/>
                    </a:solidFill>
                  </a:tcPr>
                </a:tc>
                <a:tc>
                  <a:txBody>
                    <a:bodyPr/>
                    <a:lstStyle/>
                    <a:p>
                      <a:pPr algn="r" fontAlgn="b"/>
                      <a:r>
                        <a:rPr lang="en-US" sz="1800" b="1" i="0" u="none" strike="noStrike">
                          <a:solidFill>
                            <a:schemeClr val="tx1"/>
                          </a:solidFill>
                          <a:effectLst/>
                          <a:latin typeface="Calibri" panose="020F0502020204030204" pitchFamily="34" charset="0"/>
                        </a:rPr>
                        <a:t>$64,000</a:t>
                      </a:r>
                    </a:p>
                  </a:txBody>
                  <a:tcPr marL="7620" marR="7620" marT="7620" marB="0" anchor="b">
                    <a:solidFill>
                      <a:schemeClr val="bg2"/>
                    </a:solidFill>
                  </a:tcPr>
                </a:tc>
                <a:tc>
                  <a:txBody>
                    <a:bodyPr/>
                    <a:lstStyle/>
                    <a:p>
                      <a:pPr algn="r" fontAlgn="b"/>
                      <a:r>
                        <a:rPr lang="en-US" sz="1800" b="1" i="0" u="none" strike="noStrike">
                          <a:solidFill>
                            <a:schemeClr val="tx1"/>
                          </a:solidFill>
                          <a:effectLst/>
                          <a:latin typeface="Calibri" panose="020F0502020204030204" pitchFamily="34" charset="0"/>
                        </a:rPr>
                        <a:t>-$340,999</a:t>
                      </a:r>
                    </a:p>
                  </a:txBody>
                  <a:tcPr marL="7620" marR="7620" marT="7620" marB="0" anchor="b">
                    <a:solidFill>
                      <a:schemeClr val="bg2"/>
                    </a:solidFill>
                  </a:tcPr>
                </a:tc>
                <a:tc>
                  <a:txBody>
                    <a:bodyPr/>
                    <a:lstStyle/>
                    <a:p>
                      <a:pPr algn="r" fontAlgn="b"/>
                      <a:r>
                        <a:rPr lang="en-US" sz="1800" b="1" i="0" u="none" strike="noStrike" dirty="0">
                          <a:solidFill>
                            <a:schemeClr val="tx1"/>
                          </a:solidFill>
                          <a:effectLst/>
                          <a:latin typeface="Calibri" panose="020F0502020204030204" pitchFamily="34" charset="0"/>
                        </a:rPr>
                        <a:t>-84.20%</a:t>
                      </a:r>
                    </a:p>
                  </a:txBody>
                  <a:tcPr marL="7620" marR="7620" marT="7620" marB="0" anchor="b">
                    <a:solidFill>
                      <a:schemeClr val="bg2"/>
                    </a:solidFill>
                  </a:tcP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8D93BAD1-F029-46DC-BE61-27D55DF19767}"/>
              </a:ext>
            </a:extLst>
          </p:cNvPr>
          <p:cNvSpPr txBox="1"/>
          <p:nvPr/>
        </p:nvSpPr>
        <p:spPr>
          <a:xfrm>
            <a:off x="1025065" y="1645815"/>
            <a:ext cx="1157689" cy="369332"/>
          </a:xfrm>
          <a:prstGeom prst="rect">
            <a:avLst/>
          </a:prstGeom>
          <a:noFill/>
        </p:spPr>
        <p:txBody>
          <a:bodyPr wrap="none" rtlCol="0">
            <a:spAutoFit/>
          </a:bodyPr>
          <a:lstStyle/>
          <a:p>
            <a:r>
              <a:rPr lang="en-US" dirty="0"/>
              <a:t>Highway</a:t>
            </a:r>
          </a:p>
        </p:txBody>
      </p:sp>
      <p:sp>
        <p:nvSpPr>
          <p:cNvPr id="3" name="TextBox 2">
            <a:extLst>
              <a:ext uri="{FF2B5EF4-FFF2-40B4-BE49-F238E27FC236}">
                <a16:creationId xmlns:a16="http://schemas.microsoft.com/office/drawing/2014/main" id="{8E101090-F54E-4AAD-B671-40705E238E2D}"/>
              </a:ext>
            </a:extLst>
          </p:cNvPr>
          <p:cNvSpPr txBox="1"/>
          <p:nvPr/>
        </p:nvSpPr>
        <p:spPr>
          <a:xfrm flipH="1">
            <a:off x="1021990" y="4029247"/>
            <a:ext cx="2414080" cy="369332"/>
          </a:xfrm>
          <a:prstGeom prst="rect">
            <a:avLst/>
          </a:prstGeom>
          <a:noFill/>
        </p:spPr>
        <p:txBody>
          <a:bodyPr wrap="square" rtlCol="0">
            <a:spAutoFit/>
          </a:bodyPr>
          <a:lstStyle/>
          <a:p>
            <a:r>
              <a:rPr lang="en-US" dirty="0"/>
              <a:t>Highway Machinery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a:t>Major Influences</a:t>
            </a:r>
          </a:p>
        </p:txBody>
      </p:sp>
      <p:sp>
        <p:nvSpPr>
          <p:cNvPr id="5124" name="Slide Number Placeholder 3"/>
          <p:cNvSpPr>
            <a:spLocks noGrp="1"/>
          </p:cNvSpPr>
          <p:nvPr>
            <p:ph type="sldNum" sz="quarter" idx="12"/>
          </p:nvPr>
        </p:nvSpPr>
        <p:spPr>
          <a:noFill/>
        </p:spPr>
        <p:txBody>
          <a:bodyPr/>
          <a:lstStyle/>
          <a:p>
            <a:fld id="{AF8D95FF-59D0-46EF-A534-08932D93D235}" type="slidenum">
              <a:rPr lang="en-US" smtClean="0"/>
              <a:pPr/>
              <a:t>2</a:t>
            </a:fld>
            <a:endParaRPr lang="en-US"/>
          </a:p>
        </p:txBody>
      </p:sp>
      <p:sp>
        <p:nvSpPr>
          <p:cNvPr id="2" name="Rectangle 1"/>
          <p:cNvSpPr/>
          <p:nvPr/>
        </p:nvSpPr>
        <p:spPr>
          <a:xfrm>
            <a:off x="685800" y="2274838"/>
            <a:ext cx="7239000" cy="646331"/>
          </a:xfrm>
          <a:prstGeom prst="rect">
            <a:avLst/>
          </a:prstGeom>
        </p:spPr>
        <p:txBody>
          <a:bodyPr wrap="square">
            <a:spAutoFit/>
          </a:bodyPr>
          <a:lstStyle/>
          <a:p>
            <a:endParaRPr lang="en-US" dirty="0"/>
          </a:p>
          <a:p>
            <a:pPr algn="ctr"/>
            <a:endParaRPr lang="en-US" dirty="0"/>
          </a:p>
        </p:txBody>
      </p:sp>
      <p:sp>
        <p:nvSpPr>
          <p:cNvPr id="3" name="Content Placeholder 2"/>
          <p:cNvSpPr>
            <a:spLocks noGrp="1"/>
          </p:cNvSpPr>
          <p:nvPr>
            <p:ph idx="1"/>
          </p:nvPr>
        </p:nvSpPr>
        <p:spPr>
          <a:xfrm>
            <a:off x="533400" y="1447800"/>
            <a:ext cx="7924800" cy="5029199"/>
          </a:xfrm>
        </p:spPr>
        <p:txBody>
          <a:bodyPr/>
          <a:lstStyle/>
          <a:p>
            <a:pPr algn="ctr">
              <a:buNone/>
            </a:pPr>
            <a:endParaRPr lang="en-US" dirty="0"/>
          </a:p>
          <a:p>
            <a:pPr algn="ctr">
              <a:buNone/>
            </a:pPr>
            <a:endParaRPr lang="en-US" dirty="0"/>
          </a:p>
          <a:p>
            <a:pPr algn="ctr">
              <a:buNone/>
            </a:pPr>
            <a:r>
              <a:rPr lang="en-US" dirty="0"/>
              <a:t>Working to provide the same Level of Service to Taxpayers while maintaining a Safe, Reliable, Efficient Fleet of Vehicles and Equipment causes </a:t>
            </a:r>
            <a:r>
              <a:rPr lang="en-US" dirty="0" err="1"/>
              <a:t>OTR</a:t>
            </a:r>
            <a:r>
              <a:rPr lang="en-US" dirty="0"/>
              <a:t> request above target.</a:t>
            </a:r>
          </a:p>
          <a:p>
            <a:pPr>
              <a:buNone/>
            </a:pPr>
            <a:endParaRPr lang="en-US" dirty="0"/>
          </a:p>
          <a:p>
            <a:pPr>
              <a:buNone/>
            </a:pPr>
            <a:endParaRPr lang="en-US" dirty="0"/>
          </a:p>
          <a:p>
            <a:pPr>
              <a:buNone/>
            </a:pPr>
            <a:endParaRPr lang="en-US" dirty="0"/>
          </a:p>
          <a:p>
            <a:pPr>
              <a:buNone/>
            </a:pPr>
            <a:endParaRPr lang="en-US" dirty="0"/>
          </a:p>
          <a:p>
            <a:pPr algn="ctr">
              <a:buNone/>
            </a:pPr>
            <a:r>
              <a:rPr lang="en-US" dirty="0"/>
              <a:t>Public Works Apprenticeship Program</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t>Full-Time Equivalents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36135055"/>
              </p:ext>
            </p:extLst>
          </p:nvPr>
        </p:nvGraphicFramePr>
        <p:xfrm>
          <a:off x="914400" y="2819400"/>
          <a:ext cx="7331959" cy="1010920"/>
        </p:xfrm>
        <a:graphic>
          <a:graphicData uri="http://schemas.openxmlformats.org/drawingml/2006/table">
            <a:tbl>
              <a:tblPr firstRow="1" bandRow="1">
                <a:tableStyleId>{5C22544A-7EE6-4342-B048-85BDC9FD1C3A}</a:tableStyleId>
              </a:tblPr>
              <a:tblGrid>
                <a:gridCol w="115976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990598">
                  <a:extLst>
                    <a:ext uri="{9D8B030D-6E8A-4147-A177-3AD203B41FA5}">
                      <a16:colId xmlns:a16="http://schemas.microsoft.com/office/drawing/2014/main" val="20006"/>
                    </a:ext>
                  </a:extLst>
                </a:gridCol>
              </a:tblGrid>
              <a:tr h="640080">
                <a:tc>
                  <a:txBody>
                    <a:bodyPr/>
                    <a:lstStyle/>
                    <a:p>
                      <a:pPr algn="ctr"/>
                      <a:r>
                        <a:rPr lang="en-US" dirty="0">
                          <a:latin typeface="Calibri" pitchFamily="34" charset="0"/>
                        </a:rPr>
                        <a:t>2017</a:t>
                      </a:r>
                    </a:p>
                  </a:txBody>
                  <a:tcPr anchor="b">
                    <a:solidFill>
                      <a:srgbClr val="7F9DBB"/>
                    </a:solidFill>
                  </a:tcPr>
                </a:tc>
                <a:tc>
                  <a:txBody>
                    <a:bodyPr/>
                    <a:lstStyle/>
                    <a:p>
                      <a:pPr algn="ctr"/>
                      <a:r>
                        <a:rPr lang="en-US" dirty="0">
                          <a:latin typeface="Calibri" pitchFamily="34" charset="0"/>
                        </a:rPr>
                        <a:t>2018</a:t>
                      </a:r>
                    </a:p>
                  </a:txBody>
                  <a:tcPr anchor="b">
                    <a:solidFill>
                      <a:srgbClr val="7F9DBB"/>
                    </a:solidFill>
                  </a:tcPr>
                </a:tc>
                <a:tc>
                  <a:txBody>
                    <a:bodyPr/>
                    <a:lstStyle/>
                    <a:p>
                      <a:pPr algn="ctr"/>
                      <a:r>
                        <a:rPr lang="en-US" dirty="0">
                          <a:latin typeface="Calibri" pitchFamily="34" charset="0"/>
                        </a:rPr>
                        <a:t>2019</a:t>
                      </a:r>
                    </a:p>
                  </a:txBody>
                  <a:tcPr anchor="b">
                    <a:solidFill>
                      <a:srgbClr val="7F9DBB"/>
                    </a:solidFill>
                  </a:tcPr>
                </a:tc>
                <a:tc>
                  <a:txBody>
                    <a:bodyPr/>
                    <a:lstStyle/>
                    <a:p>
                      <a:pPr algn="ctr"/>
                      <a:r>
                        <a:rPr lang="en-US" dirty="0">
                          <a:latin typeface="Calibri" pitchFamily="34" charset="0"/>
                        </a:rPr>
                        <a:t>2020</a:t>
                      </a:r>
                      <a:r>
                        <a:rPr lang="en-US" baseline="0" dirty="0">
                          <a:latin typeface="Calibri" pitchFamily="34" charset="0"/>
                        </a:rPr>
                        <a:t> Target</a:t>
                      </a:r>
                      <a:endParaRPr lang="en-US" dirty="0">
                        <a:latin typeface="Calibri" pitchFamily="34" charset="0"/>
                      </a:endParaRPr>
                    </a:p>
                  </a:txBody>
                  <a:tcPr anchor="b">
                    <a:solidFill>
                      <a:srgbClr val="7F9DBB"/>
                    </a:solidFill>
                  </a:tcPr>
                </a:tc>
                <a:tc>
                  <a:txBody>
                    <a:bodyPr/>
                    <a:lstStyle/>
                    <a:p>
                      <a:pPr algn="ctr"/>
                      <a:r>
                        <a:rPr lang="en-US" dirty="0">
                          <a:latin typeface="Calibri" pitchFamily="34" charset="0"/>
                        </a:rPr>
                        <a:t>2020</a:t>
                      </a:r>
                    </a:p>
                    <a:p>
                      <a:pPr algn="ctr"/>
                      <a:r>
                        <a:rPr lang="en-US" dirty="0">
                          <a:latin typeface="Calibri" pitchFamily="34" charset="0"/>
                        </a:rPr>
                        <a:t>Rec.</a:t>
                      </a:r>
                    </a:p>
                  </a:txBody>
                  <a:tcPr anchor="b">
                    <a:solidFill>
                      <a:srgbClr val="7F9DBB"/>
                    </a:solidFill>
                  </a:tcPr>
                </a:tc>
                <a:tc>
                  <a:txBody>
                    <a:bodyPr/>
                    <a:lstStyle/>
                    <a:p>
                      <a:pPr algn="ctr"/>
                      <a:r>
                        <a:rPr lang="en-US" dirty="0">
                          <a:latin typeface="Calibri" pitchFamily="34" charset="0"/>
                        </a:rPr>
                        <a:t>#</a:t>
                      </a:r>
                    </a:p>
                    <a:p>
                      <a:pPr algn="ctr"/>
                      <a:r>
                        <a:rPr lang="en-US" dirty="0">
                          <a:latin typeface="Calibri" pitchFamily="34" charset="0"/>
                        </a:rPr>
                        <a:t>Change</a:t>
                      </a:r>
                    </a:p>
                  </a:txBody>
                  <a:tcPr anchor="b">
                    <a:solidFill>
                      <a:srgbClr val="7F9DBB"/>
                    </a:solidFill>
                  </a:tcPr>
                </a:tc>
                <a:tc>
                  <a:txBody>
                    <a:bodyPr/>
                    <a:lstStyle/>
                    <a:p>
                      <a:pPr algn="ctr"/>
                      <a:r>
                        <a:rPr lang="en-US" dirty="0">
                          <a:latin typeface="Calibri" pitchFamily="34" charset="0"/>
                        </a:rPr>
                        <a:t>% </a:t>
                      </a:r>
                    </a:p>
                    <a:p>
                      <a:pPr algn="ctr"/>
                      <a:r>
                        <a:rPr lang="en-US" dirty="0">
                          <a:latin typeface="Calibri" pitchFamily="34" charset="0"/>
                        </a:rPr>
                        <a:t>Change</a:t>
                      </a:r>
                    </a:p>
                  </a:txBody>
                  <a:tcPr anchor="b">
                    <a:solidFill>
                      <a:srgbClr val="7F9DBB"/>
                    </a:solidFill>
                  </a:tcPr>
                </a:tc>
                <a:extLst>
                  <a:ext uri="{0D108BD9-81ED-4DB2-BD59-A6C34878D82A}">
                    <a16:rowId xmlns:a16="http://schemas.microsoft.com/office/drawing/2014/main" val="10000"/>
                  </a:ext>
                </a:extLst>
              </a:tr>
              <a:tr h="370840">
                <a:tc>
                  <a:txBody>
                    <a:bodyPr/>
                    <a:lstStyle/>
                    <a:p>
                      <a:pPr algn="ctr"/>
                      <a:r>
                        <a:rPr lang="en-US" b="1" dirty="0">
                          <a:solidFill>
                            <a:schemeClr val="tx1"/>
                          </a:solidFill>
                          <a:latin typeface="Calibri" pitchFamily="34" charset="0"/>
                        </a:rPr>
                        <a:t>35.94</a:t>
                      </a:r>
                    </a:p>
                  </a:txBody>
                  <a:tcPr>
                    <a:solidFill>
                      <a:schemeClr val="bg2"/>
                    </a:solidFill>
                  </a:tcPr>
                </a:tc>
                <a:tc>
                  <a:txBody>
                    <a:bodyPr/>
                    <a:lstStyle/>
                    <a:p>
                      <a:pPr algn="ctr"/>
                      <a:r>
                        <a:rPr lang="en-US" b="1" dirty="0">
                          <a:solidFill>
                            <a:schemeClr val="tx1"/>
                          </a:solidFill>
                          <a:latin typeface="Calibri" pitchFamily="34" charset="0"/>
                        </a:rPr>
                        <a:t>35.94</a:t>
                      </a:r>
                    </a:p>
                  </a:txBody>
                  <a:tcPr>
                    <a:solidFill>
                      <a:schemeClr val="bg2"/>
                    </a:solidFill>
                  </a:tcPr>
                </a:tc>
                <a:tc>
                  <a:txBody>
                    <a:bodyPr/>
                    <a:lstStyle/>
                    <a:p>
                      <a:pPr algn="ctr"/>
                      <a:r>
                        <a:rPr lang="en-US" b="1" dirty="0">
                          <a:solidFill>
                            <a:schemeClr val="tx1"/>
                          </a:solidFill>
                          <a:latin typeface="Calibri" pitchFamily="34" charset="0"/>
                        </a:rPr>
                        <a:t>35.94</a:t>
                      </a:r>
                    </a:p>
                  </a:txBody>
                  <a:tcPr>
                    <a:solidFill>
                      <a:schemeClr val="bg2"/>
                    </a:solidFill>
                  </a:tcPr>
                </a:tc>
                <a:tc>
                  <a:txBody>
                    <a:bodyPr/>
                    <a:lstStyle/>
                    <a:p>
                      <a:pPr algn="ctr"/>
                      <a:r>
                        <a:rPr lang="en-US" b="1" dirty="0">
                          <a:solidFill>
                            <a:schemeClr val="tx1"/>
                          </a:solidFill>
                          <a:latin typeface="Calibri" pitchFamily="34" charset="0"/>
                        </a:rPr>
                        <a:t>35.94</a:t>
                      </a:r>
                    </a:p>
                  </a:txBody>
                  <a:tcPr>
                    <a:solidFill>
                      <a:schemeClr val="bg2"/>
                    </a:solidFill>
                  </a:tcPr>
                </a:tc>
                <a:tc>
                  <a:txBody>
                    <a:bodyPr/>
                    <a:lstStyle/>
                    <a:p>
                      <a:pPr algn="ctr"/>
                      <a:r>
                        <a:rPr lang="en-US" b="1" dirty="0">
                          <a:solidFill>
                            <a:schemeClr val="tx1"/>
                          </a:solidFill>
                          <a:latin typeface="Calibri" pitchFamily="34" charset="0"/>
                        </a:rPr>
                        <a:t>40.44</a:t>
                      </a:r>
                    </a:p>
                  </a:txBody>
                  <a:tcPr>
                    <a:solidFill>
                      <a:schemeClr val="bg2"/>
                    </a:solidFill>
                  </a:tcPr>
                </a:tc>
                <a:tc>
                  <a:txBody>
                    <a:bodyPr/>
                    <a:lstStyle/>
                    <a:p>
                      <a:pPr algn="ctr"/>
                      <a:r>
                        <a:rPr lang="en-US" b="1" dirty="0">
                          <a:solidFill>
                            <a:schemeClr val="tx1"/>
                          </a:solidFill>
                          <a:latin typeface="Calibri" pitchFamily="34" charset="0"/>
                        </a:rPr>
                        <a:t>4.5</a:t>
                      </a:r>
                    </a:p>
                  </a:txBody>
                  <a:tcPr>
                    <a:solidFill>
                      <a:schemeClr val="bg2"/>
                    </a:solidFill>
                  </a:tcPr>
                </a:tc>
                <a:tc>
                  <a:txBody>
                    <a:bodyPr/>
                    <a:lstStyle/>
                    <a:p>
                      <a:pPr algn="ctr"/>
                      <a:r>
                        <a:rPr lang="en-US" b="1" dirty="0">
                          <a:solidFill>
                            <a:schemeClr val="tx1"/>
                          </a:solidFill>
                          <a:latin typeface="Calibri" pitchFamily="34" charset="0"/>
                        </a:rPr>
                        <a:t>12.5%</a:t>
                      </a:r>
                    </a:p>
                  </a:txBody>
                  <a:tcPr>
                    <a:solidFill>
                      <a:schemeClr val="bg2"/>
                    </a:solidFill>
                  </a:tcPr>
                </a:tc>
                <a:extLst>
                  <a:ext uri="{0D108BD9-81ED-4DB2-BD59-A6C34878D82A}">
                    <a16:rowId xmlns:a16="http://schemas.microsoft.com/office/drawing/2014/main" val="10001"/>
                  </a:ext>
                </a:extLst>
              </a:tr>
            </a:tbl>
          </a:graphicData>
        </a:graphic>
      </p:graphicFrame>
      <p:sp>
        <p:nvSpPr>
          <p:cNvPr id="7197" name="Slide Number Placeholder 4"/>
          <p:cNvSpPr>
            <a:spLocks noGrp="1"/>
          </p:cNvSpPr>
          <p:nvPr>
            <p:ph type="sldNum" sz="quarter" idx="12"/>
          </p:nvPr>
        </p:nvSpPr>
        <p:spPr>
          <a:noFill/>
        </p:spPr>
        <p:txBody>
          <a:bodyPr/>
          <a:lstStyle/>
          <a:p>
            <a:fld id="{04352C63-0803-47E4-B292-399603974D80}" type="slidenum">
              <a:rPr lang="en-US" smtClean="0"/>
              <a:pPr/>
              <a:t>3</a:t>
            </a:fld>
            <a:endParaRPr lang="en-US"/>
          </a:p>
        </p:txBody>
      </p:sp>
      <p:sp>
        <p:nvSpPr>
          <p:cNvPr id="2" name="TextBox 1">
            <a:extLst>
              <a:ext uri="{FF2B5EF4-FFF2-40B4-BE49-F238E27FC236}">
                <a16:creationId xmlns:a16="http://schemas.microsoft.com/office/drawing/2014/main" id="{3351F17C-CA13-4D70-B690-3C22638714D9}"/>
              </a:ext>
            </a:extLst>
          </p:cNvPr>
          <p:cNvSpPr txBox="1"/>
          <p:nvPr/>
        </p:nvSpPr>
        <p:spPr>
          <a:xfrm>
            <a:off x="914400" y="2450068"/>
            <a:ext cx="1157689" cy="369332"/>
          </a:xfrm>
          <a:prstGeom prst="rect">
            <a:avLst/>
          </a:prstGeom>
          <a:noFill/>
        </p:spPr>
        <p:txBody>
          <a:bodyPr wrap="none" rtlCol="0">
            <a:spAutoFit/>
          </a:bodyPr>
          <a:lstStyle/>
          <a:p>
            <a:r>
              <a:rPr lang="en-US" dirty="0"/>
              <a:t>Highway</a:t>
            </a:r>
          </a:p>
        </p:txBody>
      </p:sp>
      <p:graphicFrame>
        <p:nvGraphicFramePr>
          <p:cNvPr id="6" name="Content Placeholder 3">
            <a:extLst>
              <a:ext uri="{FF2B5EF4-FFF2-40B4-BE49-F238E27FC236}">
                <a16:creationId xmlns:a16="http://schemas.microsoft.com/office/drawing/2014/main" id="{24B85A25-426E-4C88-A2FA-57CB7CCDE88A}"/>
              </a:ext>
            </a:extLst>
          </p:cNvPr>
          <p:cNvGraphicFramePr>
            <a:graphicFrameLocks/>
          </p:cNvGraphicFramePr>
          <p:nvPr>
            <p:extLst>
              <p:ext uri="{D42A27DB-BD31-4B8C-83A1-F6EECF244321}">
                <p14:modId xmlns:p14="http://schemas.microsoft.com/office/powerpoint/2010/main" val="3048668248"/>
              </p:ext>
            </p:extLst>
          </p:nvPr>
        </p:nvGraphicFramePr>
        <p:xfrm>
          <a:off x="906020" y="4291012"/>
          <a:ext cx="7331959" cy="1010920"/>
        </p:xfrm>
        <a:graphic>
          <a:graphicData uri="http://schemas.openxmlformats.org/drawingml/2006/table">
            <a:tbl>
              <a:tblPr firstRow="1" bandRow="1">
                <a:tableStyleId>{5C22544A-7EE6-4342-B048-85BDC9FD1C3A}</a:tableStyleId>
              </a:tblPr>
              <a:tblGrid>
                <a:gridCol w="115976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990598">
                  <a:extLst>
                    <a:ext uri="{9D8B030D-6E8A-4147-A177-3AD203B41FA5}">
                      <a16:colId xmlns:a16="http://schemas.microsoft.com/office/drawing/2014/main" val="20006"/>
                    </a:ext>
                  </a:extLst>
                </a:gridCol>
              </a:tblGrid>
              <a:tr h="640080">
                <a:tc>
                  <a:txBody>
                    <a:bodyPr/>
                    <a:lstStyle/>
                    <a:p>
                      <a:pPr algn="ctr"/>
                      <a:r>
                        <a:rPr lang="en-US" dirty="0">
                          <a:latin typeface="Calibri" pitchFamily="34" charset="0"/>
                        </a:rPr>
                        <a:t>2017</a:t>
                      </a:r>
                    </a:p>
                  </a:txBody>
                  <a:tcPr anchor="b">
                    <a:solidFill>
                      <a:srgbClr val="7F9DBB"/>
                    </a:solidFill>
                  </a:tcPr>
                </a:tc>
                <a:tc>
                  <a:txBody>
                    <a:bodyPr/>
                    <a:lstStyle/>
                    <a:p>
                      <a:pPr algn="ctr"/>
                      <a:r>
                        <a:rPr lang="en-US" dirty="0">
                          <a:latin typeface="Calibri" pitchFamily="34" charset="0"/>
                        </a:rPr>
                        <a:t>2018</a:t>
                      </a:r>
                    </a:p>
                  </a:txBody>
                  <a:tcPr anchor="b">
                    <a:solidFill>
                      <a:srgbClr val="7F9DBB"/>
                    </a:solidFill>
                  </a:tcPr>
                </a:tc>
                <a:tc>
                  <a:txBody>
                    <a:bodyPr/>
                    <a:lstStyle/>
                    <a:p>
                      <a:pPr algn="ctr"/>
                      <a:r>
                        <a:rPr lang="en-US" dirty="0">
                          <a:latin typeface="Calibri" pitchFamily="34" charset="0"/>
                        </a:rPr>
                        <a:t>2019</a:t>
                      </a:r>
                    </a:p>
                  </a:txBody>
                  <a:tcPr anchor="b">
                    <a:solidFill>
                      <a:srgbClr val="7F9DBB"/>
                    </a:solidFill>
                  </a:tcPr>
                </a:tc>
                <a:tc>
                  <a:txBody>
                    <a:bodyPr/>
                    <a:lstStyle/>
                    <a:p>
                      <a:pPr algn="ctr"/>
                      <a:r>
                        <a:rPr lang="en-US" dirty="0">
                          <a:latin typeface="Calibri" pitchFamily="34" charset="0"/>
                        </a:rPr>
                        <a:t>2020</a:t>
                      </a:r>
                      <a:r>
                        <a:rPr lang="en-US" baseline="0" dirty="0">
                          <a:latin typeface="Calibri" pitchFamily="34" charset="0"/>
                        </a:rPr>
                        <a:t> Target</a:t>
                      </a:r>
                      <a:endParaRPr lang="en-US" dirty="0">
                        <a:latin typeface="Calibri" pitchFamily="34" charset="0"/>
                      </a:endParaRPr>
                    </a:p>
                  </a:txBody>
                  <a:tcPr anchor="b">
                    <a:solidFill>
                      <a:srgbClr val="7F9DBB"/>
                    </a:solidFill>
                  </a:tcPr>
                </a:tc>
                <a:tc>
                  <a:txBody>
                    <a:bodyPr/>
                    <a:lstStyle/>
                    <a:p>
                      <a:pPr algn="ctr"/>
                      <a:r>
                        <a:rPr lang="en-US" dirty="0">
                          <a:latin typeface="Calibri" pitchFamily="34" charset="0"/>
                        </a:rPr>
                        <a:t>2020</a:t>
                      </a:r>
                    </a:p>
                    <a:p>
                      <a:pPr algn="ctr"/>
                      <a:r>
                        <a:rPr lang="en-US" dirty="0">
                          <a:latin typeface="Calibri" pitchFamily="34" charset="0"/>
                        </a:rPr>
                        <a:t>Rec.</a:t>
                      </a:r>
                    </a:p>
                  </a:txBody>
                  <a:tcPr anchor="b">
                    <a:solidFill>
                      <a:srgbClr val="7F9DBB"/>
                    </a:solidFill>
                  </a:tcPr>
                </a:tc>
                <a:tc>
                  <a:txBody>
                    <a:bodyPr/>
                    <a:lstStyle/>
                    <a:p>
                      <a:pPr algn="ctr"/>
                      <a:r>
                        <a:rPr lang="en-US" dirty="0">
                          <a:latin typeface="Calibri" pitchFamily="34" charset="0"/>
                        </a:rPr>
                        <a:t>#</a:t>
                      </a:r>
                    </a:p>
                    <a:p>
                      <a:pPr algn="ctr"/>
                      <a:r>
                        <a:rPr lang="en-US" dirty="0">
                          <a:latin typeface="Calibri" pitchFamily="34" charset="0"/>
                        </a:rPr>
                        <a:t>Change</a:t>
                      </a:r>
                    </a:p>
                  </a:txBody>
                  <a:tcPr anchor="b">
                    <a:solidFill>
                      <a:srgbClr val="7F9DBB"/>
                    </a:solidFill>
                  </a:tcPr>
                </a:tc>
                <a:tc>
                  <a:txBody>
                    <a:bodyPr/>
                    <a:lstStyle/>
                    <a:p>
                      <a:pPr algn="ctr"/>
                      <a:r>
                        <a:rPr lang="en-US" dirty="0">
                          <a:latin typeface="Calibri" pitchFamily="34" charset="0"/>
                        </a:rPr>
                        <a:t>% </a:t>
                      </a:r>
                    </a:p>
                    <a:p>
                      <a:pPr algn="ctr"/>
                      <a:r>
                        <a:rPr lang="en-US" dirty="0">
                          <a:latin typeface="Calibri" pitchFamily="34" charset="0"/>
                        </a:rPr>
                        <a:t>Change</a:t>
                      </a:r>
                    </a:p>
                  </a:txBody>
                  <a:tcPr anchor="b">
                    <a:solidFill>
                      <a:srgbClr val="7F9DBB"/>
                    </a:solidFill>
                  </a:tcPr>
                </a:tc>
                <a:extLst>
                  <a:ext uri="{0D108BD9-81ED-4DB2-BD59-A6C34878D82A}">
                    <a16:rowId xmlns:a16="http://schemas.microsoft.com/office/drawing/2014/main" val="10000"/>
                  </a:ext>
                </a:extLst>
              </a:tr>
              <a:tr h="370840">
                <a:tc>
                  <a:txBody>
                    <a:bodyPr/>
                    <a:lstStyle/>
                    <a:p>
                      <a:pPr algn="ctr"/>
                      <a:r>
                        <a:rPr lang="en-US" b="1" dirty="0">
                          <a:solidFill>
                            <a:schemeClr val="tx1"/>
                          </a:solidFill>
                          <a:latin typeface="Calibri" pitchFamily="34" charset="0"/>
                        </a:rPr>
                        <a:t>6.0</a:t>
                      </a:r>
                    </a:p>
                  </a:txBody>
                  <a:tcPr>
                    <a:solidFill>
                      <a:schemeClr val="bg2"/>
                    </a:solidFill>
                  </a:tcPr>
                </a:tc>
                <a:tc>
                  <a:txBody>
                    <a:bodyPr/>
                    <a:lstStyle/>
                    <a:p>
                      <a:pPr algn="ctr"/>
                      <a:r>
                        <a:rPr lang="en-US" b="1" dirty="0">
                          <a:solidFill>
                            <a:schemeClr val="tx1"/>
                          </a:solidFill>
                          <a:latin typeface="Calibri" pitchFamily="34" charset="0"/>
                        </a:rPr>
                        <a:t>6.0</a:t>
                      </a:r>
                    </a:p>
                  </a:txBody>
                  <a:tcPr>
                    <a:solidFill>
                      <a:schemeClr val="bg2"/>
                    </a:solidFill>
                  </a:tcPr>
                </a:tc>
                <a:tc>
                  <a:txBody>
                    <a:bodyPr/>
                    <a:lstStyle/>
                    <a:p>
                      <a:pPr algn="ctr"/>
                      <a:r>
                        <a:rPr lang="en-US" b="1" dirty="0">
                          <a:solidFill>
                            <a:schemeClr val="tx1"/>
                          </a:solidFill>
                          <a:latin typeface="Calibri" pitchFamily="34" charset="0"/>
                        </a:rPr>
                        <a:t>6.0</a:t>
                      </a:r>
                    </a:p>
                  </a:txBody>
                  <a:tcPr>
                    <a:solidFill>
                      <a:schemeClr val="bg2"/>
                    </a:solidFill>
                  </a:tcPr>
                </a:tc>
                <a:tc>
                  <a:txBody>
                    <a:bodyPr/>
                    <a:lstStyle/>
                    <a:p>
                      <a:pPr algn="ctr"/>
                      <a:r>
                        <a:rPr lang="en-US" b="1" dirty="0">
                          <a:solidFill>
                            <a:schemeClr val="tx1"/>
                          </a:solidFill>
                          <a:latin typeface="Calibri" pitchFamily="34" charset="0"/>
                        </a:rPr>
                        <a:t>6.0</a:t>
                      </a:r>
                    </a:p>
                  </a:txBody>
                  <a:tcPr>
                    <a:solidFill>
                      <a:schemeClr val="bg2"/>
                    </a:solidFill>
                  </a:tcPr>
                </a:tc>
                <a:tc>
                  <a:txBody>
                    <a:bodyPr/>
                    <a:lstStyle/>
                    <a:p>
                      <a:pPr algn="ctr"/>
                      <a:r>
                        <a:rPr lang="en-US" b="1" dirty="0">
                          <a:solidFill>
                            <a:schemeClr val="tx1"/>
                          </a:solidFill>
                          <a:latin typeface="Calibri" pitchFamily="34" charset="0"/>
                        </a:rPr>
                        <a:t>6.0</a:t>
                      </a:r>
                    </a:p>
                  </a:txBody>
                  <a:tcPr>
                    <a:solidFill>
                      <a:schemeClr val="bg2"/>
                    </a:solidFill>
                  </a:tcPr>
                </a:tc>
                <a:tc>
                  <a:txBody>
                    <a:bodyPr/>
                    <a:lstStyle/>
                    <a:p>
                      <a:pPr algn="ctr"/>
                      <a:r>
                        <a:rPr lang="en-US" b="1" dirty="0">
                          <a:solidFill>
                            <a:schemeClr val="tx1"/>
                          </a:solidFill>
                          <a:latin typeface="Calibri" pitchFamily="34" charset="0"/>
                        </a:rPr>
                        <a:t>0</a:t>
                      </a:r>
                    </a:p>
                  </a:txBody>
                  <a:tcPr>
                    <a:solidFill>
                      <a:schemeClr val="bg2"/>
                    </a:solidFill>
                  </a:tcPr>
                </a:tc>
                <a:tc>
                  <a:txBody>
                    <a:bodyPr/>
                    <a:lstStyle/>
                    <a:p>
                      <a:pPr algn="ctr"/>
                      <a:r>
                        <a:rPr lang="en-US" b="1" dirty="0">
                          <a:solidFill>
                            <a:schemeClr val="tx1"/>
                          </a:solidFill>
                          <a:latin typeface="Calibri" pitchFamily="34" charset="0"/>
                        </a:rPr>
                        <a:t>0%</a:t>
                      </a:r>
                    </a:p>
                  </a:txBody>
                  <a:tcPr>
                    <a:solidFill>
                      <a:schemeClr val="bg2"/>
                    </a:solidFill>
                  </a:tcPr>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B424CAE7-89D1-4343-9808-11896D594EC4}"/>
              </a:ext>
            </a:extLst>
          </p:cNvPr>
          <p:cNvSpPr txBox="1"/>
          <p:nvPr/>
        </p:nvSpPr>
        <p:spPr>
          <a:xfrm>
            <a:off x="862463" y="3921680"/>
            <a:ext cx="2419252" cy="369332"/>
          </a:xfrm>
          <a:prstGeom prst="rect">
            <a:avLst/>
          </a:prstGeom>
          <a:noFill/>
        </p:spPr>
        <p:txBody>
          <a:bodyPr wrap="none" rtlCol="0">
            <a:spAutoFit/>
          </a:bodyPr>
          <a:lstStyle/>
          <a:p>
            <a:r>
              <a:rPr lang="en-US" dirty="0"/>
              <a:t>Highway Machinery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pPr eaLnBrk="1" hangingPunct="1"/>
            <a:r>
              <a:rPr lang="en-US" dirty="0"/>
              <a:t>Over-Target Requests Supported by </a:t>
            </a:r>
            <a:br>
              <a:rPr lang="en-US" dirty="0"/>
            </a:br>
            <a:r>
              <a:rPr lang="en-US" dirty="0"/>
              <a:t>the Recommended Budget</a:t>
            </a:r>
          </a:p>
        </p:txBody>
      </p:sp>
      <p:sp>
        <p:nvSpPr>
          <p:cNvPr id="5" name="Content Placeholder 4"/>
          <p:cNvSpPr>
            <a:spLocks noGrp="1"/>
          </p:cNvSpPr>
          <p:nvPr>
            <p:ph idx="1"/>
          </p:nvPr>
        </p:nvSpPr>
        <p:spPr/>
        <p:txBody>
          <a:bodyPr/>
          <a:lstStyle/>
          <a:p>
            <a:pPr algn="ctr">
              <a:buNone/>
            </a:pPr>
            <a:r>
              <a:rPr lang="en-US" sz="6000" dirty="0"/>
              <a:t> </a:t>
            </a:r>
          </a:p>
        </p:txBody>
      </p:sp>
      <p:sp>
        <p:nvSpPr>
          <p:cNvPr id="8218" name="Slide Number Placeholder 4"/>
          <p:cNvSpPr>
            <a:spLocks noGrp="1"/>
          </p:cNvSpPr>
          <p:nvPr>
            <p:ph type="sldNum" sz="quarter" idx="12"/>
          </p:nvPr>
        </p:nvSpPr>
        <p:spPr>
          <a:noFill/>
        </p:spPr>
        <p:txBody>
          <a:bodyPr/>
          <a:lstStyle/>
          <a:p>
            <a:fld id="{1AF5410E-CBE5-4F5D-9EA0-422535DAB7B5}" type="slidenum">
              <a:rPr lang="en-US" smtClean="0"/>
              <a:pPr/>
              <a:t>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418223898"/>
              </p:ext>
            </p:extLst>
          </p:nvPr>
        </p:nvGraphicFramePr>
        <p:xfrm>
          <a:off x="128752" y="2992114"/>
          <a:ext cx="8839200" cy="1219200"/>
        </p:xfrm>
        <a:graphic>
          <a:graphicData uri="http://schemas.openxmlformats.org/drawingml/2006/table">
            <a:tbl>
              <a:tblPr firstRow="1" bandRow="1">
                <a:tableStyleId>{5C22544A-7EE6-4342-B048-85BDC9FD1C3A}</a:tableStyleId>
              </a:tblPr>
              <a:tblGrid>
                <a:gridCol w="685799">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1">
                  <a:extLst>
                    <a:ext uri="{9D8B030D-6E8A-4147-A177-3AD203B41FA5}">
                      <a16:colId xmlns:a16="http://schemas.microsoft.com/office/drawing/2014/main" val="20003"/>
                    </a:ext>
                  </a:extLst>
                </a:gridCol>
                <a:gridCol w="1152274">
                  <a:extLst>
                    <a:ext uri="{9D8B030D-6E8A-4147-A177-3AD203B41FA5}">
                      <a16:colId xmlns:a16="http://schemas.microsoft.com/office/drawing/2014/main" val="20004"/>
                    </a:ext>
                  </a:extLst>
                </a:gridCol>
                <a:gridCol w="918494">
                  <a:extLst>
                    <a:ext uri="{9D8B030D-6E8A-4147-A177-3AD203B41FA5}">
                      <a16:colId xmlns:a16="http://schemas.microsoft.com/office/drawing/2014/main" val="20005"/>
                    </a:ext>
                  </a:extLst>
                </a:gridCol>
                <a:gridCol w="1078348">
                  <a:extLst>
                    <a:ext uri="{9D8B030D-6E8A-4147-A177-3AD203B41FA5}">
                      <a16:colId xmlns:a16="http://schemas.microsoft.com/office/drawing/2014/main" val="20006"/>
                    </a:ext>
                  </a:extLst>
                </a:gridCol>
                <a:gridCol w="2565884">
                  <a:extLst>
                    <a:ext uri="{9D8B030D-6E8A-4147-A177-3AD203B41FA5}">
                      <a16:colId xmlns:a16="http://schemas.microsoft.com/office/drawing/2014/main" val="20007"/>
                    </a:ext>
                  </a:extLst>
                </a:gridCol>
              </a:tblGrid>
              <a:tr h="370840">
                <a:tc>
                  <a:txBody>
                    <a:bodyPr/>
                    <a:lstStyle/>
                    <a:p>
                      <a:pPr algn="ctr"/>
                      <a:r>
                        <a:rPr lang="en-US" dirty="0">
                          <a:latin typeface="Calibri" pitchFamily="34" charset="0"/>
                        </a:rPr>
                        <a:t>Page </a:t>
                      </a:r>
                    </a:p>
                    <a:p>
                      <a:pPr algn="ctr"/>
                      <a:r>
                        <a:rPr lang="en-US" dirty="0">
                          <a:latin typeface="Calibri" pitchFamily="34" charset="0"/>
                        </a:rPr>
                        <a:t>#</a:t>
                      </a:r>
                    </a:p>
                  </a:txBody>
                  <a:tcPr anchor="b">
                    <a:solidFill>
                      <a:srgbClr val="7F9DBB"/>
                    </a:solidFill>
                  </a:tcPr>
                </a:tc>
                <a:tc>
                  <a:txBody>
                    <a:bodyPr/>
                    <a:lstStyle/>
                    <a:p>
                      <a:pPr algn="ctr"/>
                      <a:r>
                        <a:rPr lang="en-US" dirty="0">
                          <a:latin typeface="Calibri" pitchFamily="34" charset="0"/>
                        </a:rPr>
                        <a:t>OTR</a:t>
                      </a:r>
                    </a:p>
                    <a:p>
                      <a:pPr algn="ctr"/>
                      <a:r>
                        <a:rPr lang="en-US" dirty="0">
                          <a:latin typeface="Calibri" pitchFamily="34" charset="0"/>
                        </a:rPr>
                        <a:t> #</a:t>
                      </a:r>
                    </a:p>
                  </a:txBody>
                  <a:tcPr anchor="b">
                    <a:solidFill>
                      <a:srgbClr val="7F9DBB"/>
                    </a:solidFill>
                  </a:tcPr>
                </a:tc>
                <a:tc>
                  <a:txBody>
                    <a:bodyPr/>
                    <a:lstStyle/>
                    <a:p>
                      <a:pPr algn="ctr"/>
                      <a:r>
                        <a:rPr lang="en-US" dirty="0">
                          <a:latin typeface="Calibri" pitchFamily="34" charset="0"/>
                        </a:rPr>
                        <a:t>Priority</a:t>
                      </a:r>
                    </a:p>
                  </a:txBody>
                  <a:tcPr anchor="b">
                    <a:solidFill>
                      <a:srgbClr val="7F9DBB"/>
                    </a:solidFill>
                  </a:tcPr>
                </a:tc>
                <a:tc>
                  <a:txBody>
                    <a:bodyPr/>
                    <a:lstStyle/>
                    <a:p>
                      <a:pPr algn="ctr"/>
                      <a:r>
                        <a:rPr lang="en-US" dirty="0">
                          <a:latin typeface="Calibri" pitchFamily="34" charset="0"/>
                        </a:rPr>
                        <a:t>Req. </a:t>
                      </a:r>
                    </a:p>
                    <a:p>
                      <a:pPr algn="ctr"/>
                      <a:r>
                        <a:rPr lang="en-US" dirty="0">
                          <a:latin typeface="Calibri" pitchFamily="34" charset="0"/>
                        </a:rPr>
                        <a:t>OTR</a:t>
                      </a:r>
                    </a:p>
                  </a:txBody>
                  <a:tcPr anchor="b">
                    <a:solidFill>
                      <a:srgbClr val="7F9DBB"/>
                    </a:solidFill>
                  </a:tcPr>
                </a:tc>
                <a:tc>
                  <a:txBody>
                    <a:bodyPr/>
                    <a:lstStyle/>
                    <a:p>
                      <a:pPr algn="ctr"/>
                      <a:r>
                        <a:rPr lang="en-US" dirty="0">
                          <a:latin typeface="Calibri" pitchFamily="34" charset="0"/>
                        </a:rPr>
                        <a:t>Req. Source</a:t>
                      </a:r>
                    </a:p>
                  </a:txBody>
                  <a:tcPr anchor="b">
                    <a:solidFill>
                      <a:srgbClr val="7F9DBB"/>
                    </a:solidFill>
                  </a:tcPr>
                </a:tc>
                <a:tc>
                  <a:txBody>
                    <a:bodyPr/>
                    <a:lstStyle/>
                    <a:p>
                      <a:pPr algn="ctr"/>
                      <a:r>
                        <a:rPr lang="en-US" dirty="0">
                          <a:latin typeface="Calibri" pitchFamily="34" charset="0"/>
                        </a:rPr>
                        <a:t>Rec. </a:t>
                      </a:r>
                    </a:p>
                    <a:p>
                      <a:pPr algn="ctr"/>
                      <a:r>
                        <a:rPr lang="en-US" dirty="0">
                          <a:latin typeface="Calibri" pitchFamily="34" charset="0"/>
                        </a:rPr>
                        <a:t>OTR</a:t>
                      </a:r>
                    </a:p>
                  </a:txBody>
                  <a:tcPr anchor="b">
                    <a:solidFill>
                      <a:srgbClr val="7F9DBB"/>
                    </a:solidFill>
                  </a:tcPr>
                </a:tc>
                <a:tc>
                  <a:txBody>
                    <a:bodyPr/>
                    <a:lstStyle/>
                    <a:p>
                      <a:pPr algn="ctr"/>
                      <a:r>
                        <a:rPr lang="en-US" dirty="0">
                          <a:latin typeface="Calibri" pitchFamily="34" charset="0"/>
                        </a:rPr>
                        <a:t>Rec.</a:t>
                      </a:r>
                      <a:r>
                        <a:rPr lang="en-US" baseline="0" dirty="0">
                          <a:latin typeface="Calibri" pitchFamily="34" charset="0"/>
                        </a:rPr>
                        <a:t> Source</a:t>
                      </a:r>
                      <a:endParaRPr lang="en-US" dirty="0">
                        <a:latin typeface="Calibri" pitchFamily="34" charset="0"/>
                      </a:endParaRPr>
                    </a:p>
                  </a:txBody>
                  <a:tcPr anchor="b">
                    <a:solidFill>
                      <a:srgbClr val="7F9DBB"/>
                    </a:solidFill>
                  </a:tcPr>
                </a:tc>
                <a:tc>
                  <a:txBody>
                    <a:bodyPr/>
                    <a:lstStyle/>
                    <a:p>
                      <a:pPr algn="ctr"/>
                      <a:r>
                        <a:rPr lang="en-US" dirty="0">
                          <a:latin typeface="Calibri" pitchFamily="34" charset="0"/>
                        </a:rPr>
                        <a:t>Purpose</a:t>
                      </a:r>
                    </a:p>
                  </a:txBody>
                  <a:tcPr anchor="b">
                    <a:solidFill>
                      <a:srgbClr val="7F9DBB"/>
                    </a:solidFill>
                  </a:tcPr>
                </a:tc>
                <a:extLst>
                  <a:ext uri="{0D108BD9-81ED-4DB2-BD59-A6C34878D82A}">
                    <a16:rowId xmlns:a16="http://schemas.microsoft.com/office/drawing/2014/main" val="10000"/>
                  </a:ext>
                </a:extLst>
              </a:tr>
              <a:tr h="370840">
                <a:tc>
                  <a:txBody>
                    <a:bodyPr/>
                    <a:lstStyle/>
                    <a:p>
                      <a:pPr algn="ctr"/>
                      <a:r>
                        <a:rPr lang="en-US" sz="1600" b="1" dirty="0">
                          <a:solidFill>
                            <a:schemeClr val="tx1"/>
                          </a:solidFill>
                          <a:latin typeface="Calibri" pitchFamily="34" charset="0"/>
                        </a:rPr>
                        <a:t>4-97</a:t>
                      </a:r>
                    </a:p>
                  </a:txBody>
                  <a:tcPr>
                    <a:solidFill>
                      <a:schemeClr val="bg2"/>
                    </a:solidFill>
                  </a:tcPr>
                </a:tc>
                <a:tc>
                  <a:txBody>
                    <a:bodyPr/>
                    <a:lstStyle/>
                    <a:p>
                      <a:pPr algn="ctr"/>
                      <a:r>
                        <a:rPr lang="en-US" sz="1600" b="1" dirty="0">
                          <a:solidFill>
                            <a:schemeClr val="tx1"/>
                          </a:solidFill>
                          <a:latin typeface="Calibri" pitchFamily="34" charset="0"/>
                        </a:rPr>
                        <a:t>51</a:t>
                      </a:r>
                    </a:p>
                  </a:txBody>
                  <a:tcPr>
                    <a:solidFill>
                      <a:schemeClr val="bg2"/>
                    </a:solidFill>
                  </a:tcPr>
                </a:tc>
                <a:tc>
                  <a:txBody>
                    <a:bodyPr/>
                    <a:lstStyle/>
                    <a:p>
                      <a:pPr algn="ctr"/>
                      <a:r>
                        <a:rPr lang="en-US" sz="1600" b="1" dirty="0">
                          <a:solidFill>
                            <a:schemeClr val="tx1"/>
                          </a:solidFill>
                          <a:latin typeface="Calibri" pitchFamily="34" charset="0"/>
                        </a:rPr>
                        <a:t>3</a:t>
                      </a:r>
                    </a:p>
                  </a:txBody>
                  <a:tcPr>
                    <a:solidFill>
                      <a:schemeClr val="bg2"/>
                    </a:solidFill>
                  </a:tcPr>
                </a:tc>
                <a:tc>
                  <a:txBody>
                    <a:bodyPr/>
                    <a:lstStyle/>
                    <a:p>
                      <a:pPr algn="r"/>
                      <a:r>
                        <a:rPr lang="en-US" sz="1600" b="1" dirty="0">
                          <a:solidFill>
                            <a:schemeClr val="tx1"/>
                          </a:solidFill>
                          <a:latin typeface="Calibri" pitchFamily="34" charset="0"/>
                        </a:rPr>
                        <a:t>$44,000</a:t>
                      </a:r>
                    </a:p>
                  </a:txBody>
                  <a:tcPr>
                    <a:solidFill>
                      <a:schemeClr val="bg2"/>
                    </a:solidFill>
                  </a:tcPr>
                </a:tc>
                <a:tc>
                  <a:txBody>
                    <a:bodyPr/>
                    <a:lstStyle/>
                    <a:p>
                      <a:pPr algn="ctr"/>
                      <a:r>
                        <a:rPr lang="en-US" sz="1600" b="1" dirty="0">
                          <a:solidFill>
                            <a:schemeClr val="tx1"/>
                          </a:solidFill>
                          <a:latin typeface="Calibri" pitchFamily="34" charset="0"/>
                        </a:rPr>
                        <a:t>One-Time</a:t>
                      </a:r>
                    </a:p>
                  </a:txBody>
                  <a:tcPr>
                    <a:solidFill>
                      <a:schemeClr val="bg2"/>
                    </a:solidFill>
                  </a:tcPr>
                </a:tc>
                <a:tc>
                  <a:txBody>
                    <a:bodyPr/>
                    <a:lstStyle/>
                    <a:p>
                      <a:pPr algn="r"/>
                      <a:r>
                        <a:rPr lang="en-US" sz="1600" b="1" dirty="0">
                          <a:solidFill>
                            <a:schemeClr val="tx1"/>
                          </a:solidFill>
                          <a:latin typeface="Calibri" pitchFamily="34" charset="0"/>
                        </a:rPr>
                        <a:t>$44,000</a:t>
                      </a:r>
                    </a:p>
                  </a:txBody>
                  <a:tcPr>
                    <a:solidFill>
                      <a:schemeClr val="bg2"/>
                    </a:solidFill>
                  </a:tcPr>
                </a:tc>
                <a:tc>
                  <a:txBody>
                    <a:bodyPr/>
                    <a:lstStyle/>
                    <a:p>
                      <a:pPr algn="ctr"/>
                      <a:r>
                        <a:rPr lang="en-US" sz="1600" b="1" dirty="0">
                          <a:solidFill>
                            <a:schemeClr val="tx1"/>
                          </a:solidFill>
                          <a:latin typeface="Calibri" pitchFamily="34" charset="0"/>
                        </a:rPr>
                        <a:t>One-Time</a:t>
                      </a:r>
                    </a:p>
                  </a:txBody>
                  <a:tcPr>
                    <a:solidFill>
                      <a:schemeClr val="bg2"/>
                    </a:solidFill>
                  </a:tcPr>
                </a:tc>
                <a:tc>
                  <a:txBody>
                    <a:bodyPr/>
                    <a:lstStyle/>
                    <a:p>
                      <a:pPr algn="l"/>
                      <a:r>
                        <a:rPr lang="en-US" sz="1600" b="1" baseline="0" dirty="0">
                          <a:solidFill>
                            <a:schemeClr val="tx1"/>
                          </a:solidFill>
                          <a:latin typeface="Calibri" pitchFamily="34" charset="0"/>
                        </a:rPr>
                        <a:t>Public Works Apprenticeship Program</a:t>
                      </a:r>
                    </a:p>
                  </a:txBody>
                  <a:tcPr>
                    <a:solidFill>
                      <a:schemeClr val="bg2"/>
                    </a:solidFill>
                  </a:tcPr>
                </a:tc>
                <a:extLst>
                  <a:ext uri="{0D108BD9-81ED-4DB2-BD59-A6C34878D82A}">
                    <a16:rowId xmlns:a16="http://schemas.microsoft.com/office/drawing/2014/main" val="10001"/>
                  </a:ext>
                </a:extLst>
              </a:tr>
            </a:tbl>
          </a:graphicData>
        </a:graphic>
      </p:graphicFrame>
      <p:graphicFrame>
        <p:nvGraphicFramePr>
          <p:cNvPr id="7" name="Table 6">
            <a:extLst>
              <a:ext uri="{FF2B5EF4-FFF2-40B4-BE49-F238E27FC236}">
                <a16:creationId xmlns:a16="http://schemas.microsoft.com/office/drawing/2014/main" id="{0E7707F5-A545-4AD0-AA65-315647999CD9}"/>
              </a:ext>
            </a:extLst>
          </p:cNvPr>
          <p:cNvGraphicFramePr>
            <a:graphicFrameLocks noGrp="1"/>
          </p:cNvGraphicFramePr>
          <p:nvPr>
            <p:extLst>
              <p:ext uri="{D42A27DB-BD31-4B8C-83A1-F6EECF244321}">
                <p14:modId xmlns:p14="http://schemas.microsoft.com/office/powerpoint/2010/main" val="1427335288"/>
              </p:ext>
            </p:extLst>
          </p:nvPr>
        </p:nvGraphicFramePr>
        <p:xfrm>
          <a:off x="128752" y="4410991"/>
          <a:ext cx="8839200" cy="1010920"/>
        </p:xfrm>
        <a:graphic>
          <a:graphicData uri="http://schemas.openxmlformats.org/drawingml/2006/table">
            <a:tbl>
              <a:tblPr firstRow="1" bandRow="1">
                <a:tableStyleId>{5C22544A-7EE6-4342-B048-85BDC9FD1C3A}</a:tableStyleId>
              </a:tblPr>
              <a:tblGrid>
                <a:gridCol w="685799">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891674">
                  <a:extLst>
                    <a:ext uri="{9D8B030D-6E8A-4147-A177-3AD203B41FA5}">
                      <a16:colId xmlns:a16="http://schemas.microsoft.com/office/drawing/2014/main" val="20003"/>
                    </a:ext>
                  </a:extLst>
                </a:gridCol>
                <a:gridCol w="1175001">
                  <a:extLst>
                    <a:ext uri="{9D8B030D-6E8A-4147-A177-3AD203B41FA5}">
                      <a16:colId xmlns:a16="http://schemas.microsoft.com/office/drawing/2014/main" val="20004"/>
                    </a:ext>
                  </a:extLst>
                </a:gridCol>
                <a:gridCol w="918494">
                  <a:extLst>
                    <a:ext uri="{9D8B030D-6E8A-4147-A177-3AD203B41FA5}">
                      <a16:colId xmlns:a16="http://schemas.microsoft.com/office/drawing/2014/main" val="20005"/>
                    </a:ext>
                  </a:extLst>
                </a:gridCol>
                <a:gridCol w="1078348">
                  <a:extLst>
                    <a:ext uri="{9D8B030D-6E8A-4147-A177-3AD203B41FA5}">
                      <a16:colId xmlns:a16="http://schemas.microsoft.com/office/drawing/2014/main" val="20006"/>
                    </a:ext>
                  </a:extLst>
                </a:gridCol>
                <a:gridCol w="2565884">
                  <a:extLst>
                    <a:ext uri="{9D8B030D-6E8A-4147-A177-3AD203B41FA5}">
                      <a16:colId xmlns:a16="http://schemas.microsoft.com/office/drawing/2014/main" val="20007"/>
                    </a:ext>
                  </a:extLst>
                </a:gridCol>
              </a:tblGrid>
              <a:tr h="370840">
                <a:tc>
                  <a:txBody>
                    <a:bodyPr/>
                    <a:lstStyle/>
                    <a:p>
                      <a:pPr algn="ctr"/>
                      <a:r>
                        <a:rPr lang="en-US" dirty="0">
                          <a:latin typeface="Calibri" pitchFamily="34" charset="0"/>
                        </a:rPr>
                        <a:t>Page </a:t>
                      </a:r>
                    </a:p>
                    <a:p>
                      <a:pPr algn="ctr"/>
                      <a:r>
                        <a:rPr lang="en-US" dirty="0">
                          <a:latin typeface="Calibri" pitchFamily="34" charset="0"/>
                        </a:rPr>
                        <a:t>#</a:t>
                      </a:r>
                    </a:p>
                  </a:txBody>
                  <a:tcPr anchor="ctr">
                    <a:solidFill>
                      <a:srgbClr val="7F9DBB"/>
                    </a:solidFill>
                  </a:tcPr>
                </a:tc>
                <a:tc>
                  <a:txBody>
                    <a:bodyPr/>
                    <a:lstStyle/>
                    <a:p>
                      <a:pPr algn="ctr"/>
                      <a:r>
                        <a:rPr lang="en-US" dirty="0">
                          <a:latin typeface="Calibri" pitchFamily="34" charset="0"/>
                        </a:rPr>
                        <a:t>OTR</a:t>
                      </a:r>
                    </a:p>
                    <a:p>
                      <a:pPr algn="ctr"/>
                      <a:r>
                        <a:rPr lang="en-US" dirty="0">
                          <a:latin typeface="Calibri" pitchFamily="34" charset="0"/>
                        </a:rPr>
                        <a:t> #</a:t>
                      </a:r>
                    </a:p>
                  </a:txBody>
                  <a:tcPr anchor="ctr">
                    <a:solidFill>
                      <a:srgbClr val="7F9DBB"/>
                    </a:solidFill>
                  </a:tcPr>
                </a:tc>
                <a:tc>
                  <a:txBody>
                    <a:bodyPr/>
                    <a:lstStyle/>
                    <a:p>
                      <a:pPr algn="ctr"/>
                      <a:r>
                        <a:rPr lang="en-US" dirty="0">
                          <a:latin typeface="Calibri" pitchFamily="34" charset="0"/>
                        </a:rPr>
                        <a:t>Priority</a:t>
                      </a:r>
                    </a:p>
                  </a:txBody>
                  <a:tcPr anchor="ctr">
                    <a:solidFill>
                      <a:srgbClr val="7F9DBB"/>
                    </a:solidFill>
                  </a:tcPr>
                </a:tc>
                <a:tc>
                  <a:txBody>
                    <a:bodyPr/>
                    <a:lstStyle/>
                    <a:p>
                      <a:pPr algn="ctr"/>
                      <a:r>
                        <a:rPr lang="en-US" dirty="0">
                          <a:latin typeface="Calibri" pitchFamily="34" charset="0"/>
                        </a:rPr>
                        <a:t>Req. </a:t>
                      </a:r>
                    </a:p>
                    <a:p>
                      <a:pPr algn="ctr"/>
                      <a:r>
                        <a:rPr lang="en-US" dirty="0">
                          <a:latin typeface="Calibri" pitchFamily="34" charset="0"/>
                        </a:rPr>
                        <a:t>OTR</a:t>
                      </a:r>
                    </a:p>
                  </a:txBody>
                  <a:tcPr anchor="ctr">
                    <a:solidFill>
                      <a:srgbClr val="7F9DBB"/>
                    </a:solidFill>
                  </a:tcPr>
                </a:tc>
                <a:tc>
                  <a:txBody>
                    <a:bodyPr/>
                    <a:lstStyle/>
                    <a:p>
                      <a:pPr algn="ctr"/>
                      <a:r>
                        <a:rPr lang="en-US" dirty="0">
                          <a:latin typeface="Calibri" pitchFamily="34" charset="0"/>
                        </a:rPr>
                        <a:t>Req. Source</a:t>
                      </a:r>
                    </a:p>
                  </a:txBody>
                  <a:tcPr anchor="ctr">
                    <a:solidFill>
                      <a:srgbClr val="7F9DBB"/>
                    </a:solidFill>
                  </a:tcPr>
                </a:tc>
                <a:tc>
                  <a:txBody>
                    <a:bodyPr/>
                    <a:lstStyle/>
                    <a:p>
                      <a:pPr algn="ctr"/>
                      <a:r>
                        <a:rPr lang="en-US" dirty="0">
                          <a:latin typeface="Calibri" pitchFamily="34" charset="0"/>
                        </a:rPr>
                        <a:t>Rec. </a:t>
                      </a:r>
                    </a:p>
                    <a:p>
                      <a:pPr algn="ctr"/>
                      <a:r>
                        <a:rPr lang="en-US" dirty="0">
                          <a:latin typeface="Calibri" pitchFamily="34" charset="0"/>
                        </a:rPr>
                        <a:t>OTR</a:t>
                      </a:r>
                    </a:p>
                  </a:txBody>
                  <a:tcPr anchor="ctr">
                    <a:solidFill>
                      <a:srgbClr val="7F9DBB"/>
                    </a:solidFill>
                  </a:tcPr>
                </a:tc>
                <a:tc>
                  <a:txBody>
                    <a:bodyPr/>
                    <a:lstStyle/>
                    <a:p>
                      <a:pPr algn="ctr"/>
                      <a:r>
                        <a:rPr lang="en-US" dirty="0">
                          <a:latin typeface="Calibri" pitchFamily="34" charset="0"/>
                        </a:rPr>
                        <a:t>Rec.</a:t>
                      </a:r>
                      <a:r>
                        <a:rPr lang="en-US" baseline="0" dirty="0">
                          <a:latin typeface="Calibri" pitchFamily="34" charset="0"/>
                        </a:rPr>
                        <a:t> Source</a:t>
                      </a:r>
                      <a:endParaRPr lang="en-US" dirty="0">
                        <a:latin typeface="Calibri" pitchFamily="34" charset="0"/>
                      </a:endParaRPr>
                    </a:p>
                  </a:txBody>
                  <a:tcPr anchor="ctr">
                    <a:solidFill>
                      <a:srgbClr val="7F9DBB"/>
                    </a:solidFill>
                  </a:tcPr>
                </a:tc>
                <a:tc>
                  <a:txBody>
                    <a:bodyPr/>
                    <a:lstStyle/>
                    <a:p>
                      <a:pPr algn="ctr"/>
                      <a:r>
                        <a:rPr lang="en-US" dirty="0">
                          <a:latin typeface="Calibri" pitchFamily="34" charset="0"/>
                        </a:rPr>
                        <a:t>Purpose</a:t>
                      </a:r>
                    </a:p>
                  </a:txBody>
                  <a:tcPr anchor="ctr">
                    <a:solidFill>
                      <a:srgbClr val="7F9DBB"/>
                    </a:solidFill>
                  </a:tcPr>
                </a:tc>
                <a:extLst>
                  <a:ext uri="{0D108BD9-81ED-4DB2-BD59-A6C34878D82A}">
                    <a16:rowId xmlns:a16="http://schemas.microsoft.com/office/drawing/2014/main" val="10000"/>
                  </a:ext>
                </a:extLst>
              </a:tr>
              <a:tr h="370840">
                <a:tc>
                  <a:txBody>
                    <a:bodyPr/>
                    <a:lstStyle/>
                    <a:p>
                      <a:pPr algn="ctr"/>
                      <a:r>
                        <a:rPr lang="en-US" sz="1600" b="1" dirty="0">
                          <a:solidFill>
                            <a:schemeClr val="tx1"/>
                          </a:solidFill>
                          <a:latin typeface="Calibri" pitchFamily="34" charset="0"/>
                        </a:rPr>
                        <a:t>4-117</a:t>
                      </a:r>
                    </a:p>
                  </a:txBody>
                  <a:tcPr anchor="ctr">
                    <a:solidFill>
                      <a:schemeClr val="bg2"/>
                    </a:solidFill>
                  </a:tcPr>
                </a:tc>
                <a:tc>
                  <a:txBody>
                    <a:bodyPr/>
                    <a:lstStyle/>
                    <a:p>
                      <a:pPr algn="ctr"/>
                      <a:r>
                        <a:rPr lang="en-US" sz="1600" b="1" dirty="0">
                          <a:solidFill>
                            <a:schemeClr val="tx1"/>
                          </a:solidFill>
                          <a:latin typeface="Calibri" pitchFamily="34" charset="0"/>
                        </a:rPr>
                        <a:t>85</a:t>
                      </a:r>
                    </a:p>
                  </a:txBody>
                  <a:tcPr anchor="ctr">
                    <a:solidFill>
                      <a:schemeClr val="bg2"/>
                    </a:solidFill>
                  </a:tcPr>
                </a:tc>
                <a:tc>
                  <a:txBody>
                    <a:bodyPr/>
                    <a:lstStyle/>
                    <a:p>
                      <a:pPr algn="ctr"/>
                      <a:r>
                        <a:rPr lang="en-US" sz="1600" b="1" dirty="0">
                          <a:solidFill>
                            <a:schemeClr val="tx1"/>
                          </a:solidFill>
                          <a:latin typeface="Calibri" pitchFamily="34" charset="0"/>
                        </a:rPr>
                        <a:t>1</a:t>
                      </a:r>
                    </a:p>
                  </a:txBody>
                  <a:tcPr anchor="ctr">
                    <a:solidFill>
                      <a:schemeClr val="bg2"/>
                    </a:solidFill>
                  </a:tcPr>
                </a:tc>
                <a:tc>
                  <a:txBody>
                    <a:bodyPr/>
                    <a:lstStyle/>
                    <a:p>
                      <a:pPr algn="ctr"/>
                      <a:r>
                        <a:rPr lang="en-US" sz="1600" b="1" dirty="0">
                          <a:solidFill>
                            <a:schemeClr val="tx1"/>
                          </a:solidFill>
                          <a:latin typeface="Calibri" pitchFamily="34" charset="0"/>
                        </a:rPr>
                        <a:t>$44,000</a:t>
                      </a:r>
                    </a:p>
                  </a:txBody>
                  <a:tcPr anchor="ctr">
                    <a:solidFill>
                      <a:schemeClr val="bg2"/>
                    </a:solidFill>
                  </a:tcPr>
                </a:tc>
                <a:tc>
                  <a:txBody>
                    <a:bodyPr/>
                    <a:lstStyle/>
                    <a:p>
                      <a:pPr algn="ctr"/>
                      <a:r>
                        <a:rPr lang="en-US" sz="1600" b="1" dirty="0">
                          <a:solidFill>
                            <a:schemeClr val="tx1"/>
                          </a:solidFill>
                          <a:latin typeface="Calibri" pitchFamily="34" charset="0"/>
                        </a:rPr>
                        <a:t>One-Time</a:t>
                      </a:r>
                    </a:p>
                  </a:txBody>
                  <a:tcPr anchor="ctr">
                    <a:solidFill>
                      <a:schemeClr val="bg2"/>
                    </a:solidFill>
                  </a:tcPr>
                </a:tc>
                <a:tc>
                  <a:txBody>
                    <a:bodyPr/>
                    <a:lstStyle/>
                    <a:p>
                      <a:pPr algn="ctr"/>
                      <a:r>
                        <a:rPr lang="en-US" sz="1600" b="1" dirty="0">
                          <a:solidFill>
                            <a:schemeClr val="tx1"/>
                          </a:solidFill>
                          <a:latin typeface="Calibri" pitchFamily="34" charset="0"/>
                        </a:rPr>
                        <a:t>$44,000</a:t>
                      </a:r>
                    </a:p>
                  </a:txBody>
                  <a:tcPr anchor="ctr">
                    <a:solidFill>
                      <a:schemeClr val="bg2"/>
                    </a:solidFill>
                  </a:tcPr>
                </a:tc>
                <a:tc>
                  <a:txBody>
                    <a:bodyPr/>
                    <a:lstStyle/>
                    <a:p>
                      <a:pPr algn="ctr"/>
                      <a:r>
                        <a:rPr lang="en-US" sz="1600" b="1" dirty="0">
                          <a:solidFill>
                            <a:schemeClr val="tx1"/>
                          </a:solidFill>
                          <a:latin typeface="Calibri" pitchFamily="34" charset="0"/>
                        </a:rPr>
                        <a:t>One-Time</a:t>
                      </a:r>
                    </a:p>
                  </a:txBody>
                  <a:tcPr anchor="ctr">
                    <a:solidFill>
                      <a:schemeClr val="bg2"/>
                    </a:solidFill>
                  </a:tcPr>
                </a:tc>
                <a:tc>
                  <a:txBody>
                    <a:bodyPr/>
                    <a:lstStyle/>
                    <a:p>
                      <a:pPr algn="ctr"/>
                      <a:r>
                        <a:rPr lang="en-US" sz="1600" b="1" baseline="0" dirty="0">
                          <a:solidFill>
                            <a:schemeClr val="tx1"/>
                          </a:solidFill>
                          <a:latin typeface="Calibri" pitchFamily="34" charset="0"/>
                        </a:rPr>
                        <a:t>Interfund Distribution </a:t>
                      </a:r>
                    </a:p>
                  </a:txBody>
                  <a:tcPr anchor="ctr">
                    <a:solidFill>
                      <a:schemeClr val="bg2"/>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D35D98CC-1EB7-47B2-A2F6-F72B3C82E9BE}"/>
              </a:ext>
            </a:extLst>
          </p:cNvPr>
          <p:cNvSpPr txBox="1"/>
          <p:nvPr/>
        </p:nvSpPr>
        <p:spPr>
          <a:xfrm>
            <a:off x="128752" y="2479028"/>
            <a:ext cx="1159960" cy="369332"/>
          </a:xfrm>
          <a:prstGeom prst="rect">
            <a:avLst/>
          </a:prstGeom>
          <a:noFill/>
        </p:spPr>
        <p:txBody>
          <a:bodyPr wrap="square" rtlCol="0">
            <a:spAutoFit/>
          </a:bodyPr>
          <a:lstStyle/>
          <a:p>
            <a:r>
              <a:rPr lang="en-US" dirty="0"/>
              <a:t>Highway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FD9E89-94D2-4F14-919C-405B34B01664}" type="slidenum">
              <a:rPr lang="en-US" smtClean="0"/>
              <a:pPr>
                <a:defRPr/>
              </a:pPr>
              <a:t>5</a:t>
            </a:fld>
            <a:endParaRPr lang="en-US" dirty="0"/>
          </a:p>
        </p:txBody>
      </p:sp>
      <p:sp>
        <p:nvSpPr>
          <p:cNvPr id="3" name="TextBox 2"/>
          <p:cNvSpPr txBox="1"/>
          <p:nvPr/>
        </p:nvSpPr>
        <p:spPr>
          <a:xfrm>
            <a:off x="1066800" y="1600200"/>
            <a:ext cx="5715000" cy="3970318"/>
          </a:xfrm>
          <a:prstGeom prst="rect">
            <a:avLst/>
          </a:prstGeom>
          <a:noFill/>
        </p:spPr>
        <p:txBody>
          <a:bodyPr wrap="square" rtlCol="0">
            <a:spAutoFit/>
          </a:bodyPr>
          <a:lstStyle/>
          <a:p>
            <a:r>
              <a:rPr lang="en-US" dirty="0" err="1"/>
              <a:t>OTR</a:t>
            </a:r>
            <a:r>
              <a:rPr lang="en-US" dirty="0"/>
              <a:t> # 51 Public Works Apprenticeship Program is a shared initiative between Tompkins County, City of Ithaca and Town of Ithaca. The goal of this initiative is to create opportunity for individuals that have interest in Public Works Career. This </a:t>
            </a:r>
            <a:r>
              <a:rPr lang="en-US" dirty="0" err="1"/>
              <a:t>OTR</a:t>
            </a:r>
            <a:r>
              <a:rPr lang="en-US" dirty="0"/>
              <a:t> creates both a continuation and expansion of this program. The County completely funds the 6 positions and is then reimbursed by City/Town 1/3 each. </a:t>
            </a:r>
          </a:p>
          <a:p>
            <a:r>
              <a:rPr lang="en-US" dirty="0"/>
              <a:t>A corresponding increase in the General Fund's "Contribution to the D-Fund" unit (9522, in the </a:t>
            </a:r>
            <a:r>
              <a:rPr lang="en-US" dirty="0" err="1"/>
              <a:t>Interfund</a:t>
            </a:r>
            <a:r>
              <a:rPr lang="en-US" dirty="0"/>
              <a:t> Distribution section of the Budget) is required. </a:t>
            </a:r>
            <a:r>
              <a:rPr lang="en-US" dirty="0" err="1"/>
              <a:t>OTR</a:t>
            </a:r>
            <a:r>
              <a:rPr lang="en-US" dirty="0"/>
              <a:t> #85 </a:t>
            </a:r>
          </a:p>
          <a:p>
            <a:r>
              <a:rPr lang="en-US" b="1" dirty="0" err="1"/>
              <a:t>OTR</a:t>
            </a:r>
            <a:r>
              <a:rPr lang="en-US" b="1" dirty="0"/>
              <a:t> amount of $44,000</a:t>
            </a:r>
          </a:p>
        </p:txBody>
      </p:sp>
    </p:spTree>
    <p:extLst>
      <p:ext uri="{BB962C8B-B14F-4D97-AF65-F5344CB8AC3E}">
        <p14:creationId xmlns:p14="http://schemas.microsoft.com/office/powerpoint/2010/main" val="4248335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5381636"/>
              </p:ext>
            </p:extLst>
          </p:nvPr>
        </p:nvGraphicFramePr>
        <p:xfrm>
          <a:off x="152400" y="1828800"/>
          <a:ext cx="8839200" cy="1010920"/>
        </p:xfrm>
        <a:graphic>
          <a:graphicData uri="http://schemas.openxmlformats.org/drawingml/2006/table">
            <a:tbl>
              <a:tblPr firstRow="1" bandRow="1">
                <a:tableStyleId>{5C22544A-7EE6-4342-B048-85BDC9FD1C3A}</a:tableStyleId>
              </a:tblPr>
              <a:tblGrid>
                <a:gridCol w="685799">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90601">
                  <a:extLst>
                    <a:ext uri="{9D8B030D-6E8A-4147-A177-3AD203B41FA5}">
                      <a16:colId xmlns:a16="http://schemas.microsoft.com/office/drawing/2014/main" val="20003"/>
                    </a:ext>
                  </a:extLst>
                </a:gridCol>
                <a:gridCol w="1076074">
                  <a:extLst>
                    <a:ext uri="{9D8B030D-6E8A-4147-A177-3AD203B41FA5}">
                      <a16:colId xmlns:a16="http://schemas.microsoft.com/office/drawing/2014/main" val="20004"/>
                    </a:ext>
                  </a:extLst>
                </a:gridCol>
                <a:gridCol w="981326">
                  <a:extLst>
                    <a:ext uri="{9D8B030D-6E8A-4147-A177-3AD203B41FA5}">
                      <a16:colId xmlns:a16="http://schemas.microsoft.com/office/drawing/2014/main" val="20005"/>
                    </a:ext>
                  </a:extLst>
                </a:gridCol>
                <a:gridCol w="1015516">
                  <a:extLst>
                    <a:ext uri="{9D8B030D-6E8A-4147-A177-3AD203B41FA5}">
                      <a16:colId xmlns:a16="http://schemas.microsoft.com/office/drawing/2014/main" val="20006"/>
                    </a:ext>
                  </a:extLst>
                </a:gridCol>
                <a:gridCol w="2565884">
                  <a:extLst>
                    <a:ext uri="{9D8B030D-6E8A-4147-A177-3AD203B41FA5}">
                      <a16:colId xmlns:a16="http://schemas.microsoft.com/office/drawing/2014/main" val="20007"/>
                    </a:ext>
                  </a:extLst>
                </a:gridCol>
              </a:tblGrid>
              <a:tr h="0">
                <a:tc>
                  <a:txBody>
                    <a:bodyPr/>
                    <a:lstStyle/>
                    <a:p>
                      <a:pPr algn="ctr"/>
                      <a:r>
                        <a:rPr lang="en-US" dirty="0">
                          <a:latin typeface="Calibri" pitchFamily="34" charset="0"/>
                        </a:rPr>
                        <a:t>Page </a:t>
                      </a:r>
                    </a:p>
                    <a:p>
                      <a:pPr algn="ctr"/>
                      <a:r>
                        <a:rPr lang="en-US" dirty="0">
                          <a:latin typeface="Calibri" pitchFamily="34" charset="0"/>
                        </a:rPr>
                        <a:t>#</a:t>
                      </a:r>
                    </a:p>
                  </a:txBody>
                  <a:tcPr anchor="b">
                    <a:solidFill>
                      <a:srgbClr val="7F9DBB"/>
                    </a:solidFill>
                  </a:tcPr>
                </a:tc>
                <a:tc>
                  <a:txBody>
                    <a:bodyPr/>
                    <a:lstStyle/>
                    <a:p>
                      <a:pPr algn="ctr"/>
                      <a:r>
                        <a:rPr lang="en-US" dirty="0">
                          <a:latin typeface="Calibri" pitchFamily="34" charset="0"/>
                        </a:rPr>
                        <a:t>OTR</a:t>
                      </a:r>
                    </a:p>
                    <a:p>
                      <a:pPr algn="ctr"/>
                      <a:r>
                        <a:rPr lang="en-US" dirty="0">
                          <a:latin typeface="Calibri" pitchFamily="34" charset="0"/>
                        </a:rPr>
                        <a:t> #</a:t>
                      </a:r>
                    </a:p>
                  </a:txBody>
                  <a:tcPr anchor="b">
                    <a:solidFill>
                      <a:srgbClr val="7F9DBB"/>
                    </a:solidFill>
                  </a:tcPr>
                </a:tc>
                <a:tc>
                  <a:txBody>
                    <a:bodyPr/>
                    <a:lstStyle/>
                    <a:p>
                      <a:pPr algn="ctr"/>
                      <a:r>
                        <a:rPr lang="en-US" dirty="0">
                          <a:latin typeface="Calibri" pitchFamily="34" charset="0"/>
                        </a:rPr>
                        <a:t>Priority</a:t>
                      </a:r>
                    </a:p>
                  </a:txBody>
                  <a:tcPr anchor="b">
                    <a:solidFill>
                      <a:srgbClr val="7F9DBB"/>
                    </a:solidFill>
                  </a:tcPr>
                </a:tc>
                <a:tc>
                  <a:txBody>
                    <a:bodyPr/>
                    <a:lstStyle/>
                    <a:p>
                      <a:pPr algn="ctr"/>
                      <a:r>
                        <a:rPr lang="en-US" dirty="0">
                          <a:latin typeface="Calibri" pitchFamily="34" charset="0"/>
                        </a:rPr>
                        <a:t>Req. </a:t>
                      </a:r>
                    </a:p>
                    <a:p>
                      <a:pPr algn="ctr"/>
                      <a:r>
                        <a:rPr lang="en-US" dirty="0">
                          <a:latin typeface="Calibri" pitchFamily="34" charset="0"/>
                        </a:rPr>
                        <a:t>OTR</a:t>
                      </a:r>
                    </a:p>
                  </a:txBody>
                  <a:tcPr anchor="b">
                    <a:solidFill>
                      <a:srgbClr val="7F9DBB"/>
                    </a:solidFill>
                  </a:tcPr>
                </a:tc>
                <a:tc>
                  <a:txBody>
                    <a:bodyPr/>
                    <a:lstStyle/>
                    <a:p>
                      <a:pPr algn="ctr"/>
                      <a:r>
                        <a:rPr lang="en-US" dirty="0">
                          <a:latin typeface="Calibri" pitchFamily="34" charset="0"/>
                        </a:rPr>
                        <a:t>Req. Source</a:t>
                      </a:r>
                    </a:p>
                  </a:txBody>
                  <a:tcPr anchor="b">
                    <a:solidFill>
                      <a:srgbClr val="7F9DBB"/>
                    </a:solidFill>
                  </a:tcPr>
                </a:tc>
                <a:tc>
                  <a:txBody>
                    <a:bodyPr/>
                    <a:lstStyle/>
                    <a:p>
                      <a:pPr algn="ctr"/>
                      <a:r>
                        <a:rPr lang="en-US" dirty="0">
                          <a:latin typeface="Calibri" pitchFamily="34" charset="0"/>
                        </a:rPr>
                        <a:t>Rec. </a:t>
                      </a:r>
                    </a:p>
                    <a:p>
                      <a:pPr algn="ctr"/>
                      <a:r>
                        <a:rPr lang="en-US" dirty="0">
                          <a:latin typeface="Calibri" pitchFamily="34" charset="0"/>
                        </a:rPr>
                        <a:t>OTR</a:t>
                      </a:r>
                    </a:p>
                  </a:txBody>
                  <a:tcPr anchor="b">
                    <a:solidFill>
                      <a:srgbClr val="7F9DBB"/>
                    </a:solidFill>
                  </a:tcPr>
                </a:tc>
                <a:tc>
                  <a:txBody>
                    <a:bodyPr/>
                    <a:lstStyle/>
                    <a:p>
                      <a:pPr algn="ctr"/>
                      <a:r>
                        <a:rPr lang="en-US" dirty="0">
                          <a:latin typeface="Calibri" pitchFamily="34" charset="0"/>
                        </a:rPr>
                        <a:t>Rec.</a:t>
                      </a:r>
                      <a:r>
                        <a:rPr lang="en-US" baseline="0" dirty="0">
                          <a:latin typeface="Calibri" pitchFamily="34" charset="0"/>
                        </a:rPr>
                        <a:t> Source</a:t>
                      </a:r>
                      <a:endParaRPr lang="en-US" dirty="0">
                        <a:latin typeface="Calibri" pitchFamily="34" charset="0"/>
                      </a:endParaRPr>
                    </a:p>
                  </a:txBody>
                  <a:tcPr anchor="b">
                    <a:solidFill>
                      <a:srgbClr val="7F9DBB"/>
                    </a:solidFill>
                  </a:tcPr>
                </a:tc>
                <a:tc>
                  <a:txBody>
                    <a:bodyPr/>
                    <a:lstStyle/>
                    <a:p>
                      <a:pPr algn="ctr"/>
                      <a:r>
                        <a:rPr lang="en-US" dirty="0">
                          <a:latin typeface="Calibri" pitchFamily="34" charset="0"/>
                        </a:rPr>
                        <a:t>Purpose</a:t>
                      </a:r>
                    </a:p>
                  </a:txBody>
                  <a:tcPr anchor="b">
                    <a:solidFill>
                      <a:srgbClr val="7F9DBB"/>
                    </a:solidFill>
                  </a:tcPr>
                </a:tc>
                <a:extLst>
                  <a:ext uri="{0D108BD9-81ED-4DB2-BD59-A6C34878D82A}">
                    <a16:rowId xmlns:a16="http://schemas.microsoft.com/office/drawing/2014/main" val="10000"/>
                  </a:ext>
                </a:extLst>
              </a:tr>
              <a:tr h="370840">
                <a:tc>
                  <a:txBody>
                    <a:bodyPr/>
                    <a:lstStyle/>
                    <a:p>
                      <a:pPr algn="ctr"/>
                      <a:r>
                        <a:rPr lang="en-US" sz="1600" b="1" dirty="0">
                          <a:solidFill>
                            <a:schemeClr val="tx1"/>
                          </a:solidFill>
                          <a:latin typeface="Calibri" pitchFamily="34" charset="0"/>
                        </a:rPr>
                        <a:t>4-101</a:t>
                      </a:r>
                    </a:p>
                  </a:txBody>
                  <a:tcPr>
                    <a:solidFill>
                      <a:schemeClr val="bg2"/>
                    </a:solidFill>
                  </a:tcPr>
                </a:tc>
                <a:tc>
                  <a:txBody>
                    <a:bodyPr/>
                    <a:lstStyle/>
                    <a:p>
                      <a:pPr algn="ctr"/>
                      <a:r>
                        <a:rPr lang="en-US" sz="1600" b="1" dirty="0">
                          <a:solidFill>
                            <a:schemeClr val="tx1"/>
                          </a:solidFill>
                          <a:latin typeface="Calibri" pitchFamily="34" charset="0"/>
                        </a:rPr>
                        <a:t>48</a:t>
                      </a:r>
                    </a:p>
                  </a:txBody>
                  <a:tcPr>
                    <a:solidFill>
                      <a:schemeClr val="bg2"/>
                    </a:solidFill>
                  </a:tcPr>
                </a:tc>
                <a:tc>
                  <a:txBody>
                    <a:bodyPr/>
                    <a:lstStyle/>
                    <a:p>
                      <a:pPr algn="ctr"/>
                      <a:r>
                        <a:rPr lang="en-US" sz="1600" b="1" dirty="0">
                          <a:solidFill>
                            <a:schemeClr val="tx1"/>
                          </a:solidFill>
                          <a:latin typeface="Calibri" pitchFamily="34" charset="0"/>
                        </a:rPr>
                        <a:t>1</a:t>
                      </a:r>
                    </a:p>
                  </a:txBody>
                  <a:tcPr>
                    <a:solidFill>
                      <a:schemeClr val="bg2"/>
                    </a:solidFill>
                  </a:tcPr>
                </a:tc>
                <a:tc>
                  <a:txBody>
                    <a:bodyPr/>
                    <a:lstStyle/>
                    <a:p>
                      <a:pPr algn="r"/>
                      <a:r>
                        <a:rPr lang="en-US" sz="1600" b="1" dirty="0">
                          <a:solidFill>
                            <a:schemeClr val="tx1"/>
                          </a:solidFill>
                          <a:latin typeface="Calibri" pitchFamily="34" charset="0"/>
                        </a:rPr>
                        <a:t>$64,000</a:t>
                      </a:r>
                    </a:p>
                  </a:txBody>
                  <a:tcPr>
                    <a:solidFill>
                      <a:schemeClr val="bg2"/>
                    </a:solidFill>
                  </a:tcPr>
                </a:tc>
                <a:tc>
                  <a:txBody>
                    <a:bodyPr/>
                    <a:lstStyle/>
                    <a:p>
                      <a:pPr algn="ctr"/>
                      <a:r>
                        <a:rPr lang="en-US" sz="1600" b="1" dirty="0">
                          <a:solidFill>
                            <a:schemeClr val="tx1"/>
                          </a:solidFill>
                          <a:latin typeface="Calibri" pitchFamily="34" charset="0"/>
                        </a:rPr>
                        <a:t>One-Time</a:t>
                      </a:r>
                    </a:p>
                  </a:txBody>
                  <a:tcPr>
                    <a:solidFill>
                      <a:schemeClr val="bg2"/>
                    </a:solidFill>
                  </a:tcPr>
                </a:tc>
                <a:tc>
                  <a:txBody>
                    <a:bodyPr/>
                    <a:lstStyle/>
                    <a:p>
                      <a:pPr algn="r"/>
                      <a:r>
                        <a:rPr lang="en-US" sz="1600" b="1" dirty="0">
                          <a:solidFill>
                            <a:schemeClr val="tx1"/>
                          </a:solidFill>
                          <a:latin typeface="Calibri" pitchFamily="34" charset="0"/>
                        </a:rPr>
                        <a:t>$64,000</a:t>
                      </a:r>
                    </a:p>
                  </a:txBody>
                  <a:tcPr>
                    <a:solidFill>
                      <a:schemeClr val="bg2"/>
                    </a:solidFill>
                  </a:tcPr>
                </a:tc>
                <a:tc>
                  <a:txBody>
                    <a:bodyPr/>
                    <a:lstStyle/>
                    <a:p>
                      <a:pPr algn="ctr"/>
                      <a:r>
                        <a:rPr lang="en-US" sz="1600" b="1" dirty="0">
                          <a:solidFill>
                            <a:schemeClr val="tx1"/>
                          </a:solidFill>
                          <a:latin typeface="Calibri" pitchFamily="34" charset="0"/>
                        </a:rPr>
                        <a:t>One-Time</a:t>
                      </a:r>
                    </a:p>
                  </a:txBody>
                  <a:tcPr>
                    <a:solidFill>
                      <a:schemeClr val="bg2"/>
                    </a:solidFill>
                  </a:tcPr>
                </a:tc>
                <a:tc>
                  <a:txBody>
                    <a:bodyPr/>
                    <a:lstStyle/>
                    <a:p>
                      <a:pPr algn="l"/>
                      <a:r>
                        <a:rPr lang="en-US" sz="1600" b="1" baseline="0" dirty="0">
                          <a:solidFill>
                            <a:schemeClr val="tx1"/>
                          </a:solidFill>
                          <a:latin typeface="Calibri" pitchFamily="34" charset="0"/>
                        </a:rPr>
                        <a:t>Replace Four Pickup Trucks</a:t>
                      </a:r>
                    </a:p>
                  </a:txBody>
                  <a:tcPr>
                    <a:solidFill>
                      <a:schemeClr val="bg2"/>
                    </a:solidFill>
                  </a:tcPr>
                </a:tc>
                <a:extLst>
                  <a:ext uri="{0D108BD9-81ED-4DB2-BD59-A6C34878D82A}">
                    <a16:rowId xmlns:a16="http://schemas.microsoft.com/office/drawing/2014/main" val="10001"/>
                  </a:ext>
                </a:extLst>
              </a:tr>
            </a:tbl>
          </a:graphicData>
        </a:graphic>
      </p:graphicFrame>
      <p:sp>
        <p:nvSpPr>
          <p:cNvPr id="8218" name="Slide Number Placeholder 4"/>
          <p:cNvSpPr>
            <a:spLocks noGrp="1"/>
          </p:cNvSpPr>
          <p:nvPr>
            <p:ph type="sldNum" sz="quarter" idx="12"/>
          </p:nvPr>
        </p:nvSpPr>
        <p:spPr>
          <a:noFill/>
        </p:spPr>
        <p:txBody>
          <a:bodyPr/>
          <a:lstStyle/>
          <a:p>
            <a:fld id="{1AF5410E-CBE5-4F5D-9EA0-422535DAB7B5}" type="slidenum">
              <a:rPr lang="en-US" smtClean="0"/>
              <a:pPr/>
              <a:t>6</a:t>
            </a:fld>
            <a:endParaRPr lang="en-US"/>
          </a:p>
        </p:txBody>
      </p:sp>
      <p:graphicFrame>
        <p:nvGraphicFramePr>
          <p:cNvPr id="5" name="Table 4">
            <a:extLst>
              <a:ext uri="{FF2B5EF4-FFF2-40B4-BE49-F238E27FC236}">
                <a16:creationId xmlns:a16="http://schemas.microsoft.com/office/drawing/2014/main" id="{4A9CDA1E-164F-4B9C-B74A-2255CEC60314}"/>
              </a:ext>
            </a:extLst>
          </p:cNvPr>
          <p:cNvGraphicFramePr>
            <a:graphicFrameLocks noGrp="1"/>
          </p:cNvGraphicFramePr>
          <p:nvPr>
            <p:extLst>
              <p:ext uri="{D42A27DB-BD31-4B8C-83A1-F6EECF244321}">
                <p14:modId xmlns:p14="http://schemas.microsoft.com/office/powerpoint/2010/main" val="2898699119"/>
              </p:ext>
            </p:extLst>
          </p:nvPr>
        </p:nvGraphicFramePr>
        <p:xfrm>
          <a:off x="147145" y="3099637"/>
          <a:ext cx="8839200" cy="1010920"/>
        </p:xfrm>
        <a:graphic>
          <a:graphicData uri="http://schemas.openxmlformats.org/drawingml/2006/table">
            <a:tbl>
              <a:tblPr firstRow="1" bandRow="1">
                <a:tableStyleId>{5C22544A-7EE6-4342-B048-85BDC9FD1C3A}</a:tableStyleId>
              </a:tblPr>
              <a:tblGrid>
                <a:gridCol w="685799">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95856">
                  <a:extLst>
                    <a:ext uri="{9D8B030D-6E8A-4147-A177-3AD203B41FA5}">
                      <a16:colId xmlns:a16="http://schemas.microsoft.com/office/drawing/2014/main" val="20003"/>
                    </a:ext>
                  </a:extLst>
                </a:gridCol>
                <a:gridCol w="1070819">
                  <a:extLst>
                    <a:ext uri="{9D8B030D-6E8A-4147-A177-3AD203B41FA5}">
                      <a16:colId xmlns:a16="http://schemas.microsoft.com/office/drawing/2014/main" val="20004"/>
                    </a:ext>
                  </a:extLst>
                </a:gridCol>
                <a:gridCol w="986581">
                  <a:extLst>
                    <a:ext uri="{9D8B030D-6E8A-4147-A177-3AD203B41FA5}">
                      <a16:colId xmlns:a16="http://schemas.microsoft.com/office/drawing/2014/main" val="20005"/>
                    </a:ext>
                  </a:extLst>
                </a:gridCol>
                <a:gridCol w="1010261">
                  <a:extLst>
                    <a:ext uri="{9D8B030D-6E8A-4147-A177-3AD203B41FA5}">
                      <a16:colId xmlns:a16="http://schemas.microsoft.com/office/drawing/2014/main" val="20006"/>
                    </a:ext>
                  </a:extLst>
                </a:gridCol>
                <a:gridCol w="2565884">
                  <a:extLst>
                    <a:ext uri="{9D8B030D-6E8A-4147-A177-3AD203B41FA5}">
                      <a16:colId xmlns:a16="http://schemas.microsoft.com/office/drawing/2014/main" val="20007"/>
                    </a:ext>
                  </a:extLst>
                </a:gridCol>
              </a:tblGrid>
              <a:tr h="370840">
                <a:tc>
                  <a:txBody>
                    <a:bodyPr/>
                    <a:lstStyle/>
                    <a:p>
                      <a:pPr algn="ctr"/>
                      <a:r>
                        <a:rPr lang="en-US" dirty="0">
                          <a:latin typeface="Calibri" pitchFamily="34" charset="0"/>
                        </a:rPr>
                        <a:t>Page </a:t>
                      </a:r>
                    </a:p>
                    <a:p>
                      <a:pPr algn="ctr"/>
                      <a:r>
                        <a:rPr lang="en-US" dirty="0">
                          <a:latin typeface="Calibri" pitchFamily="34" charset="0"/>
                        </a:rPr>
                        <a:t>#</a:t>
                      </a:r>
                    </a:p>
                  </a:txBody>
                  <a:tcPr anchor="ctr">
                    <a:solidFill>
                      <a:srgbClr val="7F9DBB"/>
                    </a:solidFill>
                  </a:tcPr>
                </a:tc>
                <a:tc>
                  <a:txBody>
                    <a:bodyPr/>
                    <a:lstStyle/>
                    <a:p>
                      <a:pPr algn="ctr"/>
                      <a:r>
                        <a:rPr lang="en-US" dirty="0">
                          <a:latin typeface="Calibri" pitchFamily="34" charset="0"/>
                        </a:rPr>
                        <a:t>OTR</a:t>
                      </a:r>
                    </a:p>
                    <a:p>
                      <a:pPr algn="ctr"/>
                      <a:r>
                        <a:rPr lang="en-US" dirty="0">
                          <a:latin typeface="Calibri" pitchFamily="34" charset="0"/>
                        </a:rPr>
                        <a:t> #</a:t>
                      </a:r>
                    </a:p>
                  </a:txBody>
                  <a:tcPr anchor="ctr">
                    <a:solidFill>
                      <a:srgbClr val="7F9DBB"/>
                    </a:solidFill>
                  </a:tcPr>
                </a:tc>
                <a:tc>
                  <a:txBody>
                    <a:bodyPr/>
                    <a:lstStyle/>
                    <a:p>
                      <a:pPr algn="ctr"/>
                      <a:r>
                        <a:rPr lang="en-US" dirty="0">
                          <a:latin typeface="Calibri" pitchFamily="34" charset="0"/>
                        </a:rPr>
                        <a:t>Priority</a:t>
                      </a:r>
                    </a:p>
                  </a:txBody>
                  <a:tcPr anchor="ctr">
                    <a:solidFill>
                      <a:srgbClr val="7F9DBB"/>
                    </a:solidFill>
                  </a:tcPr>
                </a:tc>
                <a:tc>
                  <a:txBody>
                    <a:bodyPr/>
                    <a:lstStyle/>
                    <a:p>
                      <a:pPr algn="ctr"/>
                      <a:r>
                        <a:rPr lang="en-US" dirty="0">
                          <a:latin typeface="Calibri" pitchFamily="34" charset="0"/>
                        </a:rPr>
                        <a:t>Req. </a:t>
                      </a:r>
                    </a:p>
                    <a:p>
                      <a:pPr algn="ctr"/>
                      <a:r>
                        <a:rPr lang="en-US" dirty="0">
                          <a:latin typeface="Calibri" pitchFamily="34" charset="0"/>
                        </a:rPr>
                        <a:t>OTR</a:t>
                      </a:r>
                    </a:p>
                  </a:txBody>
                  <a:tcPr anchor="ctr">
                    <a:solidFill>
                      <a:srgbClr val="7F9DBB"/>
                    </a:solidFill>
                  </a:tcPr>
                </a:tc>
                <a:tc>
                  <a:txBody>
                    <a:bodyPr/>
                    <a:lstStyle/>
                    <a:p>
                      <a:pPr algn="ctr"/>
                      <a:r>
                        <a:rPr lang="en-US" dirty="0">
                          <a:latin typeface="Calibri" pitchFamily="34" charset="0"/>
                        </a:rPr>
                        <a:t>Req. Source</a:t>
                      </a:r>
                    </a:p>
                  </a:txBody>
                  <a:tcPr anchor="ctr">
                    <a:solidFill>
                      <a:srgbClr val="7F9DBB"/>
                    </a:solidFill>
                  </a:tcPr>
                </a:tc>
                <a:tc>
                  <a:txBody>
                    <a:bodyPr/>
                    <a:lstStyle/>
                    <a:p>
                      <a:pPr algn="ctr"/>
                      <a:r>
                        <a:rPr lang="en-US" dirty="0">
                          <a:latin typeface="Calibri" pitchFamily="34" charset="0"/>
                        </a:rPr>
                        <a:t>Rec. </a:t>
                      </a:r>
                    </a:p>
                    <a:p>
                      <a:pPr algn="ctr"/>
                      <a:r>
                        <a:rPr lang="en-US" dirty="0">
                          <a:latin typeface="Calibri" pitchFamily="34" charset="0"/>
                        </a:rPr>
                        <a:t>OTR</a:t>
                      </a:r>
                    </a:p>
                  </a:txBody>
                  <a:tcPr anchor="ctr">
                    <a:solidFill>
                      <a:srgbClr val="7F9DBB"/>
                    </a:solidFill>
                  </a:tcPr>
                </a:tc>
                <a:tc>
                  <a:txBody>
                    <a:bodyPr/>
                    <a:lstStyle/>
                    <a:p>
                      <a:pPr algn="ctr"/>
                      <a:r>
                        <a:rPr lang="en-US" dirty="0">
                          <a:latin typeface="Calibri" pitchFamily="34" charset="0"/>
                        </a:rPr>
                        <a:t>Rec.</a:t>
                      </a:r>
                      <a:r>
                        <a:rPr lang="en-US" baseline="0" dirty="0">
                          <a:latin typeface="Calibri" pitchFamily="34" charset="0"/>
                        </a:rPr>
                        <a:t> Source</a:t>
                      </a:r>
                      <a:endParaRPr lang="en-US" dirty="0">
                        <a:latin typeface="Calibri" pitchFamily="34" charset="0"/>
                      </a:endParaRPr>
                    </a:p>
                  </a:txBody>
                  <a:tcPr anchor="ctr">
                    <a:solidFill>
                      <a:srgbClr val="7F9DBB"/>
                    </a:solidFill>
                  </a:tcPr>
                </a:tc>
                <a:tc>
                  <a:txBody>
                    <a:bodyPr/>
                    <a:lstStyle/>
                    <a:p>
                      <a:pPr algn="ctr"/>
                      <a:r>
                        <a:rPr lang="en-US" dirty="0">
                          <a:latin typeface="Calibri" pitchFamily="34" charset="0"/>
                        </a:rPr>
                        <a:t>Purpose</a:t>
                      </a:r>
                    </a:p>
                  </a:txBody>
                  <a:tcPr anchor="ctr">
                    <a:solidFill>
                      <a:srgbClr val="7F9DBB"/>
                    </a:solidFill>
                  </a:tcPr>
                </a:tc>
                <a:extLst>
                  <a:ext uri="{0D108BD9-81ED-4DB2-BD59-A6C34878D82A}">
                    <a16:rowId xmlns:a16="http://schemas.microsoft.com/office/drawing/2014/main" val="10000"/>
                  </a:ext>
                </a:extLst>
              </a:tr>
              <a:tr h="370840">
                <a:tc>
                  <a:txBody>
                    <a:bodyPr/>
                    <a:lstStyle/>
                    <a:p>
                      <a:pPr algn="ctr"/>
                      <a:r>
                        <a:rPr lang="en-US" sz="1600" b="1" dirty="0">
                          <a:solidFill>
                            <a:schemeClr val="tx1"/>
                          </a:solidFill>
                          <a:latin typeface="Calibri" pitchFamily="34" charset="0"/>
                        </a:rPr>
                        <a:t>4-101</a:t>
                      </a:r>
                    </a:p>
                  </a:txBody>
                  <a:tcPr anchor="ctr">
                    <a:solidFill>
                      <a:schemeClr val="bg2"/>
                    </a:solidFill>
                  </a:tcPr>
                </a:tc>
                <a:tc>
                  <a:txBody>
                    <a:bodyPr/>
                    <a:lstStyle/>
                    <a:p>
                      <a:pPr algn="ctr"/>
                      <a:r>
                        <a:rPr lang="en-US" sz="1600" b="1" dirty="0">
                          <a:solidFill>
                            <a:schemeClr val="tx1"/>
                          </a:solidFill>
                          <a:latin typeface="Calibri" pitchFamily="34" charset="0"/>
                        </a:rPr>
                        <a:t>49</a:t>
                      </a:r>
                    </a:p>
                  </a:txBody>
                  <a:tcPr anchor="ctr">
                    <a:solidFill>
                      <a:schemeClr val="bg2"/>
                    </a:solidFill>
                  </a:tcPr>
                </a:tc>
                <a:tc>
                  <a:txBody>
                    <a:bodyPr/>
                    <a:lstStyle/>
                    <a:p>
                      <a:pPr algn="ctr"/>
                      <a:r>
                        <a:rPr lang="en-US" sz="1600" b="1" dirty="0">
                          <a:solidFill>
                            <a:schemeClr val="tx1"/>
                          </a:solidFill>
                          <a:latin typeface="Calibri" pitchFamily="34" charset="0"/>
                        </a:rPr>
                        <a:t>2</a:t>
                      </a:r>
                    </a:p>
                  </a:txBody>
                  <a:tcPr anchor="ctr">
                    <a:solidFill>
                      <a:schemeClr val="bg2"/>
                    </a:solidFill>
                  </a:tcPr>
                </a:tc>
                <a:tc>
                  <a:txBody>
                    <a:bodyPr/>
                    <a:lstStyle/>
                    <a:p>
                      <a:pPr algn="ctr"/>
                      <a:r>
                        <a:rPr lang="en-US" sz="1600" b="1" dirty="0">
                          <a:solidFill>
                            <a:schemeClr val="tx1"/>
                          </a:solidFill>
                          <a:latin typeface="Calibri" pitchFamily="34" charset="0"/>
                        </a:rPr>
                        <a:t>$100,000</a:t>
                      </a:r>
                    </a:p>
                  </a:txBody>
                  <a:tcPr anchor="ctr">
                    <a:solidFill>
                      <a:schemeClr val="bg2"/>
                    </a:solidFill>
                  </a:tcPr>
                </a:tc>
                <a:tc>
                  <a:txBody>
                    <a:bodyPr/>
                    <a:lstStyle/>
                    <a:p>
                      <a:pPr algn="ctr"/>
                      <a:r>
                        <a:rPr lang="en-US" sz="1600" b="1" dirty="0">
                          <a:solidFill>
                            <a:schemeClr val="tx1"/>
                          </a:solidFill>
                          <a:latin typeface="Calibri" pitchFamily="34" charset="0"/>
                        </a:rPr>
                        <a:t>Target</a:t>
                      </a:r>
                    </a:p>
                  </a:txBody>
                  <a:tcPr anchor="ctr">
                    <a:solidFill>
                      <a:schemeClr val="bg2"/>
                    </a:solidFill>
                  </a:tcPr>
                </a:tc>
                <a:tc>
                  <a:txBody>
                    <a:bodyPr/>
                    <a:lstStyle/>
                    <a:p>
                      <a:pPr algn="ctr"/>
                      <a:r>
                        <a:rPr lang="en-US" sz="1600" b="1" dirty="0">
                          <a:solidFill>
                            <a:schemeClr val="tx1"/>
                          </a:solidFill>
                          <a:latin typeface="Calibri" pitchFamily="34" charset="0"/>
                        </a:rPr>
                        <a:t>$100,000</a:t>
                      </a:r>
                    </a:p>
                  </a:txBody>
                  <a:tcPr anchor="ctr">
                    <a:solidFill>
                      <a:schemeClr val="bg2"/>
                    </a:solidFill>
                  </a:tcPr>
                </a:tc>
                <a:tc>
                  <a:txBody>
                    <a:bodyPr/>
                    <a:lstStyle/>
                    <a:p>
                      <a:pPr algn="ctr"/>
                      <a:r>
                        <a:rPr lang="en-US" sz="1600" b="1" dirty="0">
                          <a:solidFill>
                            <a:schemeClr val="tx1"/>
                          </a:solidFill>
                          <a:latin typeface="Calibri" pitchFamily="34" charset="0"/>
                        </a:rPr>
                        <a:t>Target</a:t>
                      </a:r>
                    </a:p>
                  </a:txBody>
                  <a:tcPr anchor="ctr">
                    <a:solidFill>
                      <a:schemeClr val="bg2"/>
                    </a:solidFill>
                  </a:tcPr>
                </a:tc>
                <a:tc>
                  <a:txBody>
                    <a:bodyPr/>
                    <a:lstStyle/>
                    <a:p>
                      <a:pPr algn="ctr"/>
                      <a:r>
                        <a:rPr lang="en-US" sz="1600" b="1" baseline="0" dirty="0">
                          <a:solidFill>
                            <a:schemeClr val="tx1"/>
                          </a:solidFill>
                          <a:latin typeface="Calibri" pitchFamily="34" charset="0"/>
                        </a:rPr>
                        <a:t>Road Side Mower</a:t>
                      </a:r>
                    </a:p>
                  </a:txBody>
                  <a:tcPr anchor="ctr">
                    <a:solidFill>
                      <a:schemeClr val="bg2"/>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43445D60-DBD7-42DA-837A-ADBD1C1D3CC6}"/>
              </a:ext>
            </a:extLst>
          </p:cNvPr>
          <p:cNvSpPr txBox="1"/>
          <p:nvPr/>
        </p:nvSpPr>
        <p:spPr>
          <a:xfrm>
            <a:off x="115614" y="1329510"/>
            <a:ext cx="2438400" cy="369332"/>
          </a:xfrm>
          <a:prstGeom prst="rect">
            <a:avLst/>
          </a:prstGeom>
          <a:noFill/>
        </p:spPr>
        <p:txBody>
          <a:bodyPr wrap="square" rtlCol="0">
            <a:spAutoFit/>
          </a:bodyPr>
          <a:lstStyle/>
          <a:p>
            <a:r>
              <a:rPr lang="en-US" dirty="0"/>
              <a:t>Highway Machinery</a:t>
            </a:r>
          </a:p>
        </p:txBody>
      </p:sp>
      <p:graphicFrame>
        <p:nvGraphicFramePr>
          <p:cNvPr id="7" name="Table 6">
            <a:extLst>
              <a:ext uri="{FF2B5EF4-FFF2-40B4-BE49-F238E27FC236}">
                <a16:creationId xmlns:a16="http://schemas.microsoft.com/office/drawing/2014/main" id="{44D626B3-91D3-400D-9491-C3D0B08EC3B2}"/>
              </a:ext>
            </a:extLst>
          </p:cNvPr>
          <p:cNvGraphicFramePr>
            <a:graphicFrameLocks noGrp="1"/>
          </p:cNvGraphicFramePr>
          <p:nvPr>
            <p:extLst>
              <p:ext uri="{D42A27DB-BD31-4B8C-83A1-F6EECF244321}">
                <p14:modId xmlns:p14="http://schemas.microsoft.com/office/powerpoint/2010/main" val="3831586754"/>
              </p:ext>
            </p:extLst>
          </p:nvPr>
        </p:nvGraphicFramePr>
        <p:xfrm>
          <a:off x="147145" y="4370474"/>
          <a:ext cx="8839200" cy="1010920"/>
        </p:xfrm>
        <a:graphic>
          <a:graphicData uri="http://schemas.openxmlformats.org/drawingml/2006/table">
            <a:tbl>
              <a:tblPr firstRow="1" bandRow="1">
                <a:tableStyleId>{5C22544A-7EE6-4342-B048-85BDC9FD1C3A}</a:tableStyleId>
              </a:tblPr>
              <a:tblGrid>
                <a:gridCol w="685799">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95856">
                  <a:extLst>
                    <a:ext uri="{9D8B030D-6E8A-4147-A177-3AD203B41FA5}">
                      <a16:colId xmlns:a16="http://schemas.microsoft.com/office/drawing/2014/main" val="20003"/>
                    </a:ext>
                  </a:extLst>
                </a:gridCol>
                <a:gridCol w="1070819">
                  <a:extLst>
                    <a:ext uri="{9D8B030D-6E8A-4147-A177-3AD203B41FA5}">
                      <a16:colId xmlns:a16="http://schemas.microsoft.com/office/drawing/2014/main" val="20004"/>
                    </a:ext>
                  </a:extLst>
                </a:gridCol>
                <a:gridCol w="986581">
                  <a:extLst>
                    <a:ext uri="{9D8B030D-6E8A-4147-A177-3AD203B41FA5}">
                      <a16:colId xmlns:a16="http://schemas.microsoft.com/office/drawing/2014/main" val="20005"/>
                    </a:ext>
                  </a:extLst>
                </a:gridCol>
                <a:gridCol w="1010261">
                  <a:extLst>
                    <a:ext uri="{9D8B030D-6E8A-4147-A177-3AD203B41FA5}">
                      <a16:colId xmlns:a16="http://schemas.microsoft.com/office/drawing/2014/main" val="20006"/>
                    </a:ext>
                  </a:extLst>
                </a:gridCol>
                <a:gridCol w="2565884">
                  <a:extLst>
                    <a:ext uri="{9D8B030D-6E8A-4147-A177-3AD203B41FA5}">
                      <a16:colId xmlns:a16="http://schemas.microsoft.com/office/drawing/2014/main" val="20007"/>
                    </a:ext>
                  </a:extLst>
                </a:gridCol>
              </a:tblGrid>
              <a:tr h="370840">
                <a:tc>
                  <a:txBody>
                    <a:bodyPr/>
                    <a:lstStyle/>
                    <a:p>
                      <a:pPr algn="ctr"/>
                      <a:r>
                        <a:rPr lang="en-US" dirty="0">
                          <a:latin typeface="Calibri" pitchFamily="34" charset="0"/>
                        </a:rPr>
                        <a:t>Page </a:t>
                      </a:r>
                    </a:p>
                    <a:p>
                      <a:pPr algn="ctr"/>
                      <a:r>
                        <a:rPr lang="en-US" dirty="0">
                          <a:latin typeface="Calibri" pitchFamily="34" charset="0"/>
                        </a:rPr>
                        <a:t>#</a:t>
                      </a:r>
                    </a:p>
                  </a:txBody>
                  <a:tcPr anchor="ctr">
                    <a:solidFill>
                      <a:srgbClr val="7F9DBB"/>
                    </a:solidFill>
                  </a:tcPr>
                </a:tc>
                <a:tc>
                  <a:txBody>
                    <a:bodyPr/>
                    <a:lstStyle/>
                    <a:p>
                      <a:pPr algn="ctr"/>
                      <a:r>
                        <a:rPr lang="en-US" dirty="0">
                          <a:latin typeface="Calibri" pitchFamily="34" charset="0"/>
                        </a:rPr>
                        <a:t>OTR</a:t>
                      </a:r>
                    </a:p>
                    <a:p>
                      <a:pPr algn="ctr"/>
                      <a:r>
                        <a:rPr lang="en-US" dirty="0">
                          <a:latin typeface="Calibri" pitchFamily="34" charset="0"/>
                        </a:rPr>
                        <a:t> #</a:t>
                      </a:r>
                    </a:p>
                  </a:txBody>
                  <a:tcPr anchor="ctr">
                    <a:solidFill>
                      <a:srgbClr val="7F9DBB"/>
                    </a:solidFill>
                  </a:tcPr>
                </a:tc>
                <a:tc>
                  <a:txBody>
                    <a:bodyPr/>
                    <a:lstStyle/>
                    <a:p>
                      <a:pPr algn="ctr"/>
                      <a:r>
                        <a:rPr lang="en-US" dirty="0">
                          <a:latin typeface="Calibri" pitchFamily="34" charset="0"/>
                        </a:rPr>
                        <a:t>Priority</a:t>
                      </a:r>
                    </a:p>
                  </a:txBody>
                  <a:tcPr anchor="ctr">
                    <a:solidFill>
                      <a:srgbClr val="7F9DBB"/>
                    </a:solidFill>
                  </a:tcPr>
                </a:tc>
                <a:tc>
                  <a:txBody>
                    <a:bodyPr/>
                    <a:lstStyle/>
                    <a:p>
                      <a:pPr algn="ctr"/>
                      <a:r>
                        <a:rPr lang="en-US" dirty="0">
                          <a:latin typeface="Calibri" pitchFamily="34" charset="0"/>
                        </a:rPr>
                        <a:t>Req. </a:t>
                      </a:r>
                    </a:p>
                    <a:p>
                      <a:pPr algn="ctr"/>
                      <a:r>
                        <a:rPr lang="en-US" dirty="0">
                          <a:latin typeface="Calibri" pitchFamily="34" charset="0"/>
                        </a:rPr>
                        <a:t>OTR</a:t>
                      </a:r>
                    </a:p>
                  </a:txBody>
                  <a:tcPr anchor="ctr">
                    <a:solidFill>
                      <a:srgbClr val="7F9DBB"/>
                    </a:solidFill>
                  </a:tcPr>
                </a:tc>
                <a:tc>
                  <a:txBody>
                    <a:bodyPr/>
                    <a:lstStyle/>
                    <a:p>
                      <a:pPr algn="ctr"/>
                      <a:r>
                        <a:rPr lang="en-US" dirty="0">
                          <a:latin typeface="Calibri" pitchFamily="34" charset="0"/>
                        </a:rPr>
                        <a:t>Req. Source</a:t>
                      </a:r>
                    </a:p>
                  </a:txBody>
                  <a:tcPr anchor="ctr">
                    <a:solidFill>
                      <a:srgbClr val="7F9DBB"/>
                    </a:solidFill>
                  </a:tcPr>
                </a:tc>
                <a:tc>
                  <a:txBody>
                    <a:bodyPr/>
                    <a:lstStyle/>
                    <a:p>
                      <a:pPr algn="ctr"/>
                      <a:r>
                        <a:rPr lang="en-US" dirty="0">
                          <a:latin typeface="Calibri" pitchFamily="34" charset="0"/>
                        </a:rPr>
                        <a:t>Rec. </a:t>
                      </a:r>
                    </a:p>
                    <a:p>
                      <a:pPr algn="ctr"/>
                      <a:r>
                        <a:rPr lang="en-US" dirty="0">
                          <a:latin typeface="Calibri" pitchFamily="34" charset="0"/>
                        </a:rPr>
                        <a:t>OTR</a:t>
                      </a:r>
                    </a:p>
                  </a:txBody>
                  <a:tcPr anchor="ctr">
                    <a:solidFill>
                      <a:srgbClr val="7F9DBB"/>
                    </a:solidFill>
                  </a:tcPr>
                </a:tc>
                <a:tc>
                  <a:txBody>
                    <a:bodyPr/>
                    <a:lstStyle/>
                    <a:p>
                      <a:pPr algn="ctr"/>
                      <a:r>
                        <a:rPr lang="en-US" dirty="0">
                          <a:latin typeface="Calibri" pitchFamily="34" charset="0"/>
                        </a:rPr>
                        <a:t>Rec.</a:t>
                      </a:r>
                      <a:r>
                        <a:rPr lang="en-US" baseline="0" dirty="0">
                          <a:latin typeface="Calibri" pitchFamily="34" charset="0"/>
                        </a:rPr>
                        <a:t> Source</a:t>
                      </a:r>
                      <a:endParaRPr lang="en-US" dirty="0">
                        <a:latin typeface="Calibri" pitchFamily="34" charset="0"/>
                      </a:endParaRPr>
                    </a:p>
                  </a:txBody>
                  <a:tcPr anchor="ctr">
                    <a:solidFill>
                      <a:srgbClr val="7F9DBB"/>
                    </a:solidFill>
                  </a:tcPr>
                </a:tc>
                <a:tc>
                  <a:txBody>
                    <a:bodyPr/>
                    <a:lstStyle/>
                    <a:p>
                      <a:pPr algn="ctr"/>
                      <a:r>
                        <a:rPr lang="en-US" dirty="0">
                          <a:latin typeface="Calibri" pitchFamily="34" charset="0"/>
                        </a:rPr>
                        <a:t>Purpose</a:t>
                      </a:r>
                    </a:p>
                  </a:txBody>
                  <a:tcPr anchor="ctr">
                    <a:solidFill>
                      <a:srgbClr val="7F9DBB"/>
                    </a:solidFill>
                  </a:tcPr>
                </a:tc>
                <a:extLst>
                  <a:ext uri="{0D108BD9-81ED-4DB2-BD59-A6C34878D82A}">
                    <a16:rowId xmlns:a16="http://schemas.microsoft.com/office/drawing/2014/main" val="10000"/>
                  </a:ext>
                </a:extLst>
              </a:tr>
              <a:tr h="370840">
                <a:tc>
                  <a:txBody>
                    <a:bodyPr/>
                    <a:lstStyle/>
                    <a:p>
                      <a:pPr algn="ctr"/>
                      <a:r>
                        <a:rPr lang="en-US" sz="1600" b="1" dirty="0">
                          <a:solidFill>
                            <a:schemeClr val="tx1"/>
                          </a:solidFill>
                          <a:latin typeface="Calibri" pitchFamily="34" charset="0"/>
                        </a:rPr>
                        <a:t>4-117</a:t>
                      </a:r>
                    </a:p>
                  </a:txBody>
                  <a:tcPr anchor="ctr">
                    <a:solidFill>
                      <a:schemeClr val="bg2"/>
                    </a:solidFill>
                  </a:tcPr>
                </a:tc>
                <a:tc>
                  <a:txBody>
                    <a:bodyPr/>
                    <a:lstStyle/>
                    <a:p>
                      <a:pPr algn="ctr"/>
                      <a:r>
                        <a:rPr lang="en-US" sz="1600" b="1" dirty="0">
                          <a:solidFill>
                            <a:schemeClr val="tx1"/>
                          </a:solidFill>
                          <a:latin typeface="Calibri" pitchFamily="34" charset="0"/>
                        </a:rPr>
                        <a:t>97</a:t>
                      </a:r>
                    </a:p>
                  </a:txBody>
                  <a:tcPr anchor="ctr">
                    <a:solidFill>
                      <a:schemeClr val="bg2"/>
                    </a:solidFill>
                  </a:tcPr>
                </a:tc>
                <a:tc>
                  <a:txBody>
                    <a:bodyPr/>
                    <a:lstStyle/>
                    <a:p>
                      <a:pPr algn="ctr"/>
                      <a:r>
                        <a:rPr lang="en-US" sz="1600" b="1" dirty="0">
                          <a:solidFill>
                            <a:schemeClr val="tx1"/>
                          </a:solidFill>
                          <a:latin typeface="Calibri" pitchFamily="34" charset="0"/>
                        </a:rPr>
                        <a:t>2</a:t>
                      </a:r>
                    </a:p>
                  </a:txBody>
                  <a:tcPr anchor="ctr">
                    <a:solidFill>
                      <a:schemeClr val="bg2"/>
                    </a:solidFill>
                  </a:tcPr>
                </a:tc>
                <a:tc>
                  <a:txBody>
                    <a:bodyPr/>
                    <a:lstStyle/>
                    <a:p>
                      <a:pPr algn="ctr"/>
                      <a:r>
                        <a:rPr lang="en-US" sz="1600" b="1" dirty="0">
                          <a:solidFill>
                            <a:schemeClr val="tx1"/>
                          </a:solidFill>
                          <a:latin typeface="Calibri" pitchFamily="34" charset="0"/>
                        </a:rPr>
                        <a:t>$100,000</a:t>
                      </a:r>
                    </a:p>
                  </a:txBody>
                  <a:tcPr anchor="ctr">
                    <a:solidFill>
                      <a:schemeClr val="bg2"/>
                    </a:solidFill>
                  </a:tcPr>
                </a:tc>
                <a:tc>
                  <a:txBody>
                    <a:bodyPr/>
                    <a:lstStyle/>
                    <a:p>
                      <a:pPr algn="ctr"/>
                      <a:r>
                        <a:rPr lang="en-US" sz="1600" b="1" dirty="0">
                          <a:solidFill>
                            <a:schemeClr val="tx1"/>
                          </a:solidFill>
                          <a:latin typeface="Calibri" pitchFamily="34" charset="0"/>
                        </a:rPr>
                        <a:t>Target</a:t>
                      </a:r>
                    </a:p>
                  </a:txBody>
                  <a:tcPr anchor="ctr">
                    <a:solidFill>
                      <a:schemeClr val="bg2"/>
                    </a:solidFill>
                  </a:tcPr>
                </a:tc>
                <a:tc>
                  <a:txBody>
                    <a:bodyPr/>
                    <a:lstStyle/>
                    <a:p>
                      <a:pPr algn="ctr"/>
                      <a:r>
                        <a:rPr lang="en-US" sz="1600" b="1" dirty="0">
                          <a:solidFill>
                            <a:schemeClr val="tx1"/>
                          </a:solidFill>
                          <a:latin typeface="Calibri" pitchFamily="34" charset="0"/>
                        </a:rPr>
                        <a:t>$100,000</a:t>
                      </a:r>
                    </a:p>
                  </a:txBody>
                  <a:tcPr anchor="ctr">
                    <a:solidFill>
                      <a:schemeClr val="bg2"/>
                    </a:solidFill>
                  </a:tcPr>
                </a:tc>
                <a:tc>
                  <a:txBody>
                    <a:bodyPr/>
                    <a:lstStyle/>
                    <a:p>
                      <a:pPr algn="ctr"/>
                      <a:r>
                        <a:rPr lang="en-US" sz="1600" b="1" dirty="0">
                          <a:solidFill>
                            <a:schemeClr val="tx1"/>
                          </a:solidFill>
                          <a:latin typeface="Calibri" pitchFamily="34" charset="0"/>
                        </a:rPr>
                        <a:t>Target</a:t>
                      </a:r>
                    </a:p>
                  </a:txBody>
                  <a:tcPr anchor="ctr">
                    <a:solidFill>
                      <a:schemeClr val="bg2"/>
                    </a:solidFill>
                  </a:tcPr>
                </a:tc>
                <a:tc>
                  <a:txBody>
                    <a:bodyPr/>
                    <a:lstStyle/>
                    <a:p>
                      <a:pPr algn="ctr"/>
                      <a:r>
                        <a:rPr lang="en-US" sz="1600" b="1" baseline="0" dirty="0">
                          <a:solidFill>
                            <a:schemeClr val="tx1"/>
                          </a:solidFill>
                          <a:latin typeface="Calibri" pitchFamily="34" charset="0"/>
                        </a:rPr>
                        <a:t>Interfund Distribution</a:t>
                      </a:r>
                    </a:p>
                  </a:txBody>
                  <a:tcPr anchor="ctr">
                    <a:solidFill>
                      <a:schemeClr val="bg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FD9E89-94D2-4F14-919C-405B34B01664}" type="slidenum">
              <a:rPr lang="en-US" smtClean="0"/>
              <a:pPr>
                <a:defRPr/>
              </a:pPr>
              <a:t>7</a:t>
            </a:fld>
            <a:endParaRPr lang="en-US" dirty="0"/>
          </a:p>
        </p:txBody>
      </p:sp>
      <p:sp>
        <p:nvSpPr>
          <p:cNvPr id="3" name="TextBox 2"/>
          <p:cNvSpPr txBox="1"/>
          <p:nvPr/>
        </p:nvSpPr>
        <p:spPr>
          <a:xfrm>
            <a:off x="1066800" y="1447800"/>
            <a:ext cx="5791200" cy="1754326"/>
          </a:xfrm>
          <a:prstGeom prst="rect">
            <a:avLst/>
          </a:prstGeom>
          <a:noFill/>
        </p:spPr>
        <p:txBody>
          <a:bodyPr wrap="square" rtlCol="0">
            <a:spAutoFit/>
          </a:bodyPr>
          <a:lstStyle/>
          <a:p>
            <a:pPr algn="ctr"/>
            <a:r>
              <a:rPr lang="en-US" dirty="0" err="1"/>
              <a:t>OTR</a:t>
            </a:r>
            <a:r>
              <a:rPr lang="en-US" dirty="0"/>
              <a:t> # 48 Highway Division in an effort to keep up with the divisions long range Equipment Replacement Plan is requesting 4 Supervisor Pickup Trucks.  Total Cost is estimated to be $164,000 with a Trade Value of $100,000.</a:t>
            </a:r>
          </a:p>
          <a:p>
            <a:pPr algn="ctr"/>
            <a:r>
              <a:rPr lang="en-US" b="1" dirty="0" err="1"/>
              <a:t>OTR</a:t>
            </a:r>
            <a:r>
              <a:rPr lang="en-US" b="1" dirty="0"/>
              <a:t> amount of $64,000</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3505200"/>
            <a:ext cx="34798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9869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FD9E89-94D2-4F14-919C-405B34B01664}" type="slidenum">
              <a:rPr lang="en-US" smtClean="0"/>
              <a:pPr>
                <a:defRPr/>
              </a:pPr>
              <a:t>8</a:t>
            </a:fld>
            <a:endParaRPr lang="en-US" dirty="0"/>
          </a:p>
        </p:txBody>
      </p:sp>
      <p:sp>
        <p:nvSpPr>
          <p:cNvPr id="3" name="TextBox 2"/>
          <p:cNvSpPr txBox="1"/>
          <p:nvPr/>
        </p:nvSpPr>
        <p:spPr>
          <a:xfrm>
            <a:off x="1166191" y="914400"/>
            <a:ext cx="5943600" cy="2031325"/>
          </a:xfrm>
          <a:prstGeom prst="rect">
            <a:avLst/>
          </a:prstGeom>
          <a:noFill/>
        </p:spPr>
        <p:txBody>
          <a:bodyPr wrap="square" rtlCol="0">
            <a:spAutoFit/>
          </a:bodyPr>
          <a:lstStyle/>
          <a:p>
            <a:pPr algn="ctr"/>
            <a:r>
              <a:rPr lang="en-US" dirty="0" err="1"/>
              <a:t>OTR</a:t>
            </a:r>
            <a:r>
              <a:rPr lang="en-US" dirty="0"/>
              <a:t> # 49 This </a:t>
            </a:r>
            <a:r>
              <a:rPr lang="en-US" dirty="0" err="1"/>
              <a:t>OTR</a:t>
            </a:r>
            <a:r>
              <a:rPr lang="en-US" dirty="0"/>
              <a:t> requests $100,000 in Target funding to replace a Road Side Mower. This is the last of 3 mowers in the scheduled replacement cycle. The County purchased 3 mowers in 2008, and, rather than replace them all in one year, their replacements have been staggered over the last few years.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3991" y="3124200"/>
            <a:ext cx="3048000" cy="3048000"/>
          </a:xfrm>
          <a:prstGeom prst="rect">
            <a:avLst/>
          </a:prstGeom>
        </p:spPr>
      </p:pic>
    </p:spTree>
    <p:extLst>
      <p:ext uri="{BB962C8B-B14F-4D97-AF65-F5344CB8AC3E}">
        <p14:creationId xmlns:p14="http://schemas.microsoft.com/office/powerpoint/2010/main" val="38892447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TotalTime>
  <Words>559</Words>
  <Application>Microsoft Office PowerPoint</Application>
  <PresentationFormat>On-screen Show (4:3)</PresentationFormat>
  <Paragraphs>217</Paragraphs>
  <Slides>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Times New Roman</vt:lpstr>
      <vt:lpstr>Wingdings 3</vt:lpstr>
      <vt:lpstr>Ion</vt:lpstr>
      <vt:lpstr>PowerPoint Presentation</vt:lpstr>
      <vt:lpstr>Recommended Budget</vt:lpstr>
      <vt:lpstr>Major Influences</vt:lpstr>
      <vt:lpstr>Full-Time Equivalents</vt:lpstr>
      <vt:lpstr>Over-Target Requests Supported by  the Recommended Budget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Autumn Edwards</dc:creator>
  <cp:lastModifiedBy>Autumn Edwards</cp:lastModifiedBy>
  <cp:revision>14</cp:revision>
  <cp:lastPrinted>2019-09-09T13:01:02Z</cp:lastPrinted>
  <dcterms:created xsi:type="dcterms:W3CDTF">2019-08-01T20:21:47Z</dcterms:created>
  <dcterms:modified xsi:type="dcterms:W3CDTF">2019-09-09T13:02:39Z</dcterms:modified>
</cp:coreProperties>
</file>