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417" r:id="rId1"/>
  </p:sldMasterIdLst>
  <p:notesMasterIdLst>
    <p:notesMasterId r:id="rId18"/>
  </p:notesMasterIdLst>
  <p:handoutMasterIdLst>
    <p:handoutMasterId r:id="rId19"/>
  </p:handoutMasterIdLst>
  <p:sldIdLst>
    <p:sldId id="264" r:id="rId2"/>
    <p:sldId id="280" r:id="rId3"/>
    <p:sldId id="266" r:id="rId4"/>
    <p:sldId id="271" r:id="rId5"/>
    <p:sldId id="274" r:id="rId6"/>
    <p:sldId id="294" r:id="rId7"/>
    <p:sldId id="283" r:id="rId8"/>
    <p:sldId id="267" r:id="rId9"/>
    <p:sldId id="287" r:id="rId10"/>
    <p:sldId id="285" r:id="rId11"/>
    <p:sldId id="289" r:id="rId12"/>
    <p:sldId id="298" r:id="rId13"/>
    <p:sldId id="297" r:id="rId14"/>
    <p:sldId id="296" r:id="rId15"/>
    <p:sldId id="292" r:id="rId16"/>
    <p:sldId id="299" r:id="rId1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FFFD"/>
    <a:srgbClr val="A4F1FE"/>
    <a:srgbClr val="0FDBFD"/>
    <a:srgbClr val="7F9DBB"/>
    <a:srgbClr val="CCCCCC"/>
    <a:srgbClr val="4C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5" autoAdjust="0"/>
    <p:restoredTop sz="90993" autoAdjust="0"/>
  </p:normalViewPr>
  <p:slideViewPr>
    <p:cSldViewPr>
      <p:cViewPr varScale="1">
        <p:scale>
          <a:sx n="77" d="100"/>
          <a:sy n="77" d="100"/>
        </p:scale>
        <p:origin x="736" y="256"/>
      </p:cViewPr>
      <p:guideLst>
        <p:guide orient="horz" pos="2160"/>
        <p:guide pos="2880"/>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2148"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0"/>
      <c:hPercent val="100"/>
      <c:rotY val="10"/>
      <c:depthPercent val="200"/>
      <c:rAngAx val="0"/>
    </c:view3D>
    <c:floor>
      <c:thickness val="0"/>
      <c:spPr>
        <a:solidFill>
          <a:srgbClr val="C0C0C0"/>
        </a:solidFill>
        <a:ln w="3175">
          <a:solidFill>
            <a:srgbClr val="000000"/>
          </a:solidFill>
          <a:prstDash val="solid"/>
        </a:ln>
      </c:spPr>
    </c:floor>
    <c:sideWall>
      <c:thickness val="0"/>
      <c:spPr>
        <a:solidFill>
          <a:srgbClr val="C0C0C0"/>
        </a:solidFill>
        <a:ln w="3175">
          <a:solidFill>
            <a:srgbClr val="000000"/>
          </a:solidFill>
          <a:prstDash val="solid"/>
        </a:ln>
      </c:spPr>
    </c:sideWall>
    <c:backWall>
      <c:thickness val="0"/>
      <c:spPr>
        <a:solidFill>
          <a:srgbClr val="C0C0C0"/>
        </a:solidFill>
        <a:ln w="3175">
          <a:solidFill>
            <a:srgbClr val="000000"/>
          </a:solidFill>
          <a:prstDash val="solid"/>
        </a:ln>
      </c:spPr>
    </c:backWall>
    <c:plotArea>
      <c:layout>
        <c:manualLayout>
          <c:layoutTarget val="inner"/>
          <c:xMode val="edge"/>
          <c:yMode val="edge"/>
          <c:x val="8.5947287839020128E-2"/>
          <c:y val="3.5137994114372066E-2"/>
          <c:w val="0.88717760279965008"/>
          <c:h val="0.87260803654200225"/>
        </c:manualLayout>
      </c:layout>
      <c:area3DChart>
        <c:grouping val="standard"/>
        <c:varyColors val="0"/>
        <c:ser>
          <c:idx val="2"/>
          <c:order val="0"/>
          <c:tx>
            <c:v>SF Maintained/Person</c:v>
          </c:tx>
          <c:spPr>
            <a:solidFill>
              <a:srgbClr val="FFFF99"/>
            </a:solidFill>
            <a:ln w="12700">
              <a:solidFill>
                <a:srgbClr val="000000"/>
              </a:solidFill>
              <a:prstDash val="solid"/>
            </a:ln>
          </c:spPr>
          <c:dLbls>
            <c:dLbl>
              <c:idx val="0"/>
              <c:layout>
                <c:manualLayout>
                  <c:x val="2.0833333333333332E-2"/>
                  <c:y val="-5.75960391314722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8E-437D-9E63-DCC315B99604}"/>
                </c:ext>
              </c:extLst>
            </c:dLbl>
            <c:dLbl>
              <c:idx val="1"/>
              <c:delete val="1"/>
              <c:extLst>
                <c:ext xmlns:c15="http://schemas.microsoft.com/office/drawing/2012/chart" uri="{CE6537A1-D6FC-4f65-9D91-7224C49458BB}"/>
                <c:ext xmlns:c16="http://schemas.microsoft.com/office/drawing/2014/chart" uri="{C3380CC4-5D6E-409C-BE32-E72D297353CC}">
                  <c16:uniqueId val="{00000001-E88E-437D-9E63-DCC315B99604}"/>
                </c:ext>
              </c:extLst>
            </c:dLbl>
            <c:dLbl>
              <c:idx val="2"/>
              <c:delete val="1"/>
              <c:extLst>
                <c:ext xmlns:c15="http://schemas.microsoft.com/office/drawing/2012/chart" uri="{CE6537A1-D6FC-4f65-9D91-7224C49458BB}"/>
                <c:ext xmlns:c16="http://schemas.microsoft.com/office/drawing/2014/chart" uri="{C3380CC4-5D6E-409C-BE32-E72D297353CC}">
                  <c16:uniqueId val="{00000002-E88E-437D-9E63-DCC315B99604}"/>
                </c:ext>
              </c:extLst>
            </c:dLbl>
            <c:dLbl>
              <c:idx val="3"/>
              <c:delete val="1"/>
              <c:extLst>
                <c:ext xmlns:c15="http://schemas.microsoft.com/office/drawing/2012/chart" uri="{CE6537A1-D6FC-4f65-9D91-7224C49458BB}"/>
                <c:ext xmlns:c16="http://schemas.microsoft.com/office/drawing/2014/chart" uri="{C3380CC4-5D6E-409C-BE32-E72D297353CC}">
                  <c16:uniqueId val="{00000003-E88E-437D-9E63-DCC315B99604}"/>
                </c:ext>
              </c:extLst>
            </c:dLbl>
            <c:dLbl>
              <c:idx val="4"/>
              <c:delete val="1"/>
              <c:extLst>
                <c:ext xmlns:c15="http://schemas.microsoft.com/office/drawing/2012/chart" uri="{CE6537A1-D6FC-4f65-9D91-7224C49458BB}"/>
                <c:ext xmlns:c16="http://schemas.microsoft.com/office/drawing/2014/chart" uri="{C3380CC4-5D6E-409C-BE32-E72D297353CC}">
                  <c16:uniqueId val="{00000004-E88E-437D-9E63-DCC315B99604}"/>
                </c:ext>
              </c:extLst>
            </c:dLbl>
            <c:dLbl>
              <c:idx val="5"/>
              <c:delete val="1"/>
              <c:extLst>
                <c:ext xmlns:c15="http://schemas.microsoft.com/office/drawing/2012/chart" uri="{CE6537A1-D6FC-4f65-9D91-7224C49458BB}"/>
                <c:ext xmlns:c16="http://schemas.microsoft.com/office/drawing/2014/chart" uri="{C3380CC4-5D6E-409C-BE32-E72D297353CC}">
                  <c16:uniqueId val="{00000005-E88E-437D-9E63-DCC315B99604}"/>
                </c:ext>
              </c:extLst>
            </c:dLbl>
            <c:dLbl>
              <c:idx val="6"/>
              <c:delete val="1"/>
              <c:extLst>
                <c:ext xmlns:c15="http://schemas.microsoft.com/office/drawing/2012/chart" uri="{CE6537A1-D6FC-4f65-9D91-7224C49458BB}"/>
                <c:ext xmlns:c16="http://schemas.microsoft.com/office/drawing/2014/chart" uri="{C3380CC4-5D6E-409C-BE32-E72D297353CC}">
                  <c16:uniqueId val="{00000006-E88E-437D-9E63-DCC315B99604}"/>
                </c:ext>
              </c:extLst>
            </c:dLbl>
            <c:dLbl>
              <c:idx val="7"/>
              <c:layout>
                <c:manualLayout>
                  <c:x val="9.0570866141732286E-3"/>
                  <c:y val="-6.9868575678431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88E-437D-9E63-DCC315B99604}"/>
                </c:ext>
              </c:extLst>
            </c:dLbl>
            <c:dLbl>
              <c:idx val="8"/>
              <c:delete val="1"/>
              <c:extLst>
                <c:ext xmlns:c15="http://schemas.microsoft.com/office/drawing/2012/chart" uri="{CE6537A1-D6FC-4f65-9D91-7224C49458BB}"/>
                <c:ext xmlns:c16="http://schemas.microsoft.com/office/drawing/2014/chart" uri="{C3380CC4-5D6E-409C-BE32-E72D297353CC}">
                  <c16:uniqueId val="{00000008-E88E-437D-9E63-DCC315B99604}"/>
                </c:ext>
              </c:extLst>
            </c:dLbl>
            <c:dLbl>
              <c:idx val="9"/>
              <c:delete val="1"/>
              <c:extLst>
                <c:ext xmlns:c15="http://schemas.microsoft.com/office/drawing/2012/chart" uri="{CE6537A1-D6FC-4f65-9D91-7224C49458BB}"/>
                <c:ext xmlns:c16="http://schemas.microsoft.com/office/drawing/2014/chart" uri="{C3380CC4-5D6E-409C-BE32-E72D297353CC}">
                  <c16:uniqueId val="{00000009-E88E-437D-9E63-DCC315B99604}"/>
                </c:ext>
              </c:extLst>
            </c:dLbl>
            <c:dLbl>
              <c:idx val="10"/>
              <c:delete val="1"/>
              <c:extLst>
                <c:ext xmlns:c15="http://schemas.microsoft.com/office/drawing/2012/chart" uri="{CE6537A1-D6FC-4f65-9D91-7224C49458BB}"/>
                <c:ext xmlns:c16="http://schemas.microsoft.com/office/drawing/2014/chart" uri="{C3380CC4-5D6E-409C-BE32-E72D297353CC}">
                  <c16:uniqueId val="{0000000A-E88E-437D-9E63-DCC315B99604}"/>
                </c:ext>
              </c:extLst>
            </c:dLbl>
            <c:dLbl>
              <c:idx val="11"/>
              <c:layout>
                <c:manualLayout>
                  <c:x val="3.7559055118110236E-3"/>
                  <c:y val="-6.7659071025212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88E-437D-9E63-DCC315B99604}"/>
                </c:ext>
              </c:extLst>
            </c:dLbl>
            <c:dLbl>
              <c:idx val="12"/>
              <c:delete val="1"/>
              <c:extLst>
                <c:ext xmlns:c15="http://schemas.microsoft.com/office/drawing/2012/chart" uri="{CE6537A1-D6FC-4f65-9D91-7224C49458BB}"/>
                <c:ext xmlns:c16="http://schemas.microsoft.com/office/drawing/2014/chart" uri="{C3380CC4-5D6E-409C-BE32-E72D297353CC}">
                  <c16:uniqueId val="{0000000C-E88E-437D-9E63-DCC315B99604}"/>
                </c:ext>
              </c:extLst>
            </c:dLbl>
            <c:dLbl>
              <c:idx val="13"/>
              <c:delete val="1"/>
              <c:extLst>
                <c:ext xmlns:c15="http://schemas.microsoft.com/office/drawing/2012/chart" uri="{CE6537A1-D6FC-4f65-9D91-7224C49458BB}"/>
                <c:ext xmlns:c16="http://schemas.microsoft.com/office/drawing/2014/chart" uri="{C3380CC4-5D6E-409C-BE32-E72D297353CC}">
                  <c16:uniqueId val="{0000000D-E88E-437D-9E63-DCC315B99604}"/>
                </c:ext>
              </c:extLst>
            </c:dLbl>
            <c:dLbl>
              <c:idx val="14"/>
              <c:layout>
                <c:manualLayout>
                  <c:x val="3.6537839020122483E-2"/>
                  <c:y val="-6.0119303268909567E-2"/>
                </c:manualLayout>
              </c:layout>
              <c:tx>
                <c:rich>
                  <a:bodyPr/>
                  <a:lstStyle/>
                  <a:p>
                    <a:r>
                      <a:rPr lang="en-US" dirty="0"/>
                      <a:t> 46,299 SF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88E-437D-9E63-DCC315B99604}"/>
                </c:ext>
              </c:extLst>
            </c:dLbl>
            <c:dLbl>
              <c:idx val="15"/>
              <c:layout>
                <c:manualLayout>
                  <c:x val="3.9172790901137462E-2"/>
                  <c:y val="-1.82004630496356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88E-437D-9E63-DCC315B99604}"/>
                </c:ext>
              </c:extLst>
            </c:dLbl>
            <c:spPr>
              <a:noFill/>
              <a:ln>
                <a:noFill/>
              </a:ln>
              <a:effectLst/>
            </c:spPr>
            <c:txPr>
              <a:bodyPr/>
              <a:lstStyle/>
              <a:p>
                <a:pPr>
                  <a:defRPr sz="12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'Maintenance Analysis 1998-2020'!$R$5:$AF$5</c:f>
              <c:strCach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 Bud</c:v>
                </c:pt>
              </c:strCache>
            </c:strRef>
          </c:cat>
          <c:val>
            <c:numRef>
              <c:f>'Maintenance Analysis 1998-2020'!$R$12:$AF$12</c:f>
              <c:numCache>
                <c:formatCode>_(* #,##0_);_(* \(#,##0\);_(* "-"??_);_(@_)</c:formatCode>
                <c:ptCount val="15"/>
                <c:pt idx="0">
                  <c:v>57019.333333333336</c:v>
                </c:pt>
                <c:pt idx="1">
                  <c:v>57019.333333333336</c:v>
                </c:pt>
                <c:pt idx="2">
                  <c:v>57062.560000000005</c:v>
                </c:pt>
                <c:pt idx="3">
                  <c:v>57062.560000000005</c:v>
                </c:pt>
                <c:pt idx="4">
                  <c:v>57062.560000000005</c:v>
                </c:pt>
                <c:pt idx="5">
                  <c:v>56707.626666666671</c:v>
                </c:pt>
                <c:pt idx="6">
                  <c:v>60839.042253521133</c:v>
                </c:pt>
                <c:pt idx="7">
                  <c:v>60839.042253521133</c:v>
                </c:pt>
                <c:pt idx="8">
                  <c:v>60613.690140845072</c:v>
                </c:pt>
                <c:pt idx="9">
                  <c:v>51850.265060240963</c:v>
                </c:pt>
                <c:pt idx="10">
                  <c:v>46614.964705882354</c:v>
                </c:pt>
                <c:pt idx="11">
                  <c:v>46614.964705882354</c:v>
                </c:pt>
                <c:pt idx="12">
                  <c:v>46614.964705882354</c:v>
                </c:pt>
                <c:pt idx="13">
                  <c:v>46298.577777777777</c:v>
                </c:pt>
                <c:pt idx="14">
                  <c:v>46298.577777777777</c:v>
                </c:pt>
              </c:numCache>
            </c:numRef>
          </c:val>
          <c:extLst>
            <c:ext xmlns:c16="http://schemas.microsoft.com/office/drawing/2014/chart" uri="{C3380CC4-5D6E-409C-BE32-E72D297353CC}">
              <c16:uniqueId val="{00000010-E88E-437D-9E63-DCC315B99604}"/>
            </c:ext>
          </c:extLst>
        </c:ser>
        <c:ser>
          <c:idx val="0"/>
          <c:order val="1"/>
          <c:tx>
            <c:v>Actual Maintenance Costs</c:v>
          </c:tx>
          <c:spPr>
            <a:solidFill>
              <a:srgbClr val="FF8080"/>
            </a:solidFill>
            <a:ln w="12700">
              <a:solidFill>
                <a:srgbClr val="000000"/>
              </a:solidFill>
              <a:prstDash val="solid"/>
            </a:ln>
          </c:spPr>
          <c:dLbls>
            <c:dLbl>
              <c:idx val="0"/>
              <c:layout>
                <c:manualLayout>
                  <c:x val="2.7777777777777776E-2"/>
                  <c:y val="-9.7143283225960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88E-437D-9E63-DCC315B99604}"/>
                </c:ext>
              </c:extLst>
            </c:dLbl>
            <c:dLbl>
              <c:idx val="1"/>
              <c:layout>
                <c:manualLayout>
                  <c:x val="-8.3333333333333332E-3"/>
                  <c:y val="-0.33214964606696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88E-437D-9E63-DCC315B99604}"/>
                </c:ext>
              </c:extLst>
            </c:dLbl>
            <c:dLbl>
              <c:idx val="2"/>
              <c:layout>
                <c:manualLayout>
                  <c:x val="-1.5277777777777777E-2"/>
                  <c:y val="-0.23989898989898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88E-437D-9E63-DCC315B99604}"/>
                </c:ext>
              </c:extLst>
            </c:dLbl>
            <c:dLbl>
              <c:idx val="3"/>
              <c:delete val="1"/>
              <c:extLst>
                <c:ext xmlns:c15="http://schemas.microsoft.com/office/drawing/2012/chart" uri="{CE6537A1-D6FC-4f65-9D91-7224C49458BB}"/>
                <c:ext xmlns:c16="http://schemas.microsoft.com/office/drawing/2014/chart" uri="{C3380CC4-5D6E-409C-BE32-E72D297353CC}">
                  <c16:uniqueId val="{00000014-E88E-437D-9E63-DCC315B99604}"/>
                </c:ext>
              </c:extLst>
            </c:dLbl>
            <c:dLbl>
              <c:idx val="4"/>
              <c:layout>
                <c:manualLayout>
                  <c:x val="1.3888888888888889E-3"/>
                  <c:y val="-0.368686868686868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88E-437D-9E63-DCC315B99604}"/>
                </c:ext>
              </c:extLst>
            </c:dLbl>
            <c:dLbl>
              <c:idx val="5"/>
              <c:layout>
                <c:manualLayout>
                  <c:x val="-6.9444444444444952E-3"/>
                  <c:y val="-3.188141255070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88E-437D-9E63-DCC315B99604}"/>
                </c:ext>
              </c:extLst>
            </c:dLbl>
            <c:dLbl>
              <c:idx val="6"/>
              <c:delete val="1"/>
              <c:extLst>
                <c:ext xmlns:c15="http://schemas.microsoft.com/office/drawing/2012/chart" uri="{CE6537A1-D6FC-4f65-9D91-7224C49458BB}"/>
                <c:ext xmlns:c16="http://schemas.microsoft.com/office/drawing/2014/chart" uri="{C3380CC4-5D6E-409C-BE32-E72D297353CC}">
                  <c16:uniqueId val="{00000017-E88E-437D-9E63-DCC315B99604}"/>
                </c:ext>
              </c:extLst>
            </c:dLbl>
            <c:dLbl>
              <c:idx val="7"/>
              <c:layout>
                <c:manualLayout>
                  <c:x val="1.3888888888888888E-2"/>
                  <c:y val="-0.222695856199793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88E-437D-9E63-DCC315B99604}"/>
                </c:ext>
              </c:extLst>
            </c:dLbl>
            <c:dLbl>
              <c:idx val="8"/>
              <c:delete val="1"/>
              <c:extLst>
                <c:ext xmlns:c15="http://schemas.microsoft.com/office/drawing/2012/chart" uri="{CE6537A1-D6FC-4f65-9D91-7224C49458BB}"/>
                <c:ext xmlns:c16="http://schemas.microsoft.com/office/drawing/2014/chart" uri="{C3380CC4-5D6E-409C-BE32-E72D297353CC}">
                  <c16:uniqueId val="{00000019-E88E-437D-9E63-DCC315B99604}"/>
                </c:ext>
              </c:extLst>
            </c:dLbl>
            <c:dLbl>
              <c:idx val="9"/>
              <c:layout>
                <c:manualLayout>
                  <c:x val="-5.5555555555555558E-3"/>
                  <c:y val="-7.07070707070707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88E-437D-9E63-DCC315B99604}"/>
                </c:ext>
              </c:extLst>
            </c:dLbl>
            <c:dLbl>
              <c:idx val="10"/>
              <c:delete val="1"/>
              <c:extLst>
                <c:ext xmlns:c15="http://schemas.microsoft.com/office/drawing/2012/chart" uri="{CE6537A1-D6FC-4f65-9D91-7224C49458BB}"/>
                <c:ext xmlns:c16="http://schemas.microsoft.com/office/drawing/2014/chart" uri="{C3380CC4-5D6E-409C-BE32-E72D297353CC}">
                  <c16:uniqueId val="{0000001B-E88E-437D-9E63-DCC315B99604}"/>
                </c:ext>
              </c:extLst>
            </c:dLbl>
            <c:dLbl>
              <c:idx val="11"/>
              <c:layout>
                <c:manualLayout>
                  <c:x val="2.7777777777777779E-3"/>
                  <c:y val="-0.19341863517060368"/>
                </c:manualLayout>
              </c:layout>
              <c:tx>
                <c:rich>
                  <a:bodyPr/>
                  <a:lstStyle/>
                  <a:p>
                    <a:r>
                      <a:rPr lang="en-US" dirty="0"/>
                      <a:t>$318,882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88E-437D-9E63-DCC315B99604}"/>
                </c:ext>
              </c:extLst>
            </c:dLbl>
            <c:dLbl>
              <c:idx val="12"/>
              <c:delete val="1"/>
              <c:extLst>
                <c:ext xmlns:c15="http://schemas.microsoft.com/office/drawing/2012/chart" uri="{CE6537A1-D6FC-4f65-9D91-7224C49458BB}"/>
                <c:ext xmlns:c16="http://schemas.microsoft.com/office/drawing/2014/chart" uri="{C3380CC4-5D6E-409C-BE32-E72D297353CC}">
                  <c16:uniqueId val="{0000001D-E88E-437D-9E63-DCC315B99604}"/>
                </c:ext>
              </c:extLst>
            </c:dLbl>
            <c:dLbl>
              <c:idx val="13"/>
              <c:delete val="1"/>
              <c:extLst>
                <c:ext xmlns:c15="http://schemas.microsoft.com/office/drawing/2012/chart" uri="{CE6537A1-D6FC-4f65-9D91-7224C49458BB}"/>
                <c:ext xmlns:c16="http://schemas.microsoft.com/office/drawing/2014/chart" uri="{C3380CC4-5D6E-409C-BE32-E72D297353CC}">
                  <c16:uniqueId val="{0000001E-E88E-437D-9E63-DCC315B99604}"/>
                </c:ext>
              </c:extLst>
            </c:dLbl>
            <c:dLbl>
              <c:idx val="14"/>
              <c:layout>
                <c:manualLayout>
                  <c:x val="4.4444444444444543E-2"/>
                  <c:y val="-0.151041697638143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88E-437D-9E63-DCC315B99604}"/>
                </c:ext>
              </c:extLst>
            </c:dLbl>
            <c:spPr>
              <a:noFill/>
              <a:ln>
                <a:noFill/>
              </a:ln>
              <a:effectLst/>
            </c:spPr>
            <c:txPr>
              <a:bodyPr/>
              <a:lstStyle/>
              <a:p>
                <a:pPr>
                  <a:defRPr sz="1200" b="1" i="0"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'Maintenance Analysis 1998-2020'!$R$5:$AF$5</c:f>
              <c:strCach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 Bud</c:v>
                </c:pt>
              </c:strCache>
            </c:strRef>
          </c:cat>
          <c:val>
            <c:numRef>
              <c:f>'Maintenance Analysis 1998-2020'!$R$6:$AF$6</c:f>
              <c:numCache>
                <c:formatCode>"$"#,##0_);\("$"#,##0\)</c:formatCode>
                <c:ptCount val="15"/>
                <c:pt idx="0">
                  <c:v>250961</c:v>
                </c:pt>
                <c:pt idx="1">
                  <c:v>603767</c:v>
                </c:pt>
                <c:pt idx="2">
                  <c:v>540000</c:v>
                </c:pt>
                <c:pt idx="3">
                  <c:v>550303</c:v>
                </c:pt>
                <c:pt idx="4">
                  <c:v>686500</c:v>
                </c:pt>
                <c:pt idx="5">
                  <c:v>150000</c:v>
                </c:pt>
                <c:pt idx="6">
                  <c:v>150000</c:v>
                </c:pt>
                <c:pt idx="7">
                  <c:v>385225</c:v>
                </c:pt>
                <c:pt idx="8">
                  <c:v>225400</c:v>
                </c:pt>
                <c:pt idx="9">
                  <c:v>209174</c:v>
                </c:pt>
                <c:pt idx="10">
                  <c:v>280664</c:v>
                </c:pt>
                <c:pt idx="11">
                  <c:v>318882</c:v>
                </c:pt>
                <c:pt idx="12">
                  <c:v>307000</c:v>
                </c:pt>
                <c:pt idx="13">
                  <c:v>260000</c:v>
                </c:pt>
                <c:pt idx="14">
                  <c:v>260000</c:v>
                </c:pt>
              </c:numCache>
            </c:numRef>
          </c:val>
          <c:extLst>
            <c:ext xmlns:c16="http://schemas.microsoft.com/office/drawing/2014/chart" uri="{C3380CC4-5D6E-409C-BE32-E72D297353CC}">
              <c16:uniqueId val="{00000020-E88E-437D-9E63-DCC315B99604}"/>
            </c:ext>
          </c:extLst>
        </c:ser>
        <c:ser>
          <c:idx val="3"/>
          <c:order val="2"/>
          <c:tx>
            <c:v>Square Feet Maintained</c:v>
          </c:tx>
          <c:spPr>
            <a:solidFill>
              <a:srgbClr val="69FFFF"/>
            </a:solidFill>
            <a:ln w="12700">
              <a:solidFill>
                <a:srgbClr val="000000"/>
              </a:solidFill>
              <a:prstDash val="solid"/>
            </a:ln>
          </c:spPr>
          <c:dLbls>
            <c:dLbl>
              <c:idx val="0"/>
              <c:layout>
                <c:manualLayout>
                  <c:x val="-5.2149278215223097E-2"/>
                  <c:y val="-0.20049878708343274"/>
                </c:manualLayout>
              </c:layout>
              <c:tx>
                <c:rich>
                  <a:bodyPr/>
                  <a:lstStyle/>
                  <a:p>
                    <a:r>
                      <a:rPr lang="en-US" dirty="0"/>
                      <a:t>427,645</a:t>
                    </a:r>
                    <a:r>
                      <a:rPr lang="en-US" baseline="0" dirty="0"/>
                      <a:t> </a:t>
                    </a:r>
                  </a:p>
                  <a:p>
                    <a:r>
                      <a:rPr lang="en-US" baseline="0" dirty="0"/>
                      <a:t>SF</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9.5444444444444443E-2"/>
                      <c:h val="8.7891513560804893E-2"/>
                    </c:manualLayout>
                  </c15:layout>
                </c:ext>
                <c:ext xmlns:c16="http://schemas.microsoft.com/office/drawing/2014/chart" uri="{C3380CC4-5D6E-409C-BE32-E72D297353CC}">
                  <c16:uniqueId val="{00000021-E88E-437D-9E63-DCC315B99604}"/>
                </c:ext>
              </c:extLst>
            </c:dLbl>
            <c:dLbl>
              <c:idx val="1"/>
              <c:delete val="1"/>
              <c:extLst>
                <c:ext xmlns:c15="http://schemas.microsoft.com/office/drawing/2012/chart" uri="{CE6537A1-D6FC-4f65-9D91-7224C49458BB}"/>
                <c:ext xmlns:c16="http://schemas.microsoft.com/office/drawing/2014/chart" uri="{C3380CC4-5D6E-409C-BE32-E72D297353CC}">
                  <c16:uniqueId val="{00000022-E88E-437D-9E63-DCC315B99604}"/>
                </c:ext>
              </c:extLst>
            </c:dLbl>
            <c:dLbl>
              <c:idx val="2"/>
              <c:delete val="1"/>
              <c:extLst>
                <c:ext xmlns:c15="http://schemas.microsoft.com/office/drawing/2012/chart" uri="{CE6537A1-D6FC-4f65-9D91-7224C49458BB}"/>
                <c:ext xmlns:c16="http://schemas.microsoft.com/office/drawing/2014/chart" uri="{C3380CC4-5D6E-409C-BE32-E72D297353CC}">
                  <c16:uniqueId val="{00000023-E88E-437D-9E63-DCC315B99604}"/>
                </c:ext>
              </c:extLst>
            </c:dLbl>
            <c:dLbl>
              <c:idx val="3"/>
              <c:delete val="1"/>
              <c:extLst>
                <c:ext xmlns:c15="http://schemas.microsoft.com/office/drawing/2012/chart" uri="{CE6537A1-D6FC-4f65-9D91-7224C49458BB}"/>
                <c:ext xmlns:c16="http://schemas.microsoft.com/office/drawing/2014/chart" uri="{C3380CC4-5D6E-409C-BE32-E72D297353CC}">
                  <c16:uniqueId val="{00000024-E88E-437D-9E63-DCC315B99604}"/>
                </c:ext>
              </c:extLst>
            </c:dLbl>
            <c:dLbl>
              <c:idx val="4"/>
              <c:delete val="1"/>
              <c:extLst>
                <c:ext xmlns:c15="http://schemas.microsoft.com/office/drawing/2012/chart" uri="{CE6537A1-D6FC-4f65-9D91-7224C49458BB}"/>
                <c:ext xmlns:c16="http://schemas.microsoft.com/office/drawing/2014/chart" uri="{C3380CC4-5D6E-409C-BE32-E72D297353CC}">
                  <c16:uniqueId val="{00000025-E88E-437D-9E63-DCC315B99604}"/>
                </c:ext>
              </c:extLst>
            </c:dLbl>
            <c:dLbl>
              <c:idx val="5"/>
              <c:delete val="1"/>
              <c:extLst>
                <c:ext xmlns:c15="http://schemas.microsoft.com/office/drawing/2012/chart" uri="{CE6537A1-D6FC-4f65-9D91-7224C49458BB}"/>
                <c:ext xmlns:c16="http://schemas.microsoft.com/office/drawing/2014/chart" uri="{C3380CC4-5D6E-409C-BE32-E72D297353CC}">
                  <c16:uniqueId val="{00000026-E88E-437D-9E63-DCC315B99604}"/>
                </c:ext>
              </c:extLst>
            </c:dLbl>
            <c:dLbl>
              <c:idx val="6"/>
              <c:delete val="1"/>
              <c:extLst>
                <c:ext xmlns:c15="http://schemas.microsoft.com/office/drawing/2012/chart" uri="{CE6537A1-D6FC-4f65-9D91-7224C49458BB}"/>
                <c:ext xmlns:c16="http://schemas.microsoft.com/office/drawing/2014/chart" uri="{C3380CC4-5D6E-409C-BE32-E72D297353CC}">
                  <c16:uniqueId val="{00000027-E88E-437D-9E63-DCC315B99604}"/>
                </c:ext>
              </c:extLst>
            </c:dLbl>
            <c:dLbl>
              <c:idx val="7"/>
              <c:delete val="1"/>
              <c:extLst>
                <c:ext xmlns:c15="http://schemas.microsoft.com/office/drawing/2012/chart" uri="{CE6537A1-D6FC-4f65-9D91-7224C49458BB}"/>
                <c:ext xmlns:c16="http://schemas.microsoft.com/office/drawing/2014/chart" uri="{C3380CC4-5D6E-409C-BE32-E72D297353CC}">
                  <c16:uniqueId val="{00000028-E88E-437D-9E63-DCC315B99604}"/>
                </c:ext>
              </c:extLst>
            </c:dLbl>
            <c:dLbl>
              <c:idx val="8"/>
              <c:delete val="1"/>
              <c:extLst>
                <c:ext xmlns:c15="http://schemas.microsoft.com/office/drawing/2012/chart" uri="{CE6537A1-D6FC-4f65-9D91-7224C49458BB}"/>
                <c:ext xmlns:c16="http://schemas.microsoft.com/office/drawing/2014/chart" uri="{C3380CC4-5D6E-409C-BE32-E72D297353CC}">
                  <c16:uniqueId val="{00000029-E88E-437D-9E63-DCC315B99604}"/>
                </c:ext>
              </c:extLst>
            </c:dLbl>
            <c:dLbl>
              <c:idx val="9"/>
              <c:delete val="1"/>
              <c:extLst>
                <c:ext xmlns:c15="http://schemas.microsoft.com/office/drawing/2012/chart" uri="{CE6537A1-D6FC-4f65-9D91-7224C49458BB}"/>
                <c:ext xmlns:c16="http://schemas.microsoft.com/office/drawing/2014/chart" uri="{C3380CC4-5D6E-409C-BE32-E72D297353CC}">
                  <c16:uniqueId val="{0000002A-E88E-437D-9E63-DCC315B99604}"/>
                </c:ext>
              </c:extLst>
            </c:dLbl>
            <c:dLbl>
              <c:idx val="10"/>
              <c:layout>
                <c:manualLayout>
                  <c:x val="-1.2500000000000001E-2"/>
                  <c:y val="-0.25252525252525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88E-437D-9E63-DCC315B99604}"/>
                </c:ext>
              </c:extLst>
            </c:dLbl>
            <c:dLbl>
              <c:idx val="11"/>
              <c:delete val="1"/>
              <c:extLst>
                <c:ext xmlns:c15="http://schemas.microsoft.com/office/drawing/2012/chart" uri="{CE6537A1-D6FC-4f65-9D91-7224C49458BB}"/>
                <c:ext xmlns:c16="http://schemas.microsoft.com/office/drawing/2014/chart" uri="{C3380CC4-5D6E-409C-BE32-E72D297353CC}">
                  <c16:uniqueId val="{0000002C-E88E-437D-9E63-DCC315B99604}"/>
                </c:ext>
              </c:extLst>
            </c:dLbl>
            <c:dLbl>
              <c:idx val="12"/>
              <c:delete val="1"/>
              <c:extLst>
                <c:ext xmlns:c15="http://schemas.microsoft.com/office/drawing/2012/chart" uri="{CE6537A1-D6FC-4f65-9D91-7224C49458BB}"/>
                <c:ext xmlns:c16="http://schemas.microsoft.com/office/drawing/2014/chart" uri="{C3380CC4-5D6E-409C-BE32-E72D297353CC}">
                  <c16:uniqueId val="{0000002D-E88E-437D-9E63-DCC315B99604}"/>
                </c:ext>
              </c:extLst>
            </c:dLbl>
            <c:dLbl>
              <c:idx val="13"/>
              <c:delete val="1"/>
              <c:extLst>
                <c:ext xmlns:c15="http://schemas.microsoft.com/office/drawing/2012/chart" uri="{CE6537A1-D6FC-4f65-9D91-7224C49458BB}"/>
                <c:ext xmlns:c16="http://schemas.microsoft.com/office/drawing/2014/chart" uri="{C3380CC4-5D6E-409C-BE32-E72D297353CC}">
                  <c16:uniqueId val="{0000002E-E88E-437D-9E63-DCC315B99604}"/>
                </c:ext>
              </c:extLst>
            </c:dLbl>
            <c:dLbl>
              <c:idx val="14"/>
              <c:layout>
                <c:manualLayout>
                  <c:x val="3.3683945756780506E-2"/>
                  <c:y val="-0.22733218006840053"/>
                </c:manualLayout>
              </c:layout>
              <c:tx>
                <c:rich>
                  <a:bodyPr/>
                  <a:lstStyle/>
                  <a:p>
                    <a:r>
                      <a:rPr lang="en-US" dirty="0"/>
                      <a:t>416,687</a:t>
                    </a:r>
                  </a:p>
                  <a:p>
                    <a:r>
                      <a:rPr lang="en-US" dirty="0"/>
                      <a:t>SF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E88E-437D-9E63-DCC315B99604}"/>
                </c:ext>
              </c:extLst>
            </c:dLbl>
            <c:spPr>
              <a:noFill/>
              <a:ln>
                <a:noFill/>
              </a:ln>
              <a:effectLst/>
            </c:spPr>
            <c:txPr>
              <a:bodyPr/>
              <a:lstStyle/>
              <a:p>
                <a:pPr>
                  <a:defRPr sz="1200" b="1" baseline="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'Maintenance Analysis 1998-2020'!$R$5:$AF$5</c:f>
              <c:strCach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 Bud</c:v>
                </c:pt>
              </c:strCache>
            </c:strRef>
          </c:cat>
          <c:val>
            <c:numRef>
              <c:f>'Maintenance Analysis 1998-2020'!$R$11:$AF$11</c:f>
              <c:numCache>
                <c:formatCode>_(* #,##0_);_(* \(#,##0\);_(* "-"??_);_(@_)</c:formatCode>
                <c:ptCount val="15"/>
                <c:pt idx="0">
                  <c:v>427645</c:v>
                </c:pt>
                <c:pt idx="1">
                  <c:v>427645</c:v>
                </c:pt>
                <c:pt idx="2">
                  <c:v>427969.2</c:v>
                </c:pt>
                <c:pt idx="3">
                  <c:v>427969.2</c:v>
                </c:pt>
                <c:pt idx="4">
                  <c:v>427969.2</c:v>
                </c:pt>
                <c:pt idx="5">
                  <c:v>425307.2</c:v>
                </c:pt>
                <c:pt idx="6">
                  <c:v>431957.2</c:v>
                </c:pt>
                <c:pt idx="7">
                  <c:v>431957.2</c:v>
                </c:pt>
                <c:pt idx="8">
                  <c:v>430357.2</c:v>
                </c:pt>
                <c:pt idx="9">
                  <c:v>430357.2</c:v>
                </c:pt>
                <c:pt idx="10">
                  <c:v>396227.2</c:v>
                </c:pt>
                <c:pt idx="11">
                  <c:v>396227.2</c:v>
                </c:pt>
                <c:pt idx="12">
                  <c:v>396227.2</c:v>
                </c:pt>
                <c:pt idx="13">
                  <c:v>416687.2</c:v>
                </c:pt>
                <c:pt idx="14">
                  <c:v>416687.2</c:v>
                </c:pt>
              </c:numCache>
            </c:numRef>
          </c:val>
          <c:extLst>
            <c:ext xmlns:c16="http://schemas.microsoft.com/office/drawing/2014/chart" uri="{C3380CC4-5D6E-409C-BE32-E72D297353CC}">
              <c16:uniqueId val="{00000030-E88E-437D-9E63-DCC315B99604}"/>
            </c:ext>
          </c:extLst>
        </c:ser>
        <c:dLbls>
          <c:showLegendKey val="0"/>
          <c:showVal val="0"/>
          <c:showCatName val="0"/>
          <c:showSerName val="0"/>
          <c:showPercent val="0"/>
          <c:showBubbleSize val="0"/>
        </c:dLbls>
        <c:gapDepth val="50"/>
        <c:axId val="307841104"/>
        <c:axId val="307837968"/>
        <c:axId val="308983176"/>
      </c:area3DChart>
      <c:catAx>
        <c:axId val="307841104"/>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307837968"/>
        <c:crosses val="autoZero"/>
        <c:auto val="0"/>
        <c:lblAlgn val="ctr"/>
        <c:lblOffset val="100"/>
        <c:tickLblSkip val="1"/>
        <c:tickMarkSkip val="1"/>
        <c:noMultiLvlLbl val="1"/>
      </c:catAx>
      <c:valAx>
        <c:axId val="307837968"/>
        <c:scaling>
          <c:orientation val="minMax"/>
          <c:max val="700000"/>
          <c:min val="0"/>
        </c:scaling>
        <c:delete val="0"/>
        <c:axPos val="l"/>
        <c:majorGridlines>
          <c:spPr>
            <a:ln w="3175">
              <a:solidFill>
                <a:srgbClr val="000000"/>
              </a:solidFill>
              <a:prstDash val="solid"/>
            </a:ln>
          </c:spPr>
        </c:majorGridlines>
        <c:numFmt formatCode="_(* #,##0_);_(* \(#,##0\);_(* &quot;-&quot;??_);_(@_)"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307841104"/>
        <c:crosses val="autoZero"/>
        <c:crossBetween val="midCat"/>
      </c:valAx>
      <c:serAx>
        <c:axId val="308983176"/>
        <c:scaling>
          <c:orientation val="minMax"/>
        </c:scaling>
        <c:delete val="1"/>
        <c:axPos val="b"/>
        <c:majorTickMark val="out"/>
        <c:minorTickMark val="none"/>
        <c:tickLblPos val="nextTo"/>
        <c:crossAx val="307837968"/>
        <c:crosses val="autoZero"/>
      </c:serAx>
    </c:plotArea>
    <c:plotVisOnly val="1"/>
    <c:dispBlanksAs val="zero"/>
    <c:showDLblsOverMax val="0"/>
  </c:chart>
  <c:spPr>
    <a:solidFill>
      <a:srgbClr val="FFFFFF"/>
    </a:solidFill>
    <a:ln w="12700">
      <a:solidFill>
        <a:srgbClr val="000000"/>
      </a:solidFill>
      <a:prstDash val="solid"/>
    </a:ln>
    <a:effectLst>
      <a:outerShdw dist="35921" dir="2700000" algn="br">
        <a:srgbClr val="000000"/>
      </a:outerShdw>
    </a:effectLst>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440048369756991E-2"/>
          <c:y val="6.5425541487452429E-2"/>
          <c:w val="0.81514742461660505"/>
          <c:h val="0.83516760384337896"/>
        </c:manualLayout>
      </c:layout>
      <c:barChart>
        <c:barDir val="col"/>
        <c:grouping val="clustered"/>
        <c:varyColors val="0"/>
        <c:ser>
          <c:idx val="1"/>
          <c:order val="0"/>
          <c:tx>
            <c:v>SF Cleaned/Cleaner</c:v>
          </c:tx>
          <c:spPr>
            <a:solidFill>
              <a:srgbClr val="3366FF"/>
            </a:solidFill>
            <a:ln w="12700">
              <a:solidFill>
                <a:srgbClr val="000000"/>
              </a:solidFill>
              <a:prstDash val="solid"/>
            </a:ln>
          </c:spPr>
          <c:invertIfNegative val="0"/>
          <c:dPt>
            <c:idx val="14"/>
            <c:invertIfNegative val="0"/>
            <c:bubble3D val="0"/>
            <c:spPr>
              <a:solidFill>
                <a:srgbClr val="00B050"/>
              </a:solidFill>
              <a:ln w="12700">
                <a:solidFill>
                  <a:srgbClr val="000000"/>
                </a:solidFill>
                <a:prstDash val="solid"/>
              </a:ln>
              <a:effectLst>
                <a:glow rad="101600">
                  <a:schemeClr val="accent6">
                    <a:satMod val="175000"/>
                    <a:alpha val="40000"/>
                  </a:schemeClr>
                </a:glow>
              </a:effectLst>
              <a:scene3d>
                <a:camera prst="orthographicFront"/>
                <a:lightRig rig="threePt" dir="t"/>
              </a:scene3d>
              <a:sp3d prstMaterial="dkEdge">
                <a:bevelT/>
              </a:sp3d>
            </c:spPr>
            <c:extLst>
              <c:ext xmlns:c16="http://schemas.microsoft.com/office/drawing/2014/chart" uri="{C3380CC4-5D6E-409C-BE32-E72D297353CC}">
                <c16:uniqueId val="{00000001-486C-41FB-87FC-6FE9D21783C1}"/>
              </c:ext>
            </c:extLst>
          </c:dPt>
          <c:dLbls>
            <c:dLbl>
              <c:idx val="0"/>
              <c:layout>
                <c:manualLayout>
                  <c:x val="0"/>
                  <c:y val="1.0388836990149419E-2"/>
                </c:manualLayout>
              </c:layout>
              <c:spPr>
                <a:noFill/>
                <a:ln w="25400">
                  <a:noFill/>
                </a:ln>
              </c:spPr>
              <c:txPr>
                <a:bodyPr/>
                <a:lstStyle/>
                <a:p>
                  <a:pPr>
                    <a:defRPr sz="1200" b="1" i="1"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6C-41FB-87FC-6FE9D21783C1}"/>
                </c:ext>
              </c:extLst>
            </c:dLbl>
            <c:dLbl>
              <c:idx val="1"/>
              <c:delete val="1"/>
              <c:extLst>
                <c:ext xmlns:c15="http://schemas.microsoft.com/office/drawing/2012/chart" uri="{CE6537A1-D6FC-4f65-9D91-7224C49458BB}"/>
                <c:ext xmlns:c16="http://schemas.microsoft.com/office/drawing/2014/chart" uri="{C3380CC4-5D6E-409C-BE32-E72D297353CC}">
                  <c16:uniqueId val="{00000003-486C-41FB-87FC-6FE9D21783C1}"/>
                </c:ext>
              </c:extLst>
            </c:dLbl>
            <c:dLbl>
              <c:idx val="2"/>
              <c:delete val="1"/>
              <c:extLst>
                <c:ext xmlns:c15="http://schemas.microsoft.com/office/drawing/2012/chart" uri="{CE6537A1-D6FC-4f65-9D91-7224C49458BB}"/>
                <c:ext xmlns:c16="http://schemas.microsoft.com/office/drawing/2014/chart" uri="{C3380CC4-5D6E-409C-BE32-E72D297353CC}">
                  <c16:uniqueId val="{00000004-486C-41FB-87FC-6FE9D21783C1}"/>
                </c:ext>
              </c:extLst>
            </c:dLbl>
            <c:dLbl>
              <c:idx val="3"/>
              <c:delete val="1"/>
              <c:extLst>
                <c:ext xmlns:c15="http://schemas.microsoft.com/office/drawing/2012/chart" uri="{CE6537A1-D6FC-4f65-9D91-7224C49458BB}"/>
                <c:ext xmlns:c16="http://schemas.microsoft.com/office/drawing/2014/chart" uri="{C3380CC4-5D6E-409C-BE32-E72D297353CC}">
                  <c16:uniqueId val="{00000005-486C-41FB-87FC-6FE9D21783C1}"/>
                </c:ext>
              </c:extLst>
            </c:dLbl>
            <c:dLbl>
              <c:idx val="4"/>
              <c:delete val="1"/>
              <c:extLst>
                <c:ext xmlns:c15="http://schemas.microsoft.com/office/drawing/2012/chart" uri="{CE6537A1-D6FC-4f65-9D91-7224C49458BB}"/>
                <c:ext xmlns:c16="http://schemas.microsoft.com/office/drawing/2014/chart" uri="{C3380CC4-5D6E-409C-BE32-E72D297353CC}">
                  <c16:uniqueId val="{00000006-486C-41FB-87FC-6FE9D21783C1}"/>
                </c:ext>
              </c:extLst>
            </c:dLbl>
            <c:dLbl>
              <c:idx val="5"/>
              <c:delete val="1"/>
              <c:extLst>
                <c:ext xmlns:c15="http://schemas.microsoft.com/office/drawing/2012/chart" uri="{CE6537A1-D6FC-4f65-9D91-7224C49458BB}"/>
                <c:ext xmlns:c16="http://schemas.microsoft.com/office/drawing/2014/chart" uri="{C3380CC4-5D6E-409C-BE32-E72D297353CC}">
                  <c16:uniqueId val="{00000007-486C-41FB-87FC-6FE9D21783C1}"/>
                </c:ext>
              </c:extLst>
            </c:dLbl>
            <c:dLbl>
              <c:idx val="6"/>
              <c:delete val="1"/>
              <c:extLst>
                <c:ext xmlns:c15="http://schemas.microsoft.com/office/drawing/2012/chart" uri="{CE6537A1-D6FC-4f65-9D91-7224C49458BB}"/>
                <c:ext xmlns:c16="http://schemas.microsoft.com/office/drawing/2014/chart" uri="{C3380CC4-5D6E-409C-BE32-E72D297353CC}">
                  <c16:uniqueId val="{00000008-486C-41FB-87FC-6FE9D21783C1}"/>
                </c:ext>
              </c:extLst>
            </c:dLbl>
            <c:dLbl>
              <c:idx val="7"/>
              <c:delete val="1"/>
              <c:extLst>
                <c:ext xmlns:c15="http://schemas.microsoft.com/office/drawing/2012/chart" uri="{CE6537A1-D6FC-4f65-9D91-7224C49458BB}"/>
                <c:ext xmlns:c16="http://schemas.microsoft.com/office/drawing/2014/chart" uri="{C3380CC4-5D6E-409C-BE32-E72D297353CC}">
                  <c16:uniqueId val="{00000009-486C-41FB-87FC-6FE9D21783C1}"/>
                </c:ext>
              </c:extLst>
            </c:dLbl>
            <c:dLbl>
              <c:idx val="8"/>
              <c:delete val="1"/>
              <c:extLst>
                <c:ext xmlns:c15="http://schemas.microsoft.com/office/drawing/2012/chart" uri="{CE6537A1-D6FC-4f65-9D91-7224C49458BB}"/>
                <c:ext xmlns:c16="http://schemas.microsoft.com/office/drawing/2014/chart" uri="{C3380CC4-5D6E-409C-BE32-E72D297353CC}">
                  <c16:uniqueId val="{0000000A-486C-41FB-87FC-6FE9D21783C1}"/>
                </c:ext>
              </c:extLst>
            </c:dLbl>
            <c:dLbl>
              <c:idx val="9"/>
              <c:delete val="1"/>
              <c:extLst>
                <c:ext xmlns:c15="http://schemas.microsoft.com/office/drawing/2012/chart" uri="{CE6537A1-D6FC-4f65-9D91-7224C49458BB}"/>
                <c:ext xmlns:c16="http://schemas.microsoft.com/office/drawing/2014/chart" uri="{C3380CC4-5D6E-409C-BE32-E72D297353CC}">
                  <c16:uniqueId val="{0000000B-486C-41FB-87FC-6FE9D21783C1}"/>
                </c:ext>
              </c:extLst>
            </c:dLbl>
            <c:dLbl>
              <c:idx val="10"/>
              <c:delete val="1"/>
              <c:extLst>
                <c:ext xmlns:c15="http://schemas.microsoft.com/office/drawing/2012/chart" uri="{CE6537A1-D6FC-4f65-9D91-7224C49458BB}"/>
                <c:ext xmlns:c16="http://schemas.microsoft.com/office/drawing/2014/chart" uri="{C3380CC4-5D6E-409C-BE32-E72D297353CC}">
                  <c16:uniqueId val="{0000000C-486C-41FB-87FC-6FE9D21783C1}"/>
                </c:ext>
              </c:extLst>
            </c:dLbl>
            <c:dLbl>
              <c:idx val="11"/>
              <c:delete val="1"/>
              <c:extLst>
                <c:ext xmlns:c15="http://schemas.microsoft.com/office/drawing/2012/chart" uri="{CE6537A1-D6FC-4f65-9D91-7224C49458BB}"/>
                <c:ext xmlns:c16="http://schemas.microsoft.com/office/drawing/2014/chart" uri="{C3380CC4-5D6E-409C-BE32-E72D297353CC}">
                  <c16:uniqueId val="{0000000D-486C-41FB-87FC-6FE9D21783C1}"/>
                </c:ext>
              </c:extLst>
            </c:dLbl>
            <c:dLbl>
              <c:idx val="12"/>
              <c:delete val="1"/>
              <c:extLst>
                <c:ext xmlns:c15="http://schemas.microsoft.com/office/drawing/2012/chart" uri="{CE6537A1-D6FC-4f65-9D91-7224C49458BB}"/>
                <c:ext xmlns:c16="http://schemas.microsoft.com/office/drawing/2014/chart" uri="{C3380CC4-5D6E-409C-BE32-E72D297353CC}">
                  <c16:uniqueId val="{0000000E-486C-41FB-87FC-6FE9D21783C1}"/>
                </c:ext>
              </c:extLst>
            </c:dLbl>
            <c:dLbl>
              <c:idx val="13"/>
              <c:delete val="1"/>
              <c:extLst>
                <c:ext xmlns:c15="http://schemas.microsoft.com/office/drawing/2012/chart" uri="{CE6537A1-D6FC-4f65-9D91-7224C49458BB}"/>
                <c:ext xmlns:c16="http://schemas.microsoft.com/office/drawing/2014/chart" uri="{C3380CC4-5D6E-409C-BE32-E72D297353CC}">
                  <c16:uniqueId val="{0000000F-486C-41FB-87FC-6FE9D21783C1}"/>
                </c:ext>
              </c:extLst>
            </c:dLbl>
            <c:dLbl>
              <c:idx val="14"/>
              <c:layout>
                <c:manualLayout>
                  <c:x val="-1.020937508382522E-16"/>
                  <c:y val="2.5972092475373548E-3"/>
                </c:manualLayout>
              </c:layout>
              <c:tx>
                <c:rich>
                  <a:bodyPr/>
                  <a:lstStyle/>
                  <a:p>
                    <a:r>
                      <a:rPr lang="en-US" dirty="0"/>
                      <a:t> </a:t>
                    </a:r>
                    <a:r>
                      <a:rPr lang="en-US" sz="1200" b="1" i="1" dirty="0"/>
                      <a:t>19,954</a:t>
                    </a:r>
                    <a:r>
                      <a:rPr lang="en-US" dirty="0"/>
                      <a:t>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6C-41FB-87FC-6FE9D21783C1}"/>
                </c:ext>
              </c:extLst>
            </c:dLbl>
            <c:dLbl>
              <c:idx val="15"/>
              <c:layout>
                <c:manualLayout>
                  <c:x val="-1.1218986128739544E-3"/>
                  <c:y val="-1.4893617021276635E-2"/>
                </c:manualLayout>
              </c:layout>
              <c:tx>
                <c:rich>
                  <a:bodyPr/>
                  <a:lstStyle/>
                  <a:p>
                    <a:r>
                      <a:rPr lang="en-US"/>
                      <a:t> </a:t>
                    </a:r>
                    <a:r>
                      <a:rPr lang="en-US" sz="1200" b="1" i="1"/>
                      <a:t>20,461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86C-41FB-87FC-6FE9D21783C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'Cleaning Analysis 2002-2020'!$Q$5:$AE$5</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'Cleaning Analysis 2002-2020'!$Q$12:$AE$12</c:f>
              <c:numCache>
                <c:formatCode>_(* #,##0_);_(* \(#,##0\);_(* "-"??_);_(@_)</c:formatCode>
                <c:ptCount val="15"/>
                <c:pt idx="0">
                  <c:v>20232.8125</c:v>
                </c:pt>
                <c:pt idx="1">
                  <c:v>20232.8125</c:v>
                </c:pt>
                <c:pt idx="2">
                  <c:v>20232.8125</c:v>
                </c:pt>
                <c:pt idx="3">
                  <c:v>20435.4375</c:v>
                </c:pt>
                <c:pt idx="4">
                  <c:v>20435.4375</c:v>
                </c:pt>
                <c:pt idx="5">
                  <c:v>20269.0625</c:v>
                </c:pt>
                <c:pt idx="6">
                  <c:v>20269.0625</c:v>
                </c:pt>
                <c:pt idx="7">
                  <c:v>20684.6875</c:v>
                </c:pt>
                <c:pt idx="8">
                  <c:v>20460.909090909092</c:v>
                </c:pt>
                <c:pt idx="9">
                  <c:v>20460.909090909092</c:v>
                </c:pt>
                <c:pt idx="10">
                  <c:v>19859.117647058825</c:v>
                </c:pt>
                <c:pt idx="11">
                  <c:v>19953.823529411766</c:v>
                </c:pt>
                <c:pt idx="12">
                  <c:v>19953.823529411766</c:v>
                </c:pt>
                <c:pt idx="13">
                  <c:v>19953.823529411766</c:v>
                </c:pt>
                <c:pt idx="14">
                  <c:v>19953.823529411766</c:v>
                </c:pt>
              </c:numCache>
            </c:numRef>
          </c:val>
          <c:extLst>
            <c:ext xmlns:c16="http://schemas.microsoft.com/office/drawing/2014/chart" uri="{C3380CC4-5D6E-409C-BE32-E72D297353CC}">
              <c16:uniqueId val="{00000011-486C-41FB-87FC-6FE9D21783C1}"/>
            </c:ext>
          </c:extLst>
        </c:ser>
        <c:dLbls>
          <c:showLegendKey val="0"/>
          <c:showVal val="0"/>
          <c:showCatName val="0"/>
          <c:showSerName val="0"/>
          <c:showPercent val="0"/>
          <c:showBubbleSize val="0"/>
        </c:dLbls>
        <c:gapWidth val="150"/>
        <c:axId val="307841496"/>
        <c:axId val="307838752"/>
      </c:barChart>
      <c:lineChart>
        <c:grouping val="standard"/>
        <c:varyColors val="0"/>
        <c:ser>
          <c:idx val="0"/>
          <c:order val="1"/>
          <c:tx>
            <c:v>Square Feet Cleaned</c:v>
          </c:tx>
          <c:spPr>
            <a:ln w="38100">
              <a:solidFill>
                <a:srgbClr val="FFFF00"/>
              </a:solidFill>
              <a:prstDash val="solid"/>
            </a:ln>
          </c:spPr>
          <c:marker>
            <c:symbol val="circle"/>
            <c:size val="12"/>
            <c:spPr>
              <a:solidFill>
                <a:srgbClr val="FFFF00"/>
              </a:solidFill>
              <a:ln>
                <a:solidFill>
                  <a:srgbClr val="FFFF00"/>
                </a:solidFill>
                <a:prstDash val="solid"/>
              </a:ln>
            </c:spPr>
          </c:marker>
          <c:dPt>
            <c:idx val="14"/>
            <c:marker>
              <c:spPr>
                <a:solidFill>
                  <a:srgbClr val="FFFF00"/>
                </a:solidFill>
                <a:ln>
                  <a:solidFill>
                    <a:srgbClr val="FF9900"/>
                  </a:solidFill>
                  <a:prstDash val="solid"/>
                </a:ln>
                <a:effectLst>
                  <a:glow rad="63500">
                    <a:schemeClr val="accent1">
                      <a:satMod val="175000"/>
                      <a:alpha val="40000"/>
                    </a:schemeClr>
                  </a:glow>
                  <a:innerShdw blurRad="114300">
                    <a:prstClr val="black"/>
                  </a:innerShdw>
                </a:effectLst>
                <a:scene3d>
                  <a:camera prst="orthographicFront"/>
                  <a:lightRig rig="threePt" dir="t"/>
                </a:scene3d>
                <a:sp3d prstMaterial="dkEdge">
                  <a:bevelT/>
                </a:sp3d>
              </c:spPr>
            </c:marker>
            <c:bubble3D val="0"/>
            <c:spPr>
              <a:ln w="38100">
                <a:solidFill>
                  <a:srgbClr val="FFFF00"/>
                </a:solidFill>
                <a:prstDash val="solid"/>
              </a:ln>
              <a:effectLst>
                <a:glow rad="63500">
                  <a:schemeClr val="accent1">
                    <a:satMod val="175000"/>
                    <a:alpha val="40000"/>
                  </a:schemeClr>
                </a:glow>
                <a:innerShdw blurRad="114300">
                  <a:prstClr val="black"/>
                </a:innerShdw>
              </a:effectLst>
            </c:spPr>
            <c:extLst>
              <c:ext xmlns:c16="http://schemas.microsoft.com/office/drawing/2014/chart" uri="{C3380CC4-5D6E-409C-BE32-E72D297353CC}">
                <c16:uniqueId val="{00000013-486C-41FB-87FC-6FE9D21783C1}"/>
              </c:ext>
            </c:extLst>
          </c:dPt>
          <c:dLbls>
            <c:dLbl>
              <c:idx val="0"/>
              <c:layout>
                <c:manualLayout>
                  <c:x val="-3.9834671986419108E-2"/>
                  <c:y val="-5.6794831103687139E-2"/>
                </c:manualLayout>
              </c:layout>
              <c:tx>
                <c:rich>
                  <a:bodyPr/>
                  <a:lstStyle/>
                  <a:p>
                    <a:pPr>
                      <a:defRPr sz="1200" b="1" i="1" u="none" strike="noStrike" baseline="0">
                        <a:solidFill>
                          <a:srgbClr val="000000"/>
                        </a:solidFill>
                        <a:latin typeface="Arial"/>
                        <a:ea typeface="Arial"/>
                        <a:cs typeface="Arial"/>
                      </a:defRPr>
                    </a:pPr>
                    <a:r>
                      <a:rPr lang="en-US" sz="1200" b="1" dirty="0"/>
                      <a:t> 323,725 SF </a:t>
                    </a:r>
                    <a:endParaRPr lang="en-US" dirty="0"/>
                  </a:p>
                </c:rich>
              </c:tx>
              <c:spPr>
                <a:noFill/>
                <a:ln w="25400">
                  <a:noFill/>
                </a:ln>
              </c:sp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86C-41FB-87FC-6FE9D21783C1}"/>
                </c:ext>
              </c:extLst>
            </c:dLbl>
            <c:dLbl>
              <c:idx val="1"/>
              <c:delete val="1"/>
              <c:extLst>
                <c:ext xmlns:c15="http://schemas.microsoft.com/office/drawing/2012/chart" uri="{CE6537A1-D6FC-4f65-9D91-7224C49458BB}"/>
                <c:ext xmlns:c16="http://schemas.microsoft.com/office/drawing/2014/chart" uri="{C3380CC4-5D6E-409C-BE32-E72D297353CC}">
                  <c16:uniqueId val="{00000015-486C-41FB-87FC-6FE9D21783C1}"/>
                </c:ext>
              </c:extLst>
            </c:dLbl>
            <c:dLbl>
              <c:idx val="2"/>
              <c:delete val="1"/>
              <c:extLst>
                <c:ext xmlns:c15="http://schemas.microsoft.com/office/drawing/2012/chart" uri="{CE6537A1-D6FC-4f65-9D91-7224C49458BB}"/>
                <c:ext xmlns:c16="http://schemas.microsoft.com/office/drawing/2014/chart" uri="{C3380CC4-5D6E-409C-BE32-E72D297353CC}">
                  <c16:uniqueId val="{00000016-486C-41FB-87FC-6FE9D21783C1}"/>
                </c:ext>
              </c:extLst>
            </c:dLbl>
            <c:dLbl>
              <c:idx val="3"/>
              <c:delete val="1"/>
              <c:extLst>
                <c:ext xmlns:c15="http://schemas.microsoft.com/office/drawing/2012/chart" uri="{CE6537A1-D6FC-4f65-9D91-7224C49458BB}"/>
                <c:ext xmlns:c16="http://schemas.microsoft.com/office/drawing/2014/chart" uri="{C3380CC4-5D6E-409C-BE32-E72D297353CC}">
                  <c16:uniqueId val="{00000017-486C-41FB-87FC-6FE9D21783C1}"/>
                </c:ext>
              </c:extLst>
            </c:dLbl>
            <c:dLbl>
              <c:idx val="4"/>
              <c:delete val="1"/>
              <c:extLst>
                <c:ext xmlns:c15="http://schemas.microsoft.com/office/drawing/2012/chart" uri="{CE6537A1-D6FC-4f65-9D91-7224C49458BB}"/>
                <c:ext xmlns:c16="http://schemas.microsoft.com/office/drawing/2014/chart" uri="{C3380CC4-5D6E-409C-BE32-E72D297353CC}">
                  <c16:uniqueId val="{00000018-486C-41FB-87FC-6FE9D21783C1}"/>
                </c:ext>
              </c:extLst>
            </c:dLbl>
            <c:dLbl>
              <c:idx val="5"/>
              <c:delete val="1"/>
              <c:extLst>
                <c:ext xmlns:c15="http://schemas.microsoft.com/office/drawing/2012/chart" uri="{CE6537A1-D6FC-4f65-9D91-7224C49458BB}"/>
                <c:ext xmlns:c16="http://schemas.microsoft.com/office/drawing/2014/chart" uri="{C3380CC4-5D6E-409C-BE32-E72D297353CC}">
                  <c16:uniqueId val="{00000019-486C-41FB-87FC-6FE9D21783C1}"/>
                </c:ext>
              </c:extLst>
            </c:dLbl>
            <c:dLbl>
              <c:idx val="6"/>
              <c:delete val="1"/>
              <c:extLst>
                <c:ext xmlns:c15="http://schemas.microsoft.com/office/drawing/2012/chart" uri="{CE6537A1-D6FC-4f65-9D91-7224C49458BB}"/>
                <c:ext xmlns:c16="http://schemas.microsoft.com/office/drawing/2014/chart" uri="{C3380CC4-5D6E-409C-BE32-E72D297353CC}">
                  <c16:uniqueId val="{0000001A-486C-41FB-87FC-6FE9D21783C1}"/>
                </c:ext>
              </c:extLst>
            </c:dLbl>
            <c:dLbl>
              <c:idx val="7"/>
              <c:delete val="1"/>
              <c:extLst>
                <c:ext xmlns:c15="http://schemas.microsoft.com/office/drawing/2012/chart" uri="{CE6537A1-D6FC-4f65-9D91-7224C49458BB}"/>
                <c:ext xmlns:c16="http://schemas.microsoft.com/office/drawing/2014/chart" uri="{C3380CC4-5D6E-409C-BE32-E72D297353CC}">
                  <c16:uniqueId val="{0000001B-486C-41FB-87FC-6FE9D21783C1}"/>
                </c:ext>
              </c:extLst>
            </c:dLbl>
            <c:dLbl>
              <c:idx val="8"/>
              <c:delete val="1"/>
              <c:extLst>
                <c:ext xmlns:c15="http://schemas.microsoft.com/office/drawing/2012/chart" uri="{CE6537A1-D6FC-4f65-9D91-7224C49458BB}"/>
                <c:ext xmlns:c16="http://schemas.microsoft.com/office/drawing/2014/chart" uri="{C3380CC4-5D6E-409C-BE32-E72D297353CC}">
                  <c16:uniqueId val="{0000001C-486C-41FB-87FC-6FE9D21783C1}"/>
                </c:ext>
              </c:extLst>
            </c:dLbl>
            <c:dLbl>
              <c:idx val="9"/>
              <c:delete val="1"/>
              <c:extLst>
                <c:ext xmlns:c15="http://schemas.microsoft.com/office/drawing/2012/chart" uri="{CE6537A1-D6FC-4f65-9D91-7224C49458BB}"/>
                <c:ext xmlns:c16="http://schemas.microsoft.com/office/drawing/2014/chart" uri="{C3380CC4-5D6E-409C-BE32-E72D297353CC}">
                  <c16:uniqueId val="{0000001D-486C-41FB-87FC-6FE9D21783C1}"/>
                </c:ext>
              </c:extLst>
            </c:dLbl>
            <c:dLbl>
              <c:idx val="10"/>
              <c:delete val="1"/>
              <c:extLst>
                <c:ext xmlns:c15="http://schemas.microsoft.com/office/drawing/2012/chart" uri="{CE6537A1-D6FC-4f65-9D91-7224C49458BB}"/>
                <c:ext xmlns:c16="http://schemas.microsoft.com/office/drawing/2014/chart" uri="{C3380CC4-5D6E-409C-BE32-E72D297353CC}">
                  <c16:uniqueId val="{0000001E-486C-41FB-87FC-6FE9D21783C1}"/>
                </c:ext>
              </c:extLst>
            </c:dLbl>
            <c:dLbl>
              <c:idx val="11"/>
              <c:delete val="1"/>
              <c:extLst>
                <c:ext xmlns:c15="http://schemas.microsoft.com/office/drawing/2012/chart" uri="{CE6537A1-D6FC-4f65-9D91-7224C49458BB}"/>
                <c:ext xmlns:c16="http://schemas.microsoft.com/office/drawing/2014/chart" uri="{C3380CC4-5D6E-409C-BE32-E72D297353CC}">
                  <c16:uniqueId val="{0000001F-486C-41FB-87FC-6FE9D21783C1}"/>
                </c:ext>
              </c:extLst>
            </c:dLbl>
            <c:dLbl>
              <c:idx val="12"/>
              <c:delete val="1"/>
              <c:extLst>
                <c:ext xmlns:c15="http://schemas.microsoft.com/office/drawing/2012/chart" uri="{CE6537A1-D6FC-4f65-9D91-7224C49458BB}"/>
                <c:ext xmlns:c16="http://schemas.microsoft.com/office/drawing/2014/chart" uri="{C3380CC4-5D6E-409C-BE32-E72D297353CC}">
                  <c16:uniqueId val="{00000020-486C-41FB-87FC-6FE9D21783C1}"/>
                </c:ext>
              </c:extLst>
            </c:dLbl>
            <c:dLbl>
              <c:idx val="13"/>
              <c:delete val="1"/>
              <c:extLst>
                <c:ext xmlns:c15="http://schemas.microsoft.com/office/drawing/2012/chart" uri="{CE6537A1-D6FC-4f65-9D91-7224C49458BB}"/>
                <c:ext xmlns:c16="http://schemas.microsoft.com/office/drawing/2014/chart" uri="{C3380CC4-5D6E-409C-BE32-E72D297353CC}">
                  <c16:uniqueId val="{00000021-486C-41FB-87FC-6FE9D21783C1}"/>
                </c:ext>
              </c:extLst>
            </c:dLbl>
            <c:dLbl>
              <c:idx val="14"/>
              <c:layout>
                <c:manualLayout>
                  <c:x val="-5.9864754546284683E-2"/>
                  <c:y val="-5.4541394198284465E-2"/>
                </c:manualLayout>
              </c:layout>
              <c:tx>
                <c:rich>
                  <a:bodyPr/>
                  <a:lstStyle/>
                  <a:p>
                    <a:r>
                      <a:rPr lang="en-US" dirty="0"/>
                      <a:t> </a:t>
                    </a:r>
                    <a:r>
                      <a:rPr lang="en-US" i="1" dirty="0"/>
                      <a:t>339,215 SF</a:t>
                    </a:r>
                    <a:r>
                      <a:rPr lang="en-US" dirty="0"/>
                      <a:t> </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86C-41FB-87FC-6FE9D21783C1}"/>
                </c:ext>
              </c:extLst>
            </c:dLbl>
            <c:dLbl>
              <c:idx val="15"/>
              <c:layout>
                <c:manualLayout>
                  <c:x val="-3.3656958386218634E-2"/>
                  <c:y val="-5.106382978723404E-2"/>
                </c:manualLayout>
              </c:layout>
              <c:tx>
                <c:rich>
                  <a:bodyPr/>
                  <a:lstStyle/>
                  <a:p>
                    <a:pPr>
                      <a:defRPr sz="1200" b="1" baseline="0"/>
                    </a:pPr>
                    <a:r>
                      <a:rPr lang="en-US" sz="1200" b="1" i="1" baseline="0"/>
                      <a:t> 337,605 </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486C-41FB-87FC-6FE9D21783C1}"/>
                </c:ext>
              </c:extLst>
            </c:dLbl>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'Cleaning Analysis 2002-2020'!$P$5:$AD$5</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'Cleaning Analysis 2002-2020'!$Q$11:$AE$11</c:f>
              <c:numCache>
                <c:formatCode>_(* #,##0_);_(* \(#,##0\);_(* "-"??_);_(@_)</c:formatCode>
                <c:ptCount val="15"/>
                <c:pt idx="0">
                  <c:v>323725</c:v>
                </c:pt>
                <c:pt idx="1">
                  <c:v>323725</c:v>
                </c:pt>
                <c:pt idx="2">
                  <c:v>323725</c:v>
                </c:pt>
                <c:pt idx="3">
                  <c:v>326967</c:v>
                </c:pt>
                <c:pt idx="4">
                  <c:v>326967</c:v>
                </c:pt>
                <c:pt idx="5">
                  <c:v>324305</c:v>
                </c:pt>
                <c:pt idx="6">
                  <c:v>324305</c:v>
                </c:pt>
                <c:pt idx="7">
                  <c:v>330955</c:v>
                </c:pt>
                <c:pt idx="8">
                  <c:v>337605</c:v>
                </c:pt>
                <c:pt idx="9">
                  <c:v>337605</c:v>
                </c:pt>
                <c:pt idx="10">
                  <c:v>337605</c:v>
                </c:pt>
                <c:pt idx="11">
                  <c:v>339215</c:v>
                </c:pt>
                <c:pt idx="12">
                  <c:v>339215</c:v>
                </c:pt>
                <c:pt idx="13">
                  <c:v>339215</c:v>
                </c:pt>
                <c:pt idx="14">
                  <c:v>339215</c:v>
                </c:pt>
              </c:numCache>
            </c:numRef>
          </c:val>
          <c:smooth val="0"/>
          <c:extLst>
            <c:ext xmlns:c16="http://schemas.microsoft.com/office/drawing/2014/chart" uri="{C3380CC4-5D6E-409C-BE32-E72D297353CC}">
              <c16:uniqueId val="{00000023-486C-41FB-87FC-6FE9D21783C1}"/>
            </c:ext>
          </c:extLst>
        </c:ser>
        <c:dLbls>
          <c:showLegendKey val="0"/>
          <c:showVal val="0"/>
          <c:showCatName val="0"/>
          <c:showSerName val="0"/>
          <c:showPercent val="0"/>
          <c:showBubbleSize val="0"/>
        </c:dLbls>
        <c:marker val="1"/>
        <c:smooth val="0"/>
        <c:axId val="307842672"/>
        <c:axId val="307840320"/>
      </c:lineChart>
      <c:catAx>
        <c:axId val="307841496"/>
        <c:scaling>
          <c:orientation val="minMax"/>
        </c:scaling>
        <c:delete val="0"/>
        <c:axPos val="b"/>
        <c:numFmt formatCode="General"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7838752"/>
        <c:crosses val="autoZero"/>
        <c:auto val="0"/>
        <c:lblAlgn val="ctr"/>
        <c:lblOffset val="100"/>
        <c:tickLblSkip val="1"/>
        <c:tickMarkSkip val="1"/>
        <c:noMultiLvlLbl val="0"/>
      </c:catAx>
      <c:valAx>
        <c:axId val="307838752"/>
        <c:scaling>
          <c:orientation val="minMax"/>
          <c:max val="25000"/>
          <c:min val="5000"/>
        </c:scaling>
        <c:delete val="0"/>
        <c:axPos val="l"/>
        <c:title>
          <c:tx>
            <c:rich>
              <a:bodyPr/>
              <a:lstStyle/>
              <a:p>
                <a:pPr>
                  <a:defRPr sz="1200" b="1" i="0" u="none" strike="noStrike" baseline="0">
                    <a:solidFill>
                      <a:srgbClr val="000000"/>
                    </a:solidFill>
                    <a:latin typeface="Arial"/>
                    <a:ea typeface="Arial"/>
                    <a:cs typeface="Arial"/>
                  </a:defRPr>
                </a:pPr>
                <a:r>
                  <a:rPr lang="en-US"/>
                  <a:t>SF Cleaned/Cleaner</a:t>
                </a:r>
              </a:p>
            </c:rich>
          </c:tx>
          <c:layout>
            <c:manualLayout>
              <c:xMode val="edge"/>
              <c:yMode val="edge"/>
              <c:x val="0"/>
              <c:y val="0.38692139495086164"/>
            </c:manualLayout>
          </c:layout>
          <c:overlay val="0"/>
          <c:spPr>
            <a:noFill/>
            <a:ln w="25400">
              <a:noFill/>
            </a:ln>
          </c:spPr>
        </c:title>
        <c:numFmt formatCode="_(* #,##0_);_(* \(#,##0\);_(* &quot;-&quot;??_);_(@_)"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7841496"/>
        <c:crosses val="autoZero"/>
        <c:crossBetween val="between"/>
        <c:majorUnit val="5000"/>
        <c:minorUnit val="5000"/>
      </c:valAx>
      <c:catAx>
        <c:axId val="307842672"/>
        <c:scaling>
          <c:orientation val="minMax"/>
        </c:scaling>
        <c:delete val="1"/>
        <c:axPos val="b"/>
        <c:numFmt formatCode="General" sourceLinked="1"/>
        <c:majorTickMark val="out"/>
        <c:minorTickMark val="none"/>
        <c:tickLblPos val="nextTo"/>
        <c:crossAx val="307840320"/>
        <c:crosses val="autoZero"/>
        <c:auto val="0"/>
        <c:lblAlgn val="ctr"/>
        <c:lblOffset val="100"/>
        <c:noMultiLvlLbl val="0"/>
      </c:catAx>
      <c:valAx>
        <c:axId val="307840320"/>
        <c:scaling>
          <c:orientation val="minMax"/>
          <c:max val="395000"/>
          <c:min val="0"/>
        </c:scaling>
        <c:delete val="0"/>
        <c:axPos val="r"/>
        <c:title>
          <c:tx>
            <c:rich>
              <a:bodyPr/>
              <a:lstStyle/>
              <a:p>
                <a:pPr>
                  <a:defRPr sz="1200" b="1" i="0" u="none" strike="noStrike" baseline="0">
                    <a:solidFill>
                      <a:srgbClr val="000000"/>
                    </a:solidFill>
                    <a:latin typeface="Arial"/>
                    <a:ea typeface="Arial"/>
                    <a:cs typeface="Arial"/>
                  </a:defRPr>
                </a:pPr>
                <a:r>
                  <a:rPr lang="en-US"/>
                  <a:t>Square Feet Cleaned</a:t>
                </a:r>
              </a:p>
            </c:rich>
          </c:tx>
          <c:layout>
            <c:manualLayout>
              <c:xMode val="edge"/>
              <c:yMode val="edge"/>
              <c:x val="0.96758138827692219"/>
              <c:y val="0.42729368342350627"/>
            </c:manualLayout>
          </c:layout>
          <c:overlay val="0"/>
          <c:spPr>
            <a:noFill/>
            <a:ln w="25400">
              <a:noFill/>
            </a:ln>
          </c:spPr>
        </c:title>
        <c:numFmt formatCode="_(* #,##0_);_(* \(#,##0\);_(* &quot;-&quot;??_);_(@_)"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307842672"/>
        <c:crosses val="max"/>
        <c:crossBetween val="between"/>
      </c:valAx>
      <c:spPr>
        <a:solidFill>
          <a:srgbClr val="C0C0C0"/>
        </a:solidFill>
        <a:ln w="12700">
          <a:solidFill>
            <a:srgbClr val="808080"/>
          </a:solidFill>
          <a:prstDash val="solid"/>
        </a:ln>
      </c:spPr>
    </c:plotArea>
    <c:legend>
      <c:legendPos val="tr"/>
      <c:layout>
        <c:manualLayout>
          <c:xMode val="edge"/>
          <c:yMode val="edge"/>
          <c:x val="0.25177311378611528"/>
          <c:y val="6.4930231188433871E-2"/>
          <c:w val="0.16350137669203438"/>
          <c:h val="8.4030966914417263E-2"/>
        </c:manualLayout>
      </c:layout>
      <c:overlay val="0"/>
      <c:spPr>
        <a:solidFill>
          <a:srgbClr val="FFFFFF"/>
        </a:solidFill>
        <a:ln w="6350">
          <a:solidFill>
            <a:srgbClr val="000000"/>
          </a:solidFill>
          <a:prstDash val="solid"/>
        </a:ln>
        <a:effectLst>
          <a:outerShdw blurRad="50800" dist="38100" dir="2700000" algn="tl" rotWithShape="0">
            <a:prstClr val="black">
              <a:alpha val="40000"/>
            </a:prstClr>
          </a:outerShdw>
        </a:effectLst>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a:effectLst>
      <a:outerShdw dist="35921" dir="2700000" algn="br">
        <a:srgbClr val="000000"/>
      </a:outerShdw>
    </a:effectLst>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drawing1.xml><?xml version="1.0" encoding="utf-8"?>
<c:userShapes xmlns:c="http://schemas.openxmlformats.org/drawingml/2006/chart">
  <cdr:relSizeAnchor xmlns:cdr="http://schemas.openxmlformats.org/drawingml/2006/chartDrawing">
    <cdr:from>
      <cdr:x>0.40833</cdr:x>
      <cdr:y>0.4625</cdr:y>
    </cdr:from>
    <cdr:to>
      <cdr:x>0.50833</cdr:x>
      <cdr:y>0.65</cdr:y>
    </cdr:to>
    <cdr:sp macro="" textlink="">
      <cdr:nvSpPr>
        <cdr:cNvPr id="3" name="TextBox 2"/>
        <cdr:cNvSpPr txBox="1"/>
      </cdr:nvSpPr>
      <cdr:spPr>
        <a:xfrm xmlns:a="http://schemas.openxmlformats.org/drawingml/2006/main">
          <a:off x="3733800" y="225552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0.45833</cdr:x>
      <cdr:y>0.54688</cdr:y>
    </cdr:from>
    <cdr:to>
      <cdr:x>0.55833</cdr:x>
      <cdr:y>0.73438</cdr:y>
    </cdr:to>
    <cdr:sp macro="" textlink="">
      <cdr:nvSpPr>
        <cdr:cNvPr id="5" name="TextBox 4"/>
        <cdr:cNvSpPr txBox="1"/>
      </cdr:nvSpPr>
      <cdr:spPr>
        <a:xfrm xmlns:a="http://schemas.openxmlformats.org/drawingml/2006/main">
          <a:off x="4191000" y="26670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rtl="0"/>
          <a:endParaRPr lang="en-US" b="1" i="0" u="none" strike="noStrike" baseline="0" dirty="0">
            <a:solidFill>
              <a:srgbClr val="000000"/>
            </a:solidFill>
            <a:latin typeface="Arial"/>
            <a:cs typeface="Arial"/>
          </a:endParaRPr>
        </a:p>
      </cdr:txBody>
    </cdr:sp>
  </cdr:relSizeAnchor>
  <cdr:relSizeAnchor xmlns:cdr="http://schemas.openxmlformats.org/drawingml/2006/chartDrawing">
    <cdr:from>
      <cdr:x>0.39167</cdr:x>
      <cdr:y>0.51205</cdr:y>
    </cdr:from>
    <cdr:to>
      <cdr:x>0.65</cdr:x>
      <cdr:y>0.60893</cdr:y>
    </cdr:to>
    <cdr:sp macro="" textlink="">
      <cdr:nvSpPr>
        <cdr:cNvPr id="6" name="TextBox 5"/>
        <cdr:cNvSpPr txBox="1"/>
      </cdr:nvSpPr>
      <cdr:spPr>
        <a:xfrm xmlns:a="http://schemas.openxmlformats.org/drawingml/2006/main">
          <a:off x="3581400" y="2497183"/>
          <a:ext cx="2362200" cy="4724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l" rtl="0"/>
          <a:endParaRPr lang="en-US" b="1" i="0" u="none" strike="noStrike" baseline="0" dirty="0">
            <a:solidFill>
              <a:srgbClr val="000000"/>
            </a:solidFill>
            <a:latin typeface="Arial"/>
            <a:cs typeface="Arial"/>
          </a:endParaRPr>
        </a:p>
      </cdr:txBody>
    </cdr:sp>
  </cdr:relSizeAnchor>
  <cdr:relSizeAnchor xmlns:cdr="http://schemas.openxmlformats.org/drawingml/2006/chartDrawing">
    <cdr:from>
      <cdr:x>0.43333</cdr:x>
      <cdr:y>0.50938</cdr:y>
    </cdr:from>
    <cdr:to>
      <cdr:x>0.61667</cdr:x>
      <cdr:y>0.60938</cdr:y>
    </cdr:to>
    <cdr:sp macro="" textlink="">
      <cdr:nvSpPr>
        <cdr:cNvPr id="7" name="TextBox 6"/>
        <cdr:cNvSpPr txBox="1"/>
      </cdr:nvSpPr>
      <cdr:spPr>
        <a:xfrm xmlns:a="http://schemas.openxmlformats.org/drawingml/2006/main">
          <a:off x="3962400" y="2484120"/>
          <a:ext cx="1676400" cy="487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0.59923</cdr:x>
      <cdr:y>0.20835</cdr:y>
    </cdr:from>
    <cdr:to>
      <cdr:x>0.69923</cdr:x>
      <cdr:y>0.39017</cdr:y>
    </cdr:to>
    <cdr:sp macro="" textlink="">
      <cdr:nvSpPr>
        <cdr:cNvPr id="2" name="TextBox 1"/>
        <cdr:cNvSpPr txBox="1"/>
      </cdr:nvSpPr>
      <cdr:spPr>
        <a:xfrm xmlns:a="http://schemas.openxmlformats.org/drawingml/2006/main">
          <a:off x="5479324" y="104785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0.29923</cdr:x>
      <cdr:y>0.63636</cdr:y>
    </cdr:from>
    <cdr:to>
      <cdr:x>0.39923</cdr:x>
      <cdr:y>0.81818</cdr:y>
    </cdr:to>
    <cdr:sp macro="" textlink="">
      <cdr:nvSpPr>
        <cdr:cNvPr id="8" name="TextBox 7"/>
        <cdr:cNvSpPr txBox="1"/>
      </cdr:nvSpPr>
      <cdr:spPr>
        <a:xfrm xmlns:a="http://schemas.openxmlformats.org/drawingml/2006/main">
          <a:off x="2736124" y="320039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0.28256</cdr:x>
      <cdr:y>0.56061</cdr:y>
    </cdr:from>
    <cdr:to>
      <cdr:x>0.38256</cdr:x>
      <cdr:y>0.74242</cdr:y>
    </cdr:to>
    <cdr:sp macro="" textlink="">
      <cdr:nvSpPr>
        <cdr:cNvPr id="13" name="TextBox 12"/>
        <cdr:cNvSpPr txBox="1"/>
      </cdr:nvSpPr>
      <cdr:spPr>
        <a:xfrm xmlns:a="http://schemas.openxmlformats.org/drawingml/2006/main">
          <a:off x="2583724" y="281939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4"/>
            <a:ext cx="3168650" cy="479425"/>
          </a:xfrm>
          <a:prstGeom prst="rect">
            <a:avLst/>
          </a:prstGeom>
          <a:noFill/>
          <a:ln w="9525">
            <a:noFill/>
            <a:miter lim="800000"/>
            <a:headEnd/>
            <a:tailEnd/>
          </a:ln>
        </p:spPr>
        <p:txBody>
          <a:bodyPr vert="horz" wrap="square" lIns="95444" tIns="47722" rIns="95444" bIns="47722" numCol="1" anchor="t" anchorCtr="0" compatLnSpc="1">
            <a:prstTxWarp prst="textNoShape">
              <a:avLst/>
            </a:prstTxWarp>
          </a:bodyPr>
          <a:lstStyle>
            <a:lvl1pPr defTabSz="955115">
              <a:defRPr sz="1300">
                <a:latin typeface="Times New Roman" charset="0"/>
              </a:defRPr>
            </a:lvl1pPr>
          </a:lstStyle>
          <a:p>
            <a:pPr>
              <a:defRPr/>
            </a:pPr>
            <a:endParaRPr lang="en-US"/>
          </a:p>
        </p:txBody>
      </p:sp>
      <p:sp>
        <p:nvSpPr>
          <p:cNvPr id="3" name="Date Placeholder 2"/>
          <p:cNvSpPr>
            <a:spLocks noGrp="1"/>
          </p:cNvSpPr>
          <p:nvPr>
            <p:ph type="dt" sz="quarter" idx="1"/>
          </p:nvPr>
        </p:nvSpPr>
        <p:spPr bwMode="auto">
          <a:xfrm>
            <a:off x="4144963" y="4"/>
            <a:ext cx="3168650" cy="479425"/>
          </a:xfrm>
          <a:prstGeom prst="rect">
            <a:avLst/>
          </a:prstGeom>
          <a:noFill/>
          <a:ln w="9525">
            <a:noFill/>
            <a:miter lim="800000"/>
            <a:headEnd/>
            <a:tailEnd/>
          </a:ln>
        </p:spPr>
        <p:txBody>
          <a:bodyPr vert="horz" wrap="square" lIns="95444" tIns="47722" rIns="95444" bIns="47722" numCol="1" anchor="t" anchorCtr="0" compatLnSpc="1">
            <a:prstTxWarp prst="textNoShape">
              <a:avLst/>
            </a:prstTxWarp>
          </a:bodyPr>
          <a:lstStyle>
            <a:lvl1pPr algn="r" defTabSz="955115">
              <a:defRPr sz="1300">
                <a:latin typeface="Times New Roman" charset="0"/>
              </a:defRPr>
            </a:lvl1pPr>
          </a:lstStyle>
          <a:p>
            <a:pPr>
              <a:defRPr/>
            </a:pPr>
            <a:fld id="{0680AFED-A77B-40C7-B8B6-BABC1868B1A9}" type="datetimeFigureOut">
              <a:rPr lang="en-US"/>
              <a:pPr>
                <a:defRPr/>
              </a:pPr>
              <a:t>9/9/2019</a:t>
            </a:fld>
            <a:endParaRPr lang="en-US"/>
          </a:p>
        </p:txBody>
      </p:sp>
      <p:sp>
        <p:nvSpPr>
          <p:cNvPr id="4" name="Footer Placeholder 3"/>
          <p:cNvSpPr>
            <a:spLocks noGrp="1"/>
          </p:cNvSpPr>
          <p:nvPr>
            <p:ph type="ftr" sz="quarter" idx="2"/>
          </p:nvPr>
        </p:nvSpPr>
        <p:spPr bwMode="auto">
          <a:xfrm>
            <a:off x="3" y="9120191"/>
            <a:ext cx="3168650" cy="479425"/>
          </a:xfrm>
          <a:prstGeom prst="rect">
            <a:avLst/>
          </a:prstGeom>
          <a:noFill/>
          <a:ln w="9525">
            <a:noFill/>
            <a:miter lim="800000"/>
            <a:headEnd/>
            <a:tailEnd/>
          </a:ln>
        </p:spPr>
        <p:txBody>
          <a:bodyPr vert="horz" wrap="square" lIns="95444" tIns="47722" rIns="95444" bIns="47722" numCol="1" anchor="b" anchorCtr="0" compatLnSpc="1">
            <a:prstTxWarp prst="textNoShape">
              <a:avLst/>
            </a:prstTxWarp>
          </a:bodyPr>
          <a:lstStyle>
            <a:lvl1pPr defTabSz="955115">
              <a:defRPr sz="1300">
                <a:latin typeface="Times New Roman" charset="0"/>
              </a:defRPr>
            </a:lvl1pPr>
          </a:lstStyle>
          <a:p>
            <a:pPr>
              <a:defRPr/>
            </a:pPr>
            <a:endParaRPr lang="en-US"/>
          </a:p>
        </p:txBody>
      </p:sp>
      <p:sp>
        <p:nvSpPr>
          <p:cNvPr id="5" name="Slide Number Placeholder 4"/>
          <p:cNvSpPr>
            <a:spLocks noGrp="1"/>
          </p:cNvSpPr>
          <p:nvPr>
            <p:ph type="sldNum" sz="quarter" idx="3"/>
          </p:nvPr>
        </p:nvSpPr>
        <p:spPr bwMode="auto">
          <a:xfrm>
            <a:off x="4144963" y="9120191"/>
            <a:ext cx="3168650" cy="479425"/>
          </a:xfrm>
          <a:prstGeom prst="rect">
            <a:avLst/>
          </a:prstGeom>
          <a:noFill/>
          <a:ln w="9525">
            <a:noFill/>
            <a:miter lim="800000"/>
            <a:headEnd/>
            <a:tailEnd/>
          </a:ln>
        </p:spPr>
        <p:txBody>
          <a:bodyPr vert="horz" wrap="square" lIns="95444" tIns="47722" rIns="95444" bIns="47722" numCol="1" anchor="b" anchorCtr="0" compatLnSpc="1">
            <a:prstTxWarp prst="textNoShape">
              <a:avLst/>
            </a:prstTxWarp>
          </a:bodyPr>
          <a:lstStyle>
            <a:lvl1pPr algn="r" defTabSz="955115">
              <a:defRPr sz="1300">
                <a:latin typeface="Times New Roman" charset="0"/>
              </a:defRPr>
            </a:lvl1pPr>
          </a:lstStyle>
          <a:p>
            <a:pPr>
              <a:defRPr/>
            </a:pPr>
            <a:fld id="{295C753C-8A74-4592-AEAA-9A648AB26027}" type="slidenum">
              <a:rPr lang="en-US"/>
              <a:pPr>
                <a:defRPr/>
              </a:pPr>
              <a:t>‹#›</a:t>
            </a:fld>
            <a:endParaRPr lang="en-US"/>
          </a:p>
        </p:txBody>
      </p:sp>
    </p:spTree>
    <p:extLst>
      <p:ext uri="{BB962C8B-B14F-4D97-AF65-F5344CB8AC3E}">
        <p14:creationId xmlns:p14="http://schemas.microsoft.com/office/powerpoint/2010/main" val="277874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3" y="4"/>
            <a:ext cx="3168650" cy="479425"/>
          </a:xfrm>
          <a:prstGeom prst="rect">
            <a:avLst/>
          </a:prstGeom>
          <a:noFill/>
          <a:ln w="9525">
            <a:noFill/>
            <a:miter lim="800000"/>
            <a:headEnd/>
            <a:tailEnd/>
          </a:ln>
        </p:spPr>
        <p:txBody>
          <a:bodyPr vert="horz" wrap="square" lIns="96598" tIns="48299" rIns="96598" bIns="48299" numCol="1" anchor="t" anchorCtr="0" compatLnSpc="1">
            <a:prstTxWarp prst="textNoShape">
              <a:avLst/>
            </a:prstTxWarp>
          </a:bodyPr>
          <a:lstStyle>
            <a:lvl1pPr defTabSz="955115">
              <a:defRPr sz="1300">
                <a:latin typeface="Times New Roman" charset="0"/>
              </a:defRPr>
            </a:lvl1pPr>
          </a:lstStyle>
          <a:p>
            <a:pPr>
              <a:defRPr/>
            </a:pPr>
            <a:endParaRPr lang="en-US"/>
          </a:p>
        </p:txBody>
      </p:sp>
      <p:sp>
        <p:nvSpPr>
          <p:cNvPr id="3" name="Date Placeholder 2"/>
          <p:cNvSpPr>
            <a:spLocks noGrp="1"/>
          </p:cNvSpPr>
          <p:nvPr>
            <p:ph type="dt" idx="1"/>
          </p:nvPr>
        </p:nvSpPr>
        <p:spPr bwMode="auto">
          <a:xfrm>
            <a:off x="4144963" y="4"/>
            <a:ext cx="3168650" cy="479425"/>
          </a:xfrm>
          <a:prstGeom prst="rect">
            <a:avLst/>
          </a:prstGeom>
          <a:noFill/>
          <a:ln w="9525">
            <a:noFill/>
            <a:miter lim="800000"/>
            <a:headEnd/>
            <a:tailEnd/>
          </a:ln>
        </p:spPr>
        <p:txBody>
          <a:bodyPr vert="horz" wrap="square" lIns="96598" tIns="48299" rIns="96598" bIns="48299" numCol="1" anchor="t" anchorCtr="0" compatLnSpc="1">
            <a:prstTxWarp prst="textNoShape">
              <a:avLst/>
            </a:prstTxWarp>
          </a:bodyPr>
          <a:lstStyle>
            <a:lvl1pPr algn="r" defTabSz="955115">
              <a:defRPr sz="1300">
                <a:latin typeface="Times New Roman" charset="0"/>
              </a:defRPr>
            </a:lvl1pPr>
          </a:lstStyle>
          <a:p>
            <a:pPr>
              <a:defRPr/>
            </a:pPr>
            <a:fld id="{073246B7-0637-4FF7-AF47-3DA203D6817F}" type="datetimeFigureOut">
              <a:rPr lang="en-US"/>
              <a:pPr>
                <a:defRPr/>
              </a:pPr>
              <a:t>9/9/2019</a:t>
            </a:fld>
            <a:endParaRPr lang="en-US"/>
          </a:p>
        </p:txBody>
      </p:sp>
      <p:sp>
        <p:nvSpPr>
          <p:cNvPr id="4" name="Slide Image Placeholder 3"/>
          <p:cNvSpPr>
            <a:spLocks noGrp="1" noRot="1" noChangeAspect="1"/>
          </p:cNvSpPr>
          <p:nvPr>
            <p:ph type="sldImg" idx="2"/>
          </p:nvPr>
        </p:nvSpPr>
        <p:spPr>
          <a:xfrm>
            <a:off x="1260475" y="720725"/>
            <a:ext cx="4797425" cy="3598863"/>
          </a:xfrm>
          <a:prstGeom prst="rect">
            <a:avLst/>
          </a:prstGeom>
          <a:noFill/>
          <a:ln w="12700">
            <a:solidFill>
              <a:prstClr val="black"/>
            </a:solidFill>
          </a:ln>
        </p:spPr>
        <p:txBody>
          <a:bodyPr vert="horz" lIns="92492" tIns="46246" rIns="92492" bIns="46246" rtlCol="0" anchor="ctr"/>
          <a:lstStyle/>
          <a:p>
            <a:pPr lvl="0"/>
            <a:endParaRPr lang="en-US" noProof="0" dirty="0"/>
          </a:p>
        </p:txBody>
      </p:sp>
      <p:sp>
        <p:nvSpPr>
          <p:cNvPr id="5" name="Notes Placeholder 4"/>
          <p:cNvSpPr>
            <a:spLocks noGrp="1"/>
          </p:cNvSpPr>
          <p:nvPr>
            <p:ph type="body" sz="quarter" idx="3"/>
          </p:nvPr>
        </p:nvSpPr>
        <p:spPr bwMode="auto">
          <a:xfrm>
            <a:off x="731841" y="4560892"/>
            <a:ext cx="5851525" cy="4319587"/>
          </a:xfrm>
          <a:prstGeom prst="rect">
            <a:avLst/>
          </a:prstGeom>
          <a:noFill/>
          <a:ln w="9525">
            <a:noFill/>
            <a:miter lim="800000"/>
            <a:headEnd/>
            <a:tailEnd/>
          </a:ln>
        </p:spPr>
        <p:txBody>
          <a:bodyPr vert="horz" wrap="square" lIns="96598" tIns="48299" rIns="96598" bIns="4829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3" y="9120191"/>
            <a:ext cx="3168650" cy="479425"/>
          </a:xfrm>
          <a:prstGeom prst="rect">
            <a:avLst/>
          </a:prstGeom>
          <a:noFill/>
          <a:ln w="9525">
            <a:noFill/>
            <a:miter lim="800000"/>
            <a:headEnd/>
            <a:tailEnd/>
          </a:ln>
        </p:spPr>
        <p:txBody>
          <a:bodyPr vert="horz" wrap="square" lIns="96598" tIns="48299" rIns="96598" bIns="48299" numCol="1" anchor="b" anchorCtr="0" compatLnSpc="1">
            <a:prstTxWarp prst="textNoShape">
              <a:avLst/>
            </a:prstTxWarp>
          </a:bodyPr>
          <a:lstStyle>
            <a:lvl1pPr defTabSz="955115">
              <a:defRPr sz="1300">
                <a:latin typeface="Times New Roman" charset="0"/>
              </a:defRPr>
            </a:lvl1pPr>
          </a:lstStyle>
          <a:p>
            <a:pPr>
              <a:defRPr/>
            </a:pPr>
            <a:endParaRPr lang="en-US"/>
          </a:p>
        </p:txBody>
      </p:sp>
      <p:sp>
        <p:nvSpPr>
          <p:cNvPr id="7" name="Slide Number Placeholder 6"/>
          <p:cNvSpPr>
            <a:spLocks noGrp="1"/>
          </p:cNvSpPr>
          <p:nvPr>
            <p:ph type="sldNum" sz="quarter" idx="5"/>
          </p:nvPr>
        </p:nvSpPr>
        <p:spPr bwMode="auto">
          <a:xfrm>
            <a:off x="4144963" y="9120191"/>
            <a:ext cx="3168650" cy="479425"/>
          </a:xfrm>
          <a:prstGeom prst="rect">
            <a:avLst/>
          </a:prstGeom>
          <a:noFill/>
          <a:ln w="9525">
            <a:noFill/>
            <a:miter lim="800000"/>
            <a:headEnd/>
            <a:tailEnd/>
          </a:ln>
        </p:spPr>
        <p:txBody>
          <a:bodyPr vert="horz" wrap="square" lIns="96598" tIns="48299" rIns="96598" bIns="48299" numCol="1" anchor="b" anchorCtr="0" compatLnSpc="1">
            <a:prstTxWarp prst="textNoShape">
              <a:avLst/>
            </a:prstTxWarp>
          </a:bodyPr>
          <a:lstStyle>
            <a:lvl1pPr algn="r" defTabSz="955115">
              <a:defRPr sz="1300">
                <a:latin typeface="Times New Roman" charset="0"/>
              </a:defRPr>
            </a:lvl1pPr>
          </a:lstStyle>
          <a:p>
            <a:pPr>
              <a:defRPr/>
            </a:pPr>
            <a:fld id="{3041A98A-8F64-437C-B6C9-A07E06A2571E}" type="slidenum">
              <a:rPr lang="en-US"/>
              <a:pPr>
                <a:defRPr/>
              </a:pPr>
              <a:t>‹#›</a:t>
            </a:fld>
            <a:endParaRPr lang="en-US"/>
          </a:p>
        </p:txBody>
      </p:sp>
    </p:spTree>
    <p:extLst>
      <p:ext uri="{BB962C8B-B14F-4D97-AF65-F5344CB8AC3E}">
        <p14:creationId xmlns:p14="http://schemas.microsoft.com/office/powerpoint/2010/main" val="1017070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cap="flat">
            <a:solidFill>
              <a:srgbClr val="000000"/>
            </a:solidFill>
            <a:miter lim="800000"/>
            <a:headEnd type="none" w="med" len="med"/>
            <a:tailEnd type="none" w="med" len="med"/>
          </a:ln>
        </p:spPr>
      </p:sp>
      <p:sp>
        <p:nvSpPr>
          <p:cNvPr id="10243" name="Notes Placeholder 2"/>
          <p:cNvSpPr>
            <a:spLocks noGrp="1"/>
          </p:cNvSpPr>
          <p:nvPr>
            <p:ph type="body" idx="1"/>
          </p:nvPr>
        </p:nvSpPr>
        <p:spPr>
          <a:noFill/>
          <a:ln/>
        </p:spPr>
        <p:txBody>
          <a:bodyPr/>
          <a:lstStyle/>
          <a:p>
            <a:pPr eaLnBrk="1" hangingPunct="1">
              <a:spcBef>
                <a:spcPct val="0"/>
              </a:spcBef>
            </a:pPr>
            <a:endParaRPr lang="en-US" dirty="0"/>
          </a:p>
        </p:txBody>
      </p:sp>
      <p:sp>
        <p:nvSpPr>
          <p:cNvPr id="10244" name="Slide Number Placeholder 3"/>
          <p:cNvSpPr>
            <a:spLocks noGrp="1"/>
          </p:cNvSpPr>
          <p:nvPr>
            <p:ph type="sldNum" sz="quarter" idx="5"/>
          </p:nvPr>
        </p:nvSpPr>
        <p:spPr>
          <a:noFill/>
        </p:spPr>
        <p:txBody>
          <a:bodyPr/>
          <a:lstStyle/>
          <a:p>
            <a:pPr defTabSz="953669"/>
            <a:fld id="{3833F20F-32F2-4FAB-856F-A1C1CE8DF058}" type="slidenum">
              <a:rPr lang="en-US" smtClean="0">
                <a:latin typeface="Times New Roman" pitchFamily="18" charset="0"/>
              </a:rPr>
              <a:pPr defTabSz="953669"/>
              <a:t>0</a:t>
            </a:fld>
            <a:endParaRPr lang="en-US" dirty="0">
              <a:latin typeface="Times New Roman" pitchFamily="18" charset="0"/>
            </a:endParaRPr>
          </a:p>
        </p:txBody>
      </p:sp>
    </p:spTree>
    <p:extLst>
      <p:ext uri="{BB962C8B-B14F-4D97-AF65-F5344CB8AC3E}">
        <p14:creationId xmlns:p14="http://schemas.microsoft.com/office/powerpoint/2010/main" val="401679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7700" name="Slide Number Placeholder 3"/>
          <p:cNvSpPr txBox="1">
            <a:spLocks noGrp="1"/>
          </p:cNvSpPr>
          <p:nvPr/>
        </p:nvSpPr>
        <p:spPr bwMode="auto">
          <a:xfrm>
            <a:off x="4144335" y="9119573"/>
            <a:ext cx="3169196" cy="4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11" rIns="96621" bIns="483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12C26DA-150D-44B9-ABA3-EB22BD56FE80}" type="slidenum">
              <a:rPr lang="en-US" sz="1200"/>
              <a:pPr algn="r" eaLnBrk="1" hangingPunct="1"/>
              <a:t>10</a:t>
            </a:fld>
            <a:endParaRPr lang="en-US" sz="1200"/>
          </a:p>
        </p:txBody>
      </p:sp>
    </p:spTree>
    <p:extLst>
      <p:ext uri="{BB962C8B-B14F-4D97-AF65-F5344CB8AC3E}">
        <p14:creationId xmlns:p14="http://schemas.microsoft.com/office/powerpoint/2010/main" val="136347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7700" name="Slide Number Placeholder 3"/>
          <p:cNvSpPr txBox="1">
            <a:spLocks noGrp="1"/>
          </p:cNvSpPr>
          <p:nvPr/>
        </p:nvSpPr>
        <p:spPr bwMode="auto">
          <a:xfrm>
            <a:off x="4144335" y="9119573"/>
            <a:ext cx="3169196" cy="4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11" rIns="96621" bIns="483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12C26DA-150D-44B9-ABA3-EB22BD56FE80}" type="slidenum">
              <a:rPr lang="en-US" sz="1200"/>
              <a:pPr algn="r" eaLnBrk="1" hangingPunct="1"/>
              <a:t>11</a:t>
            </a:fld>
            <a:endParaRPr lang="en-US" sz="1200"/>
          </a:p>
        </p:txBody>
      </p:sp>
    </p:spTree>
    <p:extLst>
      <p:ext uri="{BB962C8B-B14F-4D97-AF65-F5344CB8AC3E}">
        <p14:creationId xmlns:p14="http://schemas.microsoft.com/office/powerpoint/2010/main" val="2364440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7700" name="Slide Number Placeholder 3"/>
          <p:cNvSpPr txBox="1">
            <a:spLocks noGrp="1"/>
          </p:cNvSpPr>
          <p:nvPr/>
        </p:nvSpPr>
        <p:spPr bwMode="auto">
          <a:xfrm>
            <a:off x="4144335" y="9119573"/>
            <a:ext cx="3169196" cy="4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11" rIns="96621" bIns="483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12C26DA-150D-44B9-ABA3-EB22BD56FE80}" type="slidenum">
              <a:rPr lang="en-US" sz="1200"/>
              <a:pPr algn="r" eaLnBrk="1" hangingPunct="1"/>
              <a:t>12</a:t>
            </a:fld>
            <a:endParaRPr lang="en-US" sz="1200"/>
          </a:p>
        </p:txBody>
      </p:sp>
    </p:spTree>
    <p:extLst>
      <p:ext uri="{BB962C8B-B14F-4D97-AF65-F5344CB8AC3E}">
        <p14:creationId xmlns:p14="http://schemas.microsoft.com/office/powerpoint/2010/main" val="3411273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7700" name="Slide Number Placeholder 3"/>
          <p:cNvSpPr txBox="1">
            <a:spLocks noGrp="1"/>
          </p:cNvSpPr>
          <p:nvPr/>
        </p:nvSpPr>
        <p:spPr bwMode="auto">
          <a:xfrm>
            <a:off x="4144335" y="9119573"/>
            <a:ext cx="3169196" cy="4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11" rIns="96621" bIns="483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12C26DA-150D-44B9-ABA3-EB22BD56FE80}" type="slidenum">
              <a:rPr lang="en-US" sz="1200"/>
              <a:pPr algn="r" eaLnBrk="1" hangingPunct="1"/>
              <a:t>13</a:t>
            </a:fld>
            <a:endParaRPr lang="en-US" sz="1200"/>
          </a:p>
        </p:txBody>
      </p:sp>
    </p:spTree>
    <p:extLst>
      <p:ext uri="{BB962C8B-B14F-4D97-AF65-F5344CB8AC3E}">
        <p14:creationId xmlns:p14="http://schemas.microsoft.com/office/powerpoint/2010/main" val="1486723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Header Placeholder 1"/>
          <p:cNvSpPr>
            <a:spLocks noGrp="1"/>
          </p:cNvSpPr>
          <p:nvPr>
            <p:ph type="hdr" sz="quarter"/>
          </p:nvPr>
        </p:nvSpPr>
        <p:spPr>
          <a:noFill/>
        </p:spPr>
        <p:txBody>
          <a:bodyPr/>
          <a:lstStyle>
            <a:lvl1pPr defTabSz="954761" eaLnBrk="0" hangingPunct="0">
              <a:defRPr sz="2500">
                <a:solidFill>
                  <a:schemeClr val="tx1"/>
                </a:solidFill>
                <a:latin typeface="Times New Roman" pitchFamily="18" charset="0"/>
              </a:defRPr>
            </a:lvl1pPr>
            <a:lvl2pPr marL="770394" indent="-296305" defTabSz="954761" eaLnBrk="0" hangingPunct="0">
              <a:defRPr sz="2500">
                <a:solidFill>
                  <a:schemeClr val="tx1"/>
                </a:solidFill>
                <a:latin typeface="Times New Roman" pitchFamily="18" charset="0"/>
              </a:defRPr>
            </a:lvl2pPr>
            <a:lvl3pPr marL="1185221" indent="-237043" defTabSz="954761" eaLnBrk="0" hangingPunct="0">
              <a:defRPr sz="2500">
                <a:solidFill>
                  <a:schemeClr val="tx1"/>
                </a:solidFill>
                <a:latin typeface="Times New Roman" pitchFamily="18" charset="0"/>
              </a:defRPr>
            </a:lvl3pPr>
            <a:lvl4pPr marL="1659308" indent="-237043" defTabSz="954761" eaLnBrk="0" hangingPunct="0">
              <a:defRPr sz="2500">
                <a:solidFill>
                  <a:schemeClr val="tx1"/>
                </a:solidFill>
                <a:latin typeface="Times New Roman" pitchFamily="18" charset="0"/>
              </a:defRPr>
            </a:lvl4pPr>
            <a:lvl5pPr marL="2133399" indent="-237043" defTabSz="954761" eaLnBrk="0" hangingPunct="0">
              <a:defRPr sz="2500">
                <a:solidFill>
                  <a:schemeClr val="tx1"/>
                </a:solidFill>
                <a:latin typeface="Times New Roman" pitchFamily="18" charset="0"/>
              </a:defRPr>
            </a:lvl5pPr>
            <a:lvl6pPr marL="2607486" indent="-237043" defTabSz="954761" eaLnBrk="0" fontAlgn="base" hangingPunct="0">
              <a:spcBef>
                <a:spcPct val="0"/>
              </a:spcBef>
              <a:spcAft>
                <a:spcPct val="0"/>
              </a:spcAft>
              <a:defRPr sz="2500">
                <a:solidFill>
                  <a:schemeClr val="tx1"/>
                </a:solidFill>
                <a:latin typeface="Times New Roman" pitchFamily="18" charset="0"/>
              </a:defRPr>
            </a:lvl6pPr>
            <a:lvl7pPr marL="3081575" indent="-237043" defTabSz="954761" eaLnBrk="0" fontAlgn="base" hangingPunct="0">
              <a:spcBef>
                <a:spcPct val="0"/>
              </a:spcBef>
              <a:spcAft>
                <a:spcPct val="0"/>
              </a:spcAft>
              <a:defRPr sz="2500">
                <a:solidFill>
                  <a:schemeClr val="tx1"/>
                </a:solidFill>
                <a:latin typeface="Times New Roman" pitchFamily="18" charset="0"/>
              </a:defRPr>
            </a:lvl7pPr>
            <a:lvl8pPr marL="3555664" indent="-237043" defTabSz="954761" eaLnBrk="0" fontAlgn="base" hangingPunct="0">
              <a:spcBef>
                <a:spcPct val="0"/>
              </a:spcBef>
              <a:spcAft>
                <a:spcPct val="0"/>
              </a:spcAft>
              <a:defRPr sz="2500">
                <a:solidFill>
                  <a:schemeClr val="tx1"/>
                </a:solidFill>
                <a:latin typeface="Times New Roman" pitchFamily="18" charset="0"/>
              </a:defRPr>
            </a:lvl8pPr>
            <a:lvl9pPr marL="4029751" indent="-237043" defTabSz="954761"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t>Facilities Budget</a:t>
            </a:r>
          </a:p>
        </p:txBody>
      </p:sp>
      <p:sp>
        <p:nvSpPr>
          <p:cNvPr id="204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Notes Placeholder 2"/>
          <p:cNvSpPr>
            <a:spLocks noGrp="1"/>
          </p:cNvSpPr>
          <p:nvPr>
            <p:ph type="body" idx="1"/>
          </p:nvPr>
        </p:nvSpPr>
        <p:spPr>
          <a:noFill/>
        </p:spPr>
        <p:txBody>
          <a:bodyPr/>
          <a:lstStyle/>
          <a:p>
            <a:pPr eaLnBrk="1" hangingPunct="1">
              <a:spcBef>
                <a:spcPct val="0"/>
              </a:spcBef>
            </a:pPr>
            <a:endParaRPr lang="en-US"/>
          </a:p>
        </p:txBody>
      </p:sp>
      <p:sp>
        <p:nvSpPr>
          <p:cNvPr id="20485" name="Slide Number Placeholder 3"/>
          <p:cNvSpPr txBox="1">
            <a:spLocks noGrp="1"/>
          </p:cNvSpPr>
          <p:nvPr/>
        </p:nvSpPr>
        <p:spPr bwMode="auto">
          <a:xfrm>
            <a:off x="4144618" y="9119173"/>
            <a:ext cx="3168927"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7" tIns="48310" rIns="96617" bIns="48310" anchor="b"/>
          <a:lstStyle>
            <a:lvl1pPr defTabSz="920750" eaLnBrk="0" hangingPunct="0">
              <a:defRPr sz="2400">
                <a:solidFill>
                  <a:schemeClr val="tx1"/>
                </a:solidFill>
                <a:latin typeface="Times New Roman" pitchFamily="18" charset="0"/>
              </a:defRPr>
            </a:lvl1pPr>
            <a:lvl2pPr marL="742950" indent="-285750" defTabSz="920750" eaLnBrk="0" hangingPunct="0">
              <a:defRPr sz="2400">
                <a:solidFill>
                  <a:schemeClr val="tx1"/>
                </a:solidFill>
                <a:latin typeface="Times New Roman" pitchFamily="18" charset="0"/>
              </a:defRPr>
            </a:lvl2pPr>
            <a:lvl3pPr marL="1143000" indent="-228600" defTabSz="920750" eaLnBrk="0" hangingPunct="0">
              <a:defRPr sz="2400">
                <a:solidFill>
                  <a:schemeClr val="tx1"/>
                </a:solidFill>
                <a:latin typeface="Times New Roman" pitchFamily="18" charset="0"/>
              </a:defRPr>
            </a:lvl3pPr>
            <a:lvl4pPr marL="1600200" indent="-228600" defTabSz="920750" eaLnBrk="0" hangingPunct="0">
              <a:defRPr sz="2400">
                <a:solidFill>
                  <a:schemeClr val="tx1"/>
                </a:solidFill>
                <a:latin typeface="Times New Roman" pitchFamily="18" charset="0"/>
              </a:defRPr>
            </a:lvl4pPr>
            <a:lvl5pPr marL="2057400" indent="-228600" defTabSz="920750" eaLnBrk="0" hangingPunct="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pPr algn="r" eaLnBrk="1" hangingPunct="1"/>
            <a:fld id="{E0E7697E-7A03-4EFA-8983-F2A00A3D75A6}" type="slidenum">
              <a:rPr lang="en-US" sz="1200"/>
              <a:pPr algn="r" eaLnBrk="1" hangingPunct="1"/>
              <a:t>14</a:t>
            </a:fld>
            <a:endParaRPr lang="en-US" sz="1200"/>
          </a:p>
        </p:txBody>
      </p:sp>
    </p:spTree>
    <p:extLst>
      <p:ext uri="{BB962C8B-B14F-4D97-AF65-F5344CB8AC3E}">
        <p14:creationId xmlns:p14="http://schemas.microsoft.com/office/powerpoint/2010/main" val="177167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Header Placeholder 1"/>
          <p:cNvSpPr>
            <a:spLocks noGrp="1"/>
          </p:cNvSpPr>
          <p:nvPr>
            <p:ph type="hdr" sz="quarter"/>
          </p:nvPr>
        </p:nvSpPr>
        <p:spPr>
          <a:noFill/>
        </p:spPr>
        <p:txBody>
          <a:bodyPr/>
          <a:lstStyle>
            <a:lvl1pPr defTabSz="954761" eaLnBrk="0" hangingPunct="0">
              <a:defRPr sz="2500">
                <a:solidFill>
                  <a:schemeClr val="tx1"/>
                </a:solidFill>
                <a:latin typeface="Times New Roman" pitchFamily="18" charset="0"/>
              </a:defRPr>
            </a:lvl1pPr>
            <a:lvl2pPr marL="770394" indent="-296305" defTabSz="954761" eaLnBrk="0" hangingPunct="0">
              <a:defRPr sz="2500">
                <a:solidFill>
                  <a:schemeClr val="tx1"/>
                </a:solidFill>
                <a:latin typeface="Times New Roman" pitchFamily="18" charset="0"/>
              </a:defRPr>
            </a:lvl2pPr>
            <a:lvl3pPr marL="1185221" indent="-237043" defTabSz="954761" eaLnBrk="0" hangingPunct="0">
              <a:defRPr sz="2500">
                <a:solidFill>
                  <a:schemeClr val="tx1"/>
                </a:solidFill>
                <a:latin typeface="Times New Roman" pitchFamily="18" charset="0"/>
              </a:defRPr>
            </a:lvl3pPr>
            <a:lvl4pPr marL="1659308" indent="-237043" defTabSz="954761" eaLnBrk="0" hangingPunct="0">
              <a:defRPr sz="2500">
                <a:solidFill>
                  <a:schemeClr val="tx1"/>
                </a:solidFill>
                <a:latin typeface="Times New Roman" pitchFamily="18" charset="0"/>
              </a:defRPr>
            </a:lvl4pPr>
            <a:lvl5pPr marL="2133399" indent="-237043" defTabSz="954761" eaLnBrk="0" hangingPunct="0">
              <a:defRPr sz="2500">
                <a:solidFill>
                  <a:schemeClr val="tx1"/>
                </a:solidFill>
                <a:latin typeface="Times New Roman" pitchFamily="18" charset="0"/>
              </a:defRPr>
            </a:lvl5pPr>
            <a:lvl6pPr marL="2607486" indent="-237043" defTabSz="954761" eaLnBrk="0" fontAlgn="base" hangingPunct="0">
              <a:spcBef>
                <a:spcPct val="0"/>
              </a:spcBef>
              <a:spcAft>
                <a:spcPct val="0"/>
              </a:spcAft>
              <a:defRPr sz="2500">
                <a:solidFill>
                  <a:schemeClr val="tx1"/>
                </a:solidFill>
                <a:latin typeface="Times New Roman" pitchFamily="18" charset="0"/>
              </a:defRPr>
            </a:lvl6pPr>
            <a:lvl7pPr marL="3081575" indent="-237043" defTabSz="954761" eaLnBrk="0" fontAlgn="base" hangingPunct="0">
              <a:spcBef>
                <a:spcPct val="0"/>
              </a:spcBef>
              <a:spcAft>
                <a:spcPct val="0"/>
              </a:spcAft>
              <a:defRPr sz="2500">
                <a:solidFill>
                  <a:schemeClr val="tx1"/>
                </a:solidFill>
                <a:latin typeface="Times New Roman" pitchFamily="18" charset="0"/>
              </a:defRPr>
            </a:lvl7pPr>
            <a:lvl8pPr marL="3555664" indent="-237043" defTabSz="954761" eaLnBrk="0" fontAlgn="base" hangingPunct="0">
              <a:spcBef>
                <a:spcPct val="0"/>
              </a:spcBef>
              <a:spcAft>
                <a:spcPct val="0"/>
              </a:spcAft>
              <a:defRPr sz="2500">
                <a:solidFill>
                  <a:schemeClr val="tx1"/>
                </a:solidFill>
                <a:latin typeface="Times New Roman" pitchFamily="18" charset="0"/>
              </a:defRPr>
            </a:lvl8pPr>
            <a:lvl9pPr marL="4029751" indent="-237043" defTabSz="954761"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solidFill>
                  <a:prstClr val="black"/>
                </a:solidFill>
              </a:rPr>
              <a:t>Facilities Budget</a:t>
            </a:r>
          </a:p>
        </p:txBody>
      </p:sp>
      <p:sp>
        <p:nvSpPr>
          <p:cNvPr id="22531" name="Rectangle 2"/>
          <p:cNvSpPr>
            <a:spLocks noGrp="1" noRot="1" noChangeAspect="1" noTextEdit="1"/>
          </p:cNvSpPr>
          <p:nvPr>
            <p:ph type="sldImg"/>
          </p:nvPr>
        </p:nvSpPr>
        <p:spPr bwMode="auto">
          <a:xfrm>
            <a:off x="1265238" y="727075"/>
            <a:ext cx="4783137" cy="3586163"/>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3"/>
          <p:cNvSpPr>
            <a:spLocks noGrp="1"/>
          </p:cNvSpPr>
          <p:nvPr>
            <p:ph type="body" idx="1"/>
          </p:nvPr>
        </p:nvSpPr>
        <p:spPr>
          <a:xfrm>
            <a:off x="975696" y="4559588"/>
            <a:ext cx="5363817" cy="432021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7001" tIns="48501" rIns="97001" bIns="48501"/>
          <a:lstStyle/>
          <a:p>
            <a:endParaRPr lang="en-US"/>
          </a:p>
        </p:txBody>
      </p:sp>
    </p:spTree>
    <p:extLst>
      <p:ext uri="{BB962C8B-B14F-4D97-AF65-F5344CB8AC3E}">
        <p14:creationId xmlns:p14="http://schemas.microsoft.com/office/powerpoint/2010/main" val="375513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500">
                <a:solidFill>
                  <a:schemeClr val="tx1"/>
                </a:solidFill>
                <a:latin typeface="Times New Roman" pitchFamily="18" charset="0"/>
              </a:defRPr>
            </a:lvl1pPr>
            <a:lvl2pPr marL="775674" indent="-298336" eaLnBrk="0" hangingPunct="0">
              <a:defRPr sz="2500">
                <a:solidFill>
                  <a:schemeClr val="tx1"/>
                </a:solidFill>
                <a:latin typeface="Times New Roman" pitchFamily="18" charset="0"/>
              </a:defRPr>
            </a:lvl2pPr>
            <a:lvl3pPr marL="1193347" indent="-238670" eaLnBrk="0" hangingPunct="0">
              <a:defRPr sz="2500">
                <a:solidFill>
                  <a:schemeClr val="tx1"/>
                </a:solidFill>
                <a:latin typeface="Times New Roman" pitchFamily="18" charset="0"/>
              </a:defRPr>
            </a:lvl3pPr>
            <a:lvl4pPr marL="1670685" indent="-238670" eaLnBrk="0" hangingPunct="0">
              <a:defRPr sz="2500">
                <a:solidFill>
                  <a:schemeClr val="tx1"/>
                </a:solidFill>
                <a:latin typeface="Times New Roman" pitchFamily="18" charset="0"/>
              </a:defRPr>
            </a:lvl4pPr>
            <a:lvl5pPr marL="2148024" indent="-238670" eaLnBrk="0" hangingPunct="0">
              <a:defRPr sz="2500">
                <a:solidFill>
                  <a:schemeClr val="tx1"/>
                </a:solidFill>
                <a:latin typeface="Times New Roman" pitchFamily="18" charset="0"/>
              </a:defRPr>
            </a:lvl5pPr>
            <a:lvl6pPr marL="2625363" indent="-238670" eaLnBrk="0" fontAlgn="base" hangingPunct="0">
              <a:spcBef>
                <a:spcPct val="0"/>
              </a:spcBef>
              <a:spcAft>
                <a:spcPct val="0"/>
              </a:spcAft>
              <a:defRPr sz="2500">
                <a:solidFill>
                  <a:schemeClr val="tx1"/>
                </a:solidFill>
                <a:latin typeface="Times New Roman" pitchFamily="18" charset="0"/>
              </a:defRPr>
            </a:lvl6pPr>
            <a:lvl7pPr marL="3102701" indent="-238670" eaLnBrk="0" fontAlgn="base" hangingPunct="0">
              <a:spcBef>
                <a:spcPct val="0"/>
              </a:spcBef>
              <a:spcAft>
                <a:spcPct val="0"/>
              </a:spcAft>
              <a:defRPr sz="2500">
                <a:solidFill>
                  <a:schemeClr val="tx1"/>
                </a:solidFill>
                <a:latin typeface="Times New Roman" pitchFamily="18" charset="0"/>
              </a:defRPr>
            </a:lvl7pPr>
            <a:lvl8pPr marL="3580040" indent="-238670" eaLnBrk="0" fontAlgn="base" hangingPunct="0">
              <a:spcBef>
                <a:spcPct val="0"/>
              </a:spcBef>
              <a:spcAft>
                <a:spcPct val="0"/>
              </a:spcAft>
              <a:defRPr sz="2500">
                <a:solidFill>
                  <a:schemeClr val="tx1"/>
                </a:solidFill>
                <a:latin typeface="Times New Roman" pitchFamily="18" charset="0"/>
              </a:defRPr>
            </a:lvl8pPr>
            <a:lvl9pPr marL="4057378" indent="-238670" eaLnBrk="0" fontAlgn="base" hangingPunct="0">
              <a:spcBef>
                <a:spcPct val="0"/>
              </a:spcBef>
              <a:spcAft>
                <a:spcPct val="0"/>
              </a:spcAft>
              <a:defRPr sz="2500">
                <a:solidFill>
                  <a:schemeClr val="tx1"/>
                </a:solidFill>
                <a:latin typeface="Times New Roman" pitchFamily="18" charset="0"/>
              </a:defRPr>
            </a:lvl9pPr>
          </a:lstStyle>
          <a:p>
            <a:pPr eaLnBrk="1" hangingPunct="1"/>
            <a:fld id="{692BFF73-87E4-4961-9F81-E58AA0EDDC1E}" type="slidenum">
              <a:rPr lang="en-US" sz="1200"/>
              <a:pPr eaLnBrk="1" hangingPunct="1"/>
              <a:t>1</a:t>
            </a:fld>
            <a:endParaRPr lang="en-US" sz="1200"/>
          </a:p>
        </p:txBody>
      </p:sp>
    </p:spTree>
    <p:extLst>
      <p:ext uri="{BB962C8B-B14F-4D97-AF65-F5344CB8AC3E}">
        <p14:creationId xmlns:p14="http://schemas.microsoft.com/office/powerpoint/2010/main" val="300021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cap="flat">
            <a:solidFill>
              <a:srgbClr val="000000"/>
            </a:solidFill>
            <a:miter lim="800000"/>
            <a:headEnd type="none" w="med" len="med"/>
            <a:tailEnd type="none" w="med" len="med"/>
          </a:ln>
        </p:spPr>
      </p:sp>
      <p:sp>
        <p:nvSpPr>
          <p:cNvPr id="11267" name="Notes Placeholder 2"/>
          <p:cNvSpPr>
            <a:spLocks noGrp="1"/>
          </p:cNvSpPr>
          <p:nvPr>
            <p:ph type="body" idx="1"/>
          </p:nvPr>
        </p:nvSpPr>
        <p:spPr>
          <a:noFill/>
          <a:ln/>
        </p:spPr>
        <p:txBody>
          <a:bodyPr/>
          <a:lstStyle/>
          <a:p>
            <a:pPr eaLnBrk="1" hangingPunct="1"/>
            <a:endParaRPr lang="en-US"/>
          </a:p>
        </p:txBody>
      </p:sp>
      <p:sp>
        <p:nvSpPr>
          <p:cNvPr id="11268" name="Slide Number Placeholder 3"/>
          <p:cNvSpPr>
            <a:spLocks noGrp="1"/>
          </p:cNvSpPr>
          <p:nvPr>
            <p:ph type="sldNum" sz="quarter" idx="5"/>
          </p:nvPr>
        </p:nvSpPr>
        <p:spPr>
          <a:noFill/>
        </p:spPr>
        <p:txBody>
          <a:bodyPr/>
          <a:lstStyle/>
          <a:p>
            <a:pPr defTabSz="953669"/>
            <a:fld id="{18409600-5FDC-4F0B-9F0E-3192DC4EE0B7}" type="slidenum">
              <a:rPr lang="en-US" smtClean="0">
                <a:latin typeface="Times New Roman" pitchFamily="18" charset="0"/>
              </a:rPr>
              <a:pPr defTabSz="953669"/>
              <a:t>2</a:t>
            </a:fld>
            <a:endParaRPr lang="en-US" dirty="0">
              <a:latin typeface="Times New Roman" pitchFamily="18" charset="0"/>
            </a:endParaRPr>
          </a:p>
        </p:txBody>
      </p:sp>
    </p:spTree>
    <p:extLst>
      <p:ext uri="{BB962C8B-B14F-4D97-AF65-F5344CB8AC3E}">
        <p14:creationId xmlns:p14="http://schemas.microsoft.com/office/powerpoint/2010/main" val="2343560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cap="flat">
            <a:solidFill>
              <a:srgbClr val="000000"/>
            </a:solidFill>
            <a:miter lim="800000"/>
            <a:headEnd type="none" w="med" len="med"/>
            <a:tailEnd type="none" w="med" len="med"/>
          </a:ln>
        </p:spPr>
      </p:sp>
      <p:sp>
        <p:nvSpPr>
          <p:cNvPr id="12291" name="Notes Placeholder 2"/>
          <p:cNvSpPr>
            <a:spLocks noGrp="1"/>
          </p:cNvSpPr>
          <p:nvPr>
            <p:ph type="body" idx="1"/>
          </p:nvPr>
        </p:nvSpPr>
        <p:spPr>
          <a:noFill/>
          <a:ln/>
        </p:spPr>
        <p:txBody>
          <a:bodyPr/>
          <a:lstStyle/>
          <a:p>
            <a:pPr eaLnBrk="1" hangingPunct="1"/>
            <a:endParaRPr lang="en-US"/>
          </a:p>
        </p:txBody>
      </p:sp>
      <p:sp>
        <p:nvSpPr>
          <p:cNvPr id="12292" name="Slide Number Placeholder 3"/>
          <p:cNvSpPr>
            <a:spLocks noGrp="1"/>
          </p:cNvSpPr>
          <p:nvPr>
            <p:ph type="sldNum" sz="quarter" idx="5"/>
          </p:nvPr>
        </p:nvSpPr>
        <p:spPr>
          <a:noFill/>
        </p:spPr>
        <p:txBody>
          <a:bodyPr/>
          <a:lstStyle/>
          <a:p>
            <a:pPr defTabSz="953669"/>
            <a:fld id="{19EC4009-3F80-4467-AC19-726203DE0D24}" type="slidenum">
              <a:rPr lang="en-US" smtClean="0">
                <a:latin typeface="Times New Roman" pitchFamily="18" charset="0"/>
              </a:rPr>
              <a:pPr defTabSz="953669"/>
              <a:t>3</a:t>
            </a:fld>
            <a:endParaRPr lang="en-US" dirty="0">
              <a:latin typeface="Times New Roman" pitchFamily="18" charset="0"/>
            </a:endParaRPr>
          </a:p>
        </p:txBody>
      </p:sp>
    </p:spTree>
    <p:extLst>
      <p:ext uri="{BB962C8B-B14F-4D97-AF65-F5344CB8AC3E}">
        <p14:creationId xmlns:p14="http://schemas.microsoft.com/office/powerpoint/2010/main" val="4205876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Header Placeholder 1"/>
          <p:cNvSpPr>
            <a:spLocks noGrp="1"/>
          </p:cNvSpPr>
          <p:nvPr>
            <p:ph type="hdr" sz="quarter"/>
          </p:nvPr>
        </p:nvSpPr>
        <p:spPr>
          <a:noFill/>
        </p:spPr>
        <p:txBody>
          <a:bodyPr/>
          <a:lstStyle>
            <a:lvl1pPr defTabSz="936908" eaLnBrk="0" hangingPunct="0">
              <a:defRPr sz="2500">
                <a:solidFill>
                  <a:schemeClr val="tx1"/>
                </a:solidFill>
                <a:latin typeface="Times New Roman" pitchFamily="18" charset="0"/>
              </a:defRPr>
            </a:lvl1pPr>
            <a:lvl2pPr marL="755987" indent="-290765" defTabSz="936908" eaLnBrk="0" hangingPunct="0">
              <a:defRPr sz="2500">
                <a:solidFill>
                  <a:schemeClr val="tx1"/>
                </a:solidFill>
                <a:latin typeface="Times New Roman" pitchFamily="18" charset="0"/>
              </a:defRPr>
            </a:lvl2pPr>
            <a:lvl3pPr marL="1163057" indent="-232611" defTabSz="936908" eaLnBrk="0" hangingPunct="0">
              <a:defRPr sz="2500">
                <a:solidFill>
                  <a:schemeClr val="tx1"/>
                </a:solidFill>
                <a:latin typeface="Times New Roman" pitchFamily="18" charset="0"/>
              </a:defRPr>
            </a:lvl3pPr>
            <a:lvl4pPr marL="1628280" indent="-232611" defTabSz="936908" eaLnBrk="0" hangingPunct="0">
              <a:defRPr sz="2500">
                <a:solidFill>
                  <a:schemeClr val="tx1"/>
                </a:solidFill>
                <a:latin typeface="Times New Roman" pitchFamily="18" charset="0"/>
              </a:defRPr>
            </a:lvl4pPr>
            <a:lvl5pPr marL="2093504" indent="-232611" defTabSz="936908" eaLnBrk="0" hangingPunct="0">
              <a:defRPr sz="2500">
                <a:solidFill>
                  <a:schemeClr val="tx1"/>
                </a:solidFill>
                <a:latin typeface="Times New Roman" pitchFamily="18" charset="0"/>
              </a:defRPr>
            </a:lvl5pPr>
            <a:lvl6pPr marL="2558727" indent="-232611" defTabSz="936908" eaLnBrk="0" fontAlgn="base" hangingPunct="0">
              <a:spcBef>
                <a:spcPct val="0"/>
              </a:spcBef>
              <a:spcAft>
                <a:spcPct val="0"/>
              </a:spcAft>
              <a:defRPr sz="2500">
                <a:solidFill>
                  <a:schemeClr val="tx1"/>
                </a:solidFill>
                <a:latin typeface="Times New Roman" pitchFamily="18" charset="0"/>
              </a:defRPr>
            </a:lvl6pPr>
            <a:lvl7pPr marL="3023947" indent="-232611" defTabSz="936908" eaLnBrk="0" fontAlgn="base" hangingPunct="0">
              <a:spcBef>
                <a:spcPct val="0"/>
              </a:spcBef>
              <a:spcAft>
                <a:spcPct val="0"/>
              </a:spcAft>
              <a:defRPr sz="2500">
                <a:solidFill>
                  <a:schemeClr val="tx1"/>
                </a:solidFill>
                <a:latin typeface="Times New Roman" pitchFamily="18" charset="0"/>
              </a:defRPr>
            </a:lvl7pPr>
            <a:lvl8pPr marL="3489172" indent="-232611" defTabSz="936908" eaLnBrk="0" fontAlgn="base" hangingPunct="0">
              <a:spcBef>
                <a:spcPct val="0"/>
              </a:spcBef>
              <a:spcAft>
                <a:spcPct val="0"/>
              </a:spcAft>
              <a:defRPr sz="2500">
                <a:solidFill>
                  <a:schemeClr val="tx1"/>
                </a:solidFill>
                <a:latin typeface="Times New Roman" pitchFamily="18" charset="0"/>
              </a:defRPr>
            </a:lvl8pPr>
            <a:lvl9pPr marL="3954395" indent="-232611" defTabSz="936908"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solidFill>
                  <a:prstClr val="black"/>
                </a:solidFill>
              </a:rPr>
              <a:t>Facilities Budget</a:t>
            </a:r>
          </a:p>
        </p:txBody>
      </p:sp>
      <p:sp>
        <p:nvSpPr>
          <p:cNvPr id="163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Notes Placeholder 2"/>
          <p:cNvSpPr>
            <a:spLocks noGrp="1"/>
          </p:cNvSpPr>
          <p:nvPr>
            <p:ph type="body" idx="1"/>
          </p:nvPr>
        </p:nvSpPr>
        <p:spPr>
          <a:noFill/>
        </p:spPr>
        <p:txBody>
          <a:bodyPr/>
          <a:lstStyle/>
          <a:p>
            <a:pPr eaLnBrk="1" hangingPunct="1">
              <a:spcBef>
                <a:spcPct val="0"/>
              </a:spcBef>
            </a:pPr>
            <a:endParaRPr lang="en-US"/>
          </a:p>
        </p:txBody>
      </p:sp>
      <p:sp>
        <p:nvSpPr>
          <p:cNvPr id="16389" name="Slide Number Placeholder 3"/>
          <p:cNvSpPr txBox="1">
            <a:spLocks noGrp="1"/>
          </p:cNvSpPr>
          <p:nvPr/>
        </p:nvSpPr>
        <p:spPr bwMode="auto">
          <a:xfrm>
            <a:off x="4054521" y="8969680"/>
            <a:ext cx="3100037" cy="47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10" tIns="47406" rIns="94810" bIns="47406" anchor="b"/>
          <a:lstStyle>
            <a:lvl1pPr defTabSz="920750" eaLnBrk="0" hangingPunct="0">
              <a:defRPr sz="2400">
                <a:solidFill>
                  <a:schemeClr val="tx1"/>
                </a:solidFill>
                <a:latin typeface="Times New Roman" pitchFamily="18" charset="0"/>
              </a:defRPr>
            </a:lvl1pPr>
            <a:lvl2pPr marL="742950" indent="-285750" defTabSz="920750" eaLnBrk="0" hangingPunct="0">
              <a:defRPr sz="2400">
                <a:solidFill>
                  <a:schemeClr val="tx1"/>
                </a:solidFill>
                <a:latin typeface="Times New Roman" pitchFamily="18" charset="0"/>
              </a:defRPr>
            </a:lvl2pPr>
            <a:lvl3pPr marL="1143000" indent="-228600" defTabSz="920750" eaLnBrk="0" hangingPunct="0">
              <a:defRPr sz="2400">
                <a:solidFill>
                  <a:schemeClr val="tx1"/>
                </a:solidFill>
                <a:latin typeface="Times New Roman" pitchFamily="18" charset="0"/>
              </a:defRPr>
            </a:lvl3pPr>
            <a:lvl4pPr marL="1600200" indent="-228600" defTabSz="920750" eaLnBrk="0" hangingPunct="0">
              <a:defRPr sz="2400">
                <a:solidFill>
                  <a:schemeClr val="tx1"/>
                </a:solidFill>
                <a:latin typeface="Times New Roman" pitchFamily="18" charset="0"/>
              </a:defRPr>
            </a:lvl4pPr>
            <a:lvl5pPr marL="2057400" indent="-228600" defTabSz="920750" eaLnBrk="0" hangingPunct="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fld id="{A6A5EBB3-A4F0-4A73-AC69-12091AB42AB5}" type="slidenum">
              <a:rPr lang="en-US" sz="1200">
                <a:solidFill>
                  <a:prstClr val="black"/>
                </a:solidFill>
              </a:rPr>
              <a:pPr algn="r" eaLnBrk="1" fontAlgn="base" hangingPunct="1">
                <a:spcBef>
                  <a:spcPct val="0"/>
                </a:spcBef>
                <a:spcAft>
                  <a:spcPct val="0"/>
                </a:spcAft>
              </a:pPr>
              <a:t>5</a:t>
            </a:fld>
            <a:endParaRPr lang="en-US" sz="1200">
              <a:solidFill>
                <a:prstClr val="black"/>
              </a:solidFill>
            </a:endParaRPr>
          </a:p>
        </p:txBody>
      </p:sp>
    </p:spTree>
    <p:extLst>
      <p:ext uri="{BB962C8B-B14F-4D97-AF65-F5344CB8AC3E}">
        <p14:creationId xmlns:p14="http://schemas.microsoft.com/office/powerpoint/2010/main" val="252591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Header Placeholder 1"/>
          <p:cNvSpPr>
            <a:spLocks noGrp="1"/>
          </p:cNvSpPr>
          <p:nvPr>
            <p:ph type="hdr" sz="quarter"/>
          </p:nvPr>
        </p:nvSpPr>
        <p:spPr>
          <a:noFill/>
        </p:spPr>
        <p:txBody>
          <a:bodyPr/>
          <a:lstStyle>
            <a:lvl1pPr defTabSz="954761" eaLnBrk="0" hangingPunct="0">
              <a:defRPr sz="2500">
                <a:solidFill>
                  <a:schemeClr val="tx1"/>
                </a:solidFill>
                <a:latin typeface="Times New Roman" pitchFamily="18" charset="0"/>
              </a:defRPr>
            </a:lvl1pPr>
            <a:lvl2pPr marL="770394" indent="-296305" defTabSz="954761" eaLnBrk="0" hangingPunct="0">
              <a:defRPr sz="2500">
                <a:solidFill>
                  <a:schemeClr val="tx1"/>
                </a:solidFill>
                <a:latin typeface="Times New Roman" pitchFamily="18" charset="0"/>
              </a:defRPr>
            </a:lvl2pPr>
            <a:lvl3pPr marL="1185221" indent="-237043" defTabSz="954761" eaLnBrk="0" hangingPunct="0">
              <a:defRPr sz="2500">
                <a:solidFill>
                  <a:schemeClr val="tx1"/>
                </a:solidFill>
                <a:latin typeface="Times New Roman" pitchFamily="18" charset="0"/>
              </a:defRPr>
            </a:lvl3pPr>
            <a:lvl4pPr marL="1659308" indent="-237043" defTabSz="954761" eaLnBrk="0" hangingPunct="0">
              <a:defRPr sz="2500">
                <a:solidFill>
                  <a:schemeClr val="tx1"/>
                </a:solidFill>
                <a:latin typeface="Times New Roman" pitchFamily="18" charset="0"/>
              </a:defRPr>
            </a:lvl4pPr>
            <a:lvl5pPr marL="2133399" indent="-237043" defTabSz="954761" eaLnBrk="0" hangingPunct="0">
              <a:defRPr sz="2500">
                <a:solidFill>
                  <a:schemeClr val="tx1"/>
                </a:solidFill>
                <a:latin typeface="Times New Roman" pitchFamily="18" charset="0"/>
              </a:defRPr>
            </a:lvl5pPr>
            <a:lvl6pPr marL="2607486" indent="-237043" defTabSz="954761" eaLnBrk="0" fontAlgn="base" hangingPunct="0">
              <a:spcBef>
                <a:spcPct val="0"/>
              </a:spcBef>
              <a:spcAft>
                <a:spcPct val="0"/>
              </a:spcAft>
              <a:defRPr sz="2500">
                <a:solidFill>
                  <a:schemeClr val="tx1"/>
                </a:solidFill>
                <a:latin typeface="Times New Roman" pitchFamily="18" charset="0"/>
              </a:defRPr>
            </a:lvl6pPr>
            <a:lvl7pPr marL="3081575" indent="-237043" defTabSz="954761" eaLnBrk="0" fontAlgn="base" hangingPunct="0">
              <a:spcBef>
                <a:spcPct val="0"/>
              </a:spcBef>
              <a:spcAft>
                <a:spcPct val="0"/>
              </a:spcAft>
              <a:defRPr sz="2500">
                <a:solidFill>
                  <a:schemeClr val="tx1"/>
                </a:solidFill>
                <a:latin typeface="Times New Roman" pitchFamily="18" charset="0"/>
              </a:defRPr>
            </a:lvl7pPr>
            <a:lvl8pPr marL="3555664" indent="-237043" defTabSz="954761" eaLnBrk="0" fontAlgn="base" hangingPunct="0">
              <a:spcBef>
                <a:spcPct val="0"/>
              </a:spcBef>
              <a:spcAft>
                <a:spcPct val="0"/>
              </a:spcAft>
              <a:defRPr sz="2500">
                <a:solidFill>
                  <a:schemeClr val="tx1"/>
                </a:solidFill>
                <a:latin typeface="Times New Roman" pitchFamily="18" charset="0"/>
              </a:defRPr>
            </a:lvl8pPr>
            <a:lvl9pPr marL="4029751" indent="-237043" defTabSz="954761"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200">
                <a:solidFill>
                  <a:prstClr val="black"/>
                </a:solidFill>
              </a:rPr>
              <a:t>Facilities Budget</a:t>
            </a:r>
          </a:p>
        </p:txBody>
      </p:sp>
      <p:sp>
        <p:nvSpPr>
          <p:cNvPr id="1741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p:cNvSpPr>
            <a:spLocks noGrp="1"/>
          </p:cNvSpPr>
          <p:nvPr>
            <p:ph type="body" idx="1"/>
          </p:nvPr>
        </p:nvSpPr>
        <p:spPr>
          <a:noFill/>
        </p:spPr>
        <p:txBody>
          <a:bodyPr/>
          <a:lstStyle/>
          <a:p>
            <a:pPr eaLnBrk="1" hangingPunct="1">
              <a:spcBef>
                <a:spcPct val="0"/>
              </a:spcBef>
            </a:pPr>
            <a:endParaRPr lang="en-US"/>
          </a:p>
        </p:txBody>
      </p:sp>
      <p:sp>
        <p:nvSpPr>
          <p:cNvPr id="17413" name="Slide Number Placeholder 3"/>
          <p:cNvSpPr txBox="1">
            <a:spLocks noGrp="1"/>
          </p:cNvSpPr>
          <p:nvPr/>
        </p:nvSpPr>
        <p:spPr bwMode="auto">
          <a:xfrm>
            <a:off x="4144618" y="9119173"/>
            <a:ext cx="3168927"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17" tIns="48310" rIns="96617" bIns="48310" anchor="b"/>
          <a:lstStyle>
            <a:lvl1pPr defTabSz="920750" eaLnBrk="0" hangingPunct="0">
              <a:defRPr sz="2400">
                <a:solidFill>
                  <a:schemeClr val="tx1"/>
                </a:solidFill>
                <a:latin typeface="Times New Roman" pitchFamily="18" charset="0"/>
              </a:defRPr>
            </a:lvl1pPr>
            <a:lvl2pPr marL="742950" indent="-285750" defTabSz="920750" eaLnBrk="0" hangingPunct="0">
              <a:defRPr sz="2400">
                <a:solidFill>
                  <a:schemeClr val="tx1"/>
                </a:solidFill>
                <a:latin typeface="Times New Roman" pitchFamily="18" charset="0"/>
              </a:defRPr>
            </a:lvl2pPr>
            <a:lvl3pPr marL="1143000" indent="-228600" defTabSz="920750" eaLnBrk="0" hangingPunct="0">
              <a:defRPr sz="2400">
                <a:solidFill>
                  <a:schemeClr val="tx1"/>
                </a:solidFill>
                <a:latin typeface="Times New Roman" pitchFamily="18" charset="0"/>
              </a:defRPr>
            </a:lvl3pPr>
            <a:lvl4pPr marL="1600200" indent="-228600" defTabSz="920750" eaLnBrk="0" hangingPunct="0">
              <a:defRPr sz="2400">
                <a:solidFill>
                  <a:schemeClr val="tx1"/>
                </a:solidFill>
                <a:latin typeface="Times New Roman" pitchFamily="18" charset="0"/>
              </a:defRPr>
            </a:lvl4pPr>
            <a:lvl5pPr marL="2057400" indent="-228600" defTabSz="920750" eaLnBrk="0" hangingPunct="0">
              <a:defRPr sz="2400">
                <a:solidFill>
                  <a:schemeClr val="tx1"/>
                </a:solidFill>
                <a:latin typeface="Times New Roman" pitchFamily="18" charset="0"/>
              </a:defRPr>
            </a:lvl5pPr>
            <a:lvl6pPr marL="2514600" indent="-228600" defTabSz="920750" eaLnBrk="0" fontAlgn="base" hangingPunct="0">
              <a:spcBef>
                <a:spcPct val="0"/>
              </a:spcBef>
              <a:spcAft>
                <a:spcPct val="0"/>
              </a:spcAft>
              <a:defRPr sz="2400">
                <a:solidFill>
                  <a:schemeClr val="tx1"/>
                </a:solidFill>
                <a:latin typeface="Times New Roman" pitchFamily="18" charset="0"/>
              </a:defRPr>
            </a:lvl6pPr>
            <a:lvl7pPr marL="2971800" indent="-228600" defTabSz="920750" eaLnBrk="0" fontAlgn="base" hangingPunct="0">
              <a:spcBef>
                <a:spcPct val="0"/>
              </a:spcBef>
              <a:spcAft>
                <a:spcPct val="0"/>
              </a:spcAft>
              <a:defRPr sz="2400">
                <a:solidFill>
                  <a:schemeClr val="tx1"/>
                </a:solidFill>
                <a:latin typeface="Times New Roman" pitchFamily="18" charset="0"/>
              </a:defRPr>
            </a:lvl7pPr>
            <a:lvl8pPr marL="3429000" indent="-228600" defTabSz="920750" eaLnBrk="0" fontAlgn="base" hangingPunct="0">
              <a:spcBef>
                <a:spcPct val="0"/>
              </a:spcBef>
              <a:spcAft>
                <a:spcPct val="0"/>
              </a:spcAft>
              <a:defRPr sz="2400">
                <a:solidFill>
                  <a:schemeClr val="tx1"/>
                </a:solidFill>
                <a:latin typeface="Times New Roman" pitchFamily="18" charset="0"/>
              </a:defRPr>
            </a:lvl8pPr>
            <a:lvl9pPr marL="3886200" indent="-228600" defTabSz="920750" eaLnBrk="0" fontAlgn="base" hangingPunct="0">
              <a:spcBef>
                <a:spcPct val="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pPr>
            <a:fld id="{E061E054-A655-42CD-966E-223D58C22B0A}" type="slidenum">
              <a:rPr lang="en-US" sz="1200">
                <a:solidFill>
                  <a:prstClr val="black"/>
                </a:solidFill>
              </a:rPr>
              <a:pPr algn="r" eaLnBrk="1" fontAlgn="base" hangingPunct="1">
                <a:spcBef>
                  <a:spcPct val="0"/>
                </a:spcBef>
                <a:spcAft>
                  <a:spcPct val="0"/>
                </a:spcAft>
              </a:pPr>
              <a:t>6</a:t>
            </a:fld>
            <a:endParaRPr lang="en-US" sz="1200">
              <a:solidFill>
                <a:prstClr val="black"/>
              </a:solidFill>
            </a:endParaRPr>
          </a:p>
        </p:txBody>
      </p:sp>
    </p:spTree>
    <p:extLst>
      <p:ext uri="{BB962C8B-B14F-4D97-AF65-F5344CB8AC3E}">
        <p14:creationId xmlns:p14="http://schemas.microsoft.com/office/powerpoint/2010/main" val="2881342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a:noFill/>
          <a:ln/>
        </p:spPr>
        <p:txBody>
          <a:bodyPr/>
          <a:lstStyle/>
          <a:p>
            <a:endParaRPr lang="en-US"/>
          </a:p>
        </p:txBody>
      </p:sp>
      <p:sp>
        <p:nvSpPr>
          <p:cNvPr id="14340" name="Slide Number Placeholder 3"/>
          <p:cNvSpPr>
            <a:spLocks noGrp="1"/>
          </p:cNvSpPr>
          <p:nvPr>
            <p:ph type="sldNum" sz="quarter" idx="5"/>
          </p:nvPr>
        </p:nvSpPr>
        <p:spPr>
          <a:noFill/>
        </p:spPr>
        <p:txBody>
          <a:bodyPr/>
          <a:lstStyle/>
          <a:p>
            <a:pPr defTabSz="953669"/>
            <a:fld id="{8590C01B-1E51-45CA-B600-2CDFE5DB58B1}" type="slidenum">
              <a:rPr lang="en-US" smtClean="0">
                <a:latin typeface="Times New Roman" pitchFamily="18" charset="0"/>
              </a:rPr>
              <a:pPr defTabSz="953669"/>
              <a:t>7</a:t>
            </a:fld>
            <a:endParaRPr lang="en-US" dirty="0">
              <a:latin typeface="Times New Roman" pitchFamily="18" charset="0"/>
            </a:endParaRPr>
          </a:p>
        </p:txBody>
      </p:sp>
    </p:spTree>
    <p:extLst>
      <p:ext uri="{BB962C8B-B14F-4D97-AF65-F5344CB8AC3E}">
        <p14:creationId xmlns:p14="http://schemas.microsoft.com/office/powerpoint/2010/main" val="2246571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7700" name="Slide Number Placeholder 3"/>
          <p:cNvSpPr txBox="1">
            <a:spLocks noGrp="1"/>
          </p:cNvSpPr>
          <p:nvPr/>
        </p:nvSpPr>
        <p:spPr bwMode="auto">
          <a:xfrm>
            <a:off x="4144335" y="9119573"/>
            <a:ext cx="3169196" cy="4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11" rIns="96621" bIns="483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12C26DA-150D-44B9-ABA3-EB22BD56FE80}" type="slidenum">
              <a:rPr lang="en-US" sz="1200"/>
              <a:pPr algn="r" eaLnBrk="1" hangingPunct="1"/>
              <a:t>8</a:t>
            </a:fld>
            <a:endParaRPr lang="en-US" sz="1200"/>
          </a:p>
        </p:txBody>
      </p:sp>
    </p:spTree>
    <p:extLst>
      <p:ext uri="{BB962C8B-B14F-4D97-AF65-F5344CB8AC3E}">
        <p14:creationId xmlns:p14="http://schemas.microsoft.com/office/powerpoint/2010/main" val="3662746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der Placeholder 1"/>
          <p:cNvSpPr>
            <a:spLocks noGrp="1"/>
          </p:cNvSpPr>
          <p:nvPr>
            <p:ph type="hdr" sz="quarter"/>
          </p:nvPr>
        </p:nvSpPr>
        <p:spPr/>
        <p:txBody>
          <a:bodyPr/>
          <a:lstStyle/>
          <a:p>
            <a:r>
              <a:rPr lang="en-US"/>
              <a:t>Facilities Division</a:t>
            </a:r>
          </a:p>
        </p:txBody>
      </p:sp>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57700" name="Slide Number Placeholder 3"/>
          <p:cNvSpPr txBox="1">
            <a:spLocks noGrp="1"/>
          </p:cNvSpPr>
          <p:nvPr/>
        </p:nvSpPr>
        <p:spPr bwMode="auto">
          <a:xfrm>
            <a:off x="4144335" y="9119573"/>
            <a:ext cx="3169196" cy="47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1" tIns="48311" rIns="96621" bIns="483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312C26DA-150D-44B9-ABA3-EB22BD56FE80}" type="slidenum">
              <a:rPr lang="en-US" sz="1200"/>
              <a:pPr algn="r" eaLnBrk="1" hangingPunct="1"/>
              <a:t>9</a:t>
            </a:fld>
            <a:endParaRPr lang="en-US" sz="1200"/>
          </a:p>
        </p:txBody>
      </p:sp>
    </p:spTree>
    <p:extLst>
      <p:ext uri="{BB962C8B-B14F-4D97-AF65-F5344CB8AC3E}">
        <p14:creationId xmlns:p14="http://schemas.microsoft.com/office/powerpoint/2010/main" val="182946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D9CE896-C56A-4560-A1B6-7EA4D8C0096D}" type="slidenum">
              <a:rPr lang="en-US" smtClean="0"/>
              <a:pPr>
                <a:defRPr/>
              </a:pPr>
              <a:t>‹#›</a:t>
            </a:fld>
            <a:endParaRPr lang="en-US" dirty="0"/>
          </a:p>
        </p:txBody>
      </p:sp>
    </p:spTree>
    <p:extLst>
      <p:ext uri="{BB962C8B-B14F-4D97-AF65-F5344CB8AC3E}">
        <p14:creationId xmlns:p14="http://schemas.microsoft.com/office/powerpoint/2010/main" val="3830363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7910945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40349661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24447515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154228280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231017269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p>
        </p:txBody>
      </p:sp>
      <p:sp>
        <p:nvSpPr>
          <p:cNvPr id="4"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201005726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3EB928-FEC0-4342-943B-6621DDE8D1A9}" type="slidenum">
              <a:rPr lang="en-US" smtClean="0"/>
              <a:pPr>
                <a:defRPr/>
              </a:pPr>
              <a:t>‹#›</a:t>
            </a:fld>
            <a:endParaRPr lang="en-US" dirty="0"/>
          </a:p>
        </p:txBody>
      </p:sp>
    </p:spTree>
    <p:extLst>
      <p:ext uri="{BB962C8B-B14F-4D97-AF65-F5344CB8AC3E}">
        <p14:creationId xmlns:p14="http://schemas.microsoft.com/office/powerpoint/2010/main" val="3893278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D590D2-5E58-441C-824F-75B27289F506}" type="slidenum">
              <a:rPr lang="en-US" smtClean="0"/>
              <a:pPr>
                <a:defRPr/>
              </a:pPr>
              <a:t>‹#›</a:t>
            </a:fld>
            <a:endParaRPr lang="en-US" dirty="0"/>
          </a:p>
        </p:txBody>
      </p:sp>
    </p:spTree>
    <p:extLst>
      <p:ext uri="{BB962C8B-B14F-4D97-AF65-F5344CB8AC3E}">
        <p14:creationId xmlns:p14="http://schemas.microsoft.com/office/powerpoint/2010/main" val="91175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146FE4-4670-422F-9732-4DD1102CBAD0}" type="slidenum">
              <a:rPr lang="en-US" smtClean="0"/>
              <a:pPr>
                <a:defRPr/>
              </a:pPr>
              <a:t>‹#›</a:t>
            </a:fld>
            <a:endParaRPr lang="en-US" dirty="0"/>
          </a:p>
        </p:txBody>
      </p:sp>
    </p:spTree>
    <p:extLst>
      <p:ext uri="{BB962C8B-B14F-4D97-AF65-F5344CB8AC3E}">
        <p14:creationId xmlns:p14="http://schemas.microsoft.com/office/powerpoint/2010/main" val="358691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893330-67CD-44E1-8F85-693ED6119754}" type="slidenum">
              <a:rPr lang="en-US" smtClean="0"/>
              <a:pPr>
                <a:defRPr/>
              </a:pPr>
              <a:t>‹#›</a:t>
            </a:fld>
            <a:endParaRPr lang="en-US" dirty="0"/>
          </a:p>
        </p:txBody>
      </p:sp>
    </p:spTree>
    <p:extLst>
      <p:ext uri="{BB962C8B-B14F-4D97-AF65-F5344CB8AC3E}">
        <p14:creationId xmlns:p14="http://schemas.microsoft.com/office/powerpoint/2010/main" val="114637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98682797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78C5B75-2CE4-4443-8462-55549DD730ED}" type="slidenum">
              <a:rPr lang="en-US" smtClean="0"/>
              <a:pPr>
                <a:defRPr/>
              </a:pPr>
              <a:t>‹#›</a:t>
            </a:fld>
            <a:endParaRPr lang="en-US" dirty="0"/>
          </a:p>
        </p:txBody>
      </p:sp>
    </p:spTree>
    <p:extLst>
      <p:ext uri="{BB962C8B-B14F-4D97-AF65-F5344CB8AC3E}">
        <p14:creationId xmlns:p14="http://schemas.microsoft.com/office/powerpoint/2010/main" val="20741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p>
        </p:txBody>
      </p:sp>
      <p:sp>
        <p:nvSpPr>
          <p:cNvPr id="5" name="Footer Placeholder 3"/>
          <p:cNvSpPr>
            <a:spLocks noGrp="1"/>
          </p:cNvSpPr>
          <p:nvPr>
            <p:ph type="ftr" sz="quarter" idx="11"/>
          </p:nvPr>
        </p:nvSpPr>
        <p:spPr/>
        <p:txBody>
          <a:bodyPr/>
          <a:lstStyle/>
          <a:p>
            <a:pPr>
              <a:defRPr/>
            </a:pPr>
            <a:endParaRPr lang="en-US"/>
          </a:p>
        </p:txBody>
      </p:sp>
      <p:sp>
        <p:nvSpPr>
          <p:cNvPr id="6" name="Slide Number Placeholder 4"/>
          <p:cNvSpPr>
            <a:spLocks noGrp="1"/>
          </p:cNvSpPr>
          <p:nvPr>
            <p:ph type="sldNum" sz="quarter" idx="12"/>
          </p:nvPr>
        </p:nvSpPr>
        <p:spPr/>
        <p:txBody>
          <a:bodyPr/>
          <a:lstStyle/>
          <a:p>
            <a:pPr>
              <a:defRPr/>
            </a:pPr>
            <a:fld id="{63ED9D60-9270-4187-851B-0D7D5332D129}" type="slidenum">
              <a:rPr lang="en-US" smtClean="0"/>
              <a:pPr>
                <a:defRPr/>
              </a:pPr>
              <a:t>‹#›</a:t>
            </a:fld>
            <a:endParaRPr lang="en-US" dirty="0"/>
          </a:p>
        </p:txBody>
      </p:sp>
    </p:spTree>
    <p:extLst>
      <p:ext uri="{BB962C8B-B14F-4D97-AF65-F5344CB8AC3E}">
        <p14:creationId xmlns:p14="http://schemas.microsoft.com/office/powerpoint/2010/main" val="390304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p>
        </p:txBody>
      </p:sp>
      <p:sp>
        <p:nvSpPr>
          <p:cNvPr id="5" name="Footer Placeholder 2"/>
          <p:cNvSpPr>
            <a:spLocks noGrp="1"/>
          </p:cNvSpPr>
          <p:nvPr>
            <p:ph type="ftr" sz="quarter" idx="11"/>
          </p:nvPr>
        </p:nvSpPr>
        <p:spPr/>
        <p:txBody>
          <a:bodyPr/>
          <a:lstStyle/>
          <a:p>
            <a:pPr>
              <a:defRPr/>
            </a:pPr>
            <a:endParaRPr lang="en-US"/>
          </a:p>
        </p:txBody>
      </p:sp>
      <p:sp>
        <p:nvSpPr>
          <p:cNvPr id="6" name="Slide Number Placeholder 3"/>
          <p:cNvSpPr>
            <a:spLocks noGrp="1"/>
          </p:cNvSpPr>
          <p:nvPr>
            <p:ph type="sldNum" sz="quarter" idx="12"/>
          </p:nvPr>
        </p:nvSpPr>
        <p:spPr/>
        <p:txBody>
          <a:bodyPr/>
          <a:lstStyle/>
          <a:p>
            <a:pPr>
              <a:defRPr/>
            </a:pPr>
            <a:fld id="{2FFD9E89-94D2-4F14-919C-405B34B01664}" type="slidenum">
              <a:rPr lang="en-US" smtClean="0"/>
              <a:pPr>
                <a:defRPr/>
              </a:pPr>
              <a:t>‹#›</a:t>
            </a:fld>
            <a:endParaRPr lang="en-US" dirty="0"/>
          </a:p>
        </p:txBody>
      </p:sp>
    </p:spTree>
    <p:extLst>
      <p:ext uri="{BB962C8B-B14F-4D97-AF65-F5344CB8AC3E}">
        <p14:creationId xmlns:p14="http://schemas.microsoft.com/office/powerpoint/2010/main" val="673085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a:p>
        </p:txBody>
      </p:sp>
      <p:sp>
        <p:nvSpPr>
          <p:cNvPr id="5" name="Footer Placeholder 5"/>
          <p:cNvSpPr>
            <a:spLocks noGrp="1"/>
          </p:cNvSpPr>
          <p:nvPr>
            <p:ph type="ftr" sz="quarter" idx="11"/>
          </p:nvPr>
        </p:nvSpPr>
        <p:spPr/>
        <p:txBody>
          <a:bodyPr/>
          <a:lstStyle/>
          <a:p>
            <a:pPr>
              <a:defRPr/>
            </a:pPr>
            <a:endParaRPr lang="en-US"/>
          </a:p>
        </p:txBody>
      </p:sp>
      <p:sp>
        <p:nvSpPr>
          <p:cNvPr id="6" name="Slide Number Placeholder 6"/>
          <p:cNvSpPr>
            <a:spLocks noGrp="1"/>
          </p:cNvSpPr>
          <p:nvPr>
            <p:ph type="sldNum" sz="quarter" idx="12"/>
          </p:nvPr>
        </p:nvSpPr>
        <p:spPr/>
        <p:txBody>
          <a:bodyPr/>
          <a:lstStyle/>
          <a:p>
            <a:pPr>
              <a:defRPr/>
            </a:pPr>
            <a:fld id="{C4CFBA23-F2F2-4CA5-B2F3-23FCFB795911}" type="slidenum">
              <a:rPr lang="en-US" smtClean="0"/>
              <a:pPr>
                <a:defRPr/>
              </a:pPr>
              <a:t>‹#›</a:t>
            </a:fld>
            <a:endParaRPr lang="en-US" dirty="0"/>
          </a:p>
        </p:txBody>
      </p:sp>
    </p:spTree>
    <p:extLst>
      <p:ext uri="{BB962C8B-B14F-4D97-AF65-F5344CB8AC3E}">
        <p14:creationId xmlns:p14="http://schemas.microsoft.com/office/powerpoint/2010/main" val="140403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40541988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526F32FF-4D12-42B6-95C7-F33AD21B694A}" type="slidenum">
              <a:rPr lang="en-US" smtClean="0"/>
              <a:pPr>
                <a:defRPr/>
              </a:pPr>
              <a:t>‹#›</a:t>
            </a:fld>
            <a:endParaRPr lang="en-US" dirty="0"/>
          </a:p>
        </p:txBody>
      </p:sp>
    </p:spTree>
    <p:extLst>
      <p:ext uri="{BB962C8B-B14F-4D97-AF65-F5344CB8AC3E}">
        <p14:creationId xmlns:p14="http://schemas.microsoft.com/office/powerpoint/2010/main" val="3259424044"/>
      </p:ext>
    </p:extLst>
  </p:cSld>
  <p:clrMap bg1="dk1" tx1="lt1" bg2="dk2" tx2="lt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 id="2147484429" r:id="rId12"/>
    <p:sldLayoutId id="2147484430" r:id="rId13"/>
    <p:sldLayoutId id="2147484431" r:id="rId14"/>
    <p:sldLayoutId id="2147484432" r:id="rId15"/>
    <p:sldLayoutId id="2147484433" r:id="rId16"/>
    <p:sldLayoutId id="2147484434"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9.xml"/><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4.bin"/><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oleObject" Target="../embeddings/oleObject6.bin"/><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notesSlide" Target="../notesSlides/notesSlide12.xml"/><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oleObject" Target="../embeddings/oleObject7.bin"/><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2.emf"/><Relationship Id="rId5" Type="http://schemas.openxmlformats.org/officeDocument/2006/relationships/oleObject" Target="../embeddings/oleObject9.bin"/><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notesSlide" Target="../notesSlides/notesSlide8.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AF079E-9A07-4E63-8AD9-396CF9AD2A10}"/>
              </a:ext>
            </a:extLst>
          </p:cNvPr>
          <p:cNvSpPr txBox="1"/>
          <p:nvPr/>
        </p:nvSpPr>
        <p:spPr>
          <a:xfrm>
            <a:off x="2057400" y="838200"/>
            <a:ext cx="5334000" cy="830997"/>
          </a:xfrm>
          <a:prstGeom prst="rect">
            <a:avLst/>
          </a:prstGeom>
          <a:noFill/>
        </p:spPr>
        <p:txBody>
          <a:bodyPr wrap="square" rtlCol="0">
            <a:spAutoFit/>
          </a:bodyPr>
          <a:lstStyle/>
          <a:p>
            <a:pPr algn="ctr"/>
            <a:r>
              <a:rPr lang="en-US" sz="4800" b="1" dirty="0"/>
              <a:t>Tompkins County</a:t>
            </a:r>
          </a:p>
        </p:txBody>
      </p:sp>
      <p:sp>
        <p:nvSpPr>
          <p:cNvPr id="7" name="TextBox 6">
            <a:extLst>
              <a:ext uri="{FF2B5EF4-FFF2-40B4-BE49-F238E27FC236}">
                <a16:creationId xmlns:a16="http://schemas.microsoft.com/office/drawing/2014/main" id="{BC4725E8-AB95-4D13-98FB-8D8D63AB03AF}"/>
              </a:ext>
            </a:extLst>
          </p:cNvPr>
          <p:cNvSpPr txBox="1"/>
          <p:nvPr/>
        </p:nvSpPr>
        <p:spPr>
          <a:xfrm>
            <a:off x="2819400" y="3013501"/>
            <a:ext cx="3505200" cy="830997"/>
          </a:xfrm>
          <a:prstGeom prst="rect">
            <a:avLst/>
          </a:prstGeom>
          <a:noFill/>
        </p:spPr>
        <p:txBody>
          <a:bodyPr wrap="square" rtlCol="0">
            <a:spAutoFit/>
          </a:bodyPr>
          <a:lstStyle/>
          <a:p>
            <a:pPr algn="ctr"/>
            <a:r>
              <a:rPr lang="en-US" sz="4800" b="1" dirty="0"/>
              <a:t>Facilities</a:t>
            </a:r>
          </a:p>
        </p:txBody>
      </p:sp>
      <p:sp>
        <p:nvSpPr>
          <p:cNvPr id="8" name="TextBox 7">
            <a:extLst>
              <a:ext uri="{FF2B5EF4-FFF2-40B4-BE49-F238E27FC236}">
                <a16:creationId xmlns:a16="http://schemas.microsoft.com/office/drawing/2014/main" id="{800AF6C2-3084-4285-8E91-C070FE0D9886}"/>
              </a:ext>
            </a:extLst>
          </p:cNvPr>
          <p:cNvSpPr txBox="1"/>
          <p:nvPr/>
        </p:nvSpPr>
        <p:spPr>
          <a:xfrm>
            <a:off x="1143000" y="4459069"/>
            <a:ext cx="6934200" cy="707886"/>
          </a:xfrm>
          <a:prstGeom prst="rect">
            <a:avLst/>
          </a:prstGeom>
          <a:noFill/>
        </p:spPr>
        <p:txBody>
          <a:bodyPr wrap="square" rtlCol="0">
            <a:spAutoFit/>
          </a:bodyPr>
          <a:lstStyle/>
          <a:p>
            <a:pPr algn="ctr"/>
            <a:r>
              <a:rPr lang="en-US" sz="4000" b="1" dirty="0"/>
              <a:t>2020 Budget Presentation</a:t>
            </a:r>
          </a:p>
        </p:txBody>
      </p:sp>
      <p:pic>
        <p:nvPicPr>
          <p:cNvPr id="12" name="Picture 11" descr="A picture containing object&#10;&#10;Description automatically generated">
            <a:extLst>
              <a:ext uri="{FF2B5EF4-FFF2-40B4-BE49-F238E27FC236}">
                <a16:creationId xmlns:a16="http://schemas.microsoft.com/office/drawing/2014/main" id="{91426E55-349A-4348-A663-C74802A80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57200"/>
            <a:ext cx="1489841" cy="1440180"/>
          </a:xfrm>
          <a:prstGeom prst="rect">
            <a:avLst/>
          </a:prstGeom>
          <a:effectLst>
            <a:softEdge rad="31750"/>
          </a:effectLst>
          <a:scene3d>
            <a:camera prst="orthographicFront"/>
            <a:lightRig rig="threePt" dir="t"/>
          </a:scene3d>
          <a:sp3d/>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xfrm>
            <a:off x="457200" y="412265"/>
            <a:ext cx="9144000" cy="1828800"/>
          </a:xfrm>
        </p:spPr>
        <p:txBody>
          <a:bodyPr lIns="91440" tIns="45720" rIns="91440" bIns="45720"/>
          <a:lstStyle/>
          <a:p>
            <a:pPr eaLnBrk="1" hangingPunct="1"/>
            <a:r>
              <a:rPr lang="en-US" sz="4000" b="1" dirty="0">
                <a:cs typeface="Arial" pitchFamily="34" charset="0"/>
              </a:rPr>
              <a:t>Over-Target Request:</a:t>
            </a:r>
            <a:br>
              <a:rPr lang="en-US" sz="4000" b="1" dirty="0">
                <a:cs typeface="Arial" pitchFamily="34" charset="0"/>
              </a:rPr>
            </a:br>
            <a:r>
              <a:rPr lang="en-US" sz="2800" b="1" dirty="0">
                <a:cs typeface="Arial" pitchFamily="34" charset="0"/>
              </a:rPr>
              <a:t>OTR #68 – Zero-Turn Mower Replacement</a:t>
            </a:r>
          </a:p>
        </p:txBody>
      </p:sp>
      <p:sp>
        <p:nvSpPr>
          <p:cNvPr id="156675" name="Rectangle 3"/>
          <p:cNvSpPr>
            <a:spLocks noGrp="1" noChangeArrowheads="1"/>
          </p:cNvSpPr>
          <p:nvPr>
            <p:ph type="body" idx="4294967295"/>
          </p:nvPr>
        </p:nvSpPr>
        <p:spPr>
          <a:xfrm>
            <a:off x="532331" y="1745065"/>
            <a:ext cx="8001000" cy="4572000"/>
          </a:xfrm>
        </p:spPr>
        <p:txBody>
          <a:bodyPr lIns="91440" tIns="45720" rIns="91440" bIns="45720"/>
          <a:lstStyle/>
          <a:p>
            <a:pPr marL="57150" indent="0">
              <a:lnSpc>
                <a:spcPct val="80000"/>
              </a:lnSpc>
              <a:spcAft>
                <a:spcPct val="20000"/>
              </a:spcAft>
              <a:buNone/>
              <a:tabLst>
                <a:tab pos="1828800" algn="l"/>
                <a:tab pos="5029200" algn="l"/>
              </a:tabLst>
            </a:pPr>
            <a:r>
              <a:rPr lang="en-US" sz="2000" b="1" i="1" dirty="0">
                <a:latin typeface="Arial" pitchFamily="34" charset="0"/>
              </a:rPr>
              <a:t>OTR will allow for</a:t>
            </a:r>
            <a:r>
              <a:rPr lang="en-US" b="1" i="1" dirty="0">
                <a:latin typeface="Arial" pitchFamily="34" charset="0"/>
              </a:rPr>
              <a:t> the purchase of a new zero-turn riding mower to replace an existing 8 year old mower that is starting to have mechanical problems and is not very reliable. Existing mower is the only mower used at all our facilities with grounds. </a:t>
            </a:r>
            <a:endParaRPr lang="en-US" sz="2000" b="1" i="1" dirty="0">
              <a:latin typeface="Arial" pitchFamily="34" charset="0"/>
            </a:endParaRPr>
          </a:p>
          <a:p>
            <a:pPr marL="457200" lvl="1" indent="0" eaLnBrk="1" hangingPunct="1">
              <a:lnSpc>
                <a:spcPct val="80000"/>
              </a:lnSpc>
              <a:spcAft>
                <a:spcPct val="20000"/>
              </a:spcAft>
              <a:buNone/>
              <a:tabLst>
                <a:tab pos="1828800" algn="l"/>
                <a:tab pos="5029200" algn="l"/>
              </a:tabLst>
            </a:pP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dirty="0">
              <a:latin typeface="Arial" pitchFamily="34" charset="0"/>
            </a:endParaRPr>
          </a:p>
        </p:txBody>
      </p:sp>
      <p:sp>
        <p:nvSpPr>
          <p:cNvPr id="156677" name="Text Box 5"/>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CCCCCC"/>
                </a:solidFill>
                <a:effectLst>
                  <a:outerShdw blurRad="38100" dist="38100" dir="2700000" algn="tl">
                    <a:srgbClr val="000000"/>
                  </a:outerShdw>
                </a:effectLst>
                <a:latin typeface="Arial" pitchFamily="34" charset="0"/>
              </a:rPr>
              <a:t>Facilities</a:t>
            </a:r>
          </a:p>
          <a:p>
            <a:endParaRPr lang="en-US" sz="3200" dirty="0">
              <a:latin typeface="Arial" pitchFamily="34" charset="0"/>
            </a:endParaRPr>
          </a:p>
        </p:txBody>
      </p:sp>
      <p:sp>
        <p:nvSpPr>
          <p:cNvPr id="3" name="TextBox 2"/>
          <p:cNvSpPr txBox="1"/>
          <p:nvPr/>
        </p:nvSpPr>
        <p:spPr>
          <a:xfrm>
            <a:off x="532331" y="5974795"/>
            <a:ext cx="3081293" cy="400110"/>
          </a:xfrm>
          <a:prstGeom prst="rect">
            <a:avLst/>
          </a:prstGeom>
          <a:noFill/>
        </p:spPr>
        <p:txBody>
          <a:bodyPr wrap="none" rtlCol="0">
            <a:spAutoFit/>
          </a:bodyPr>
          <a:lstStyle/>
          <a:p>
            <a:r>
              <a:rPr lang="en-US" sz="2000" b="1" dirty="0">
                <a:latin typeface="+mj-lt"/>
              </a:rPr>
              <a:t>Existing 8 yr. old mower</a:t>
            </a:r>
          </a:p>
        </p:txBody>
      </p:sp>
      <p:sp>
        <p:nvSpPr>
          <p:cNvPr id="4" name="TextBox 3"/>
          <p:cNvSpPr txBox="1"/>
          <p:nvPr/>
        </p:nvSpPr>
        <p:spPr>
          <a:xfrm>
            <a:off x="4481361" y="5998553"/>
            <a:ext cx="2874505" cy="400110"/>
          </a:xfrm>
          <a:prstGeom prst="rect">
            <a:avLst/>
          </a:prstGeom>
          <a:noFill/>
        </p:spPr>
        <p:txBody>
          <a:bodyPr wrap="none" rtlCol="0">
            <a:spAutoFit/>
          </a:bodyPr>
          <a:lstStyle/>
          <a:p>
            <a:r>
              <a:rPr lang="en-US" sz="2000" b="1" dirty="0">
                <a:latin typeface="+mj-lt"/>
              </a:rPr>
              <a:t>Proposed new mower</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3839222066"/>
              </p:ext>
            </p:extLst>
          </p:nvPr>
        </p:nvGraphicFramePr>
        <p:xfrm>
          <a:off x="676321" y="3048053"/>
          <a:ext cx="2326838" cy="2984321"/>
        </p:xfrm>
        <a:graphic>
          <a:graphicData uri="http://schemas.openxmlformats.org/presentationml/2006/ole">
            <mc:AlternateContent xmlns:mc="http://schemas.openxmlformats.org/markup-compatibility/2006">
              <mc:Choice xmlns:v="urn:schemas-microsoft-com:vml" Requires="v">
                <p:oleObj spid="_x0000_s6178" name="Acrobat Document" r:id="rId5" imgW="12496800" imgH="16031411" progId="AcroExch.Document.DC">
                  <p:embed/>
                </p:oleObj>
              </mc:Choice>
              <mc:Fallback>
                <p:oleObj name="Acrobat Document" r:id="rId5" imgW="12496800" imgH="16031411" progId="AcroExch.Document.DC">
                  <p:embed/>
                  <p:pic>
                    <p:nvPicPr>
                      <p:cNvPr id="0" name=""/>
                      <p:cNvPicPr/>
                      <p:nvPr/>
                    </p:nvPicPr>
                    <p:blipFill>
                      <a:blip r:embed="rId6"/>
                      <a:stretch>
                        <a:fillRect/>
                      </a:stretch>
                    </p:blipFill>
                    <p:spPr>
                      <a:xfrm>
                        <a:off x="676321" y="3048053"/>
                        <a:ext cx="2326838" cy="298432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96319993"/>
              </p:ext>
            </p:extLst>
          </p:nvPr>
        </p:nvGraphicFramePr>
        <p:xfrm>
          <a:off x="4281878" y="3034288"/>
          <a:ext cx="3011850" cy="3011850"/>
        </p:xfrm>
        <a:graphic>
          <a:graphicData uri="http://schemas.openxmlformats.org/presentationml/2006/ole">
            <mc:AlternateContent xmlns:mc="http://schemas.openxmlformats.org/markup-compatibility/2006">
              <mc:Choice xmlns:v="urn:schemas-microsoft-com:vml" Requires="v">
                <p:oleObj spid="_x0000_s6179" name="Acrobat Document" r:id="rId7" imgW="3386667" imgH="3386667" progId="AcroExch.Document.DC">
                  <p:embed/>
                </p:oleObj>
              </mc:Choice>
              <mc:Fallback>
                <p:oleObj name="Acrobat Document" r:id="rId7" imgW="3386667" imgH="3386667" progId="AcroExch.Document.DC">
                  <p:embed/>
                  <p:pic>
                    <p:nvPicPr>
                      <p:cNvPr id="0" name=""/>
                      <p:cNvPicPr/>
                      <p:nvPr/>
                    </p:nvPicPr>
                    <p:blipFill>
                      <a:blip r:embed="rId8"/>
                      <a:stretch>
                        <a:fillRect/>
                      </a:stretch>
                    </p:blipFill>
                    <p:spPr>
                      <a:xfrm>
                        <a:off x="4281878" y="3034288"/>
                        <a:ext cx="3011850" cy="3011850"/>
                      </a:xfrm>
                      <a:prstGeom prst="rect">
                        <a:avLst/>
                      </a:prstGeom>
                    </p:spPr>
                  </p:pic>
                </p:oleObj>
              </mc:Fallback>
            </mc:AlternateContent>
          </a:graphicData>
        </a:graphic>
      </p:graphicFrame>
      <p:sp>
        <p:nvSpPr>
          <p:cNvPr id="10" name="Slide Number Placeholder 4"/>
          <p:cNvSpPr>
            <a:spLocks noGrp="1"/>
          </p:cNvSpPr>
          <p:nvPr>
            <p:ph type="sldNum" sz="quarter" idx="12"/>
          </p:nvPr>
        </p:nvSpPr>
        <p:spPr>
          <a:xfrm>
            <a:off x="7766431" y="295736"/>
            <a:ext cx="628813" cy="767687"/>
          </a:xfrm>
          <a:noFill/>
        </p:spPr>
        <p:txBody>
          <a:bodyPr/>
          <a:lstStyle/>
          <a:p>
            <a:r>
              <a:rPr lang="en-US" dirty="0"/>
              <a:t>9</a:t>
            </a:r>
          </a:p>
        </p:txBody>
      </p:sp>
    </p:spTree>
    <p:extLst>
      <p:ext uri="{BB962C8B-B14F-4D97-AF65-F5344CB8AC3E}">
        <p14:creationId xmlns:p14="http://schemas.microsoft.com/office/powerpoint/2010/main" val="685739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1000"/>
                                        <p:tgtEl>
                                          <p:spTgt spid="15667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p:stCondLst>
                              <p:cond delay="5000"/>
                            </p:stCondLst>
                            <p:childTnLst>
                              <p:par>
                                <p:cTn id="17" presetID="10" presetClass="entr" presetSubtype="0" fill="hold" grpId="0" nodeType="afterEffect">
                                  <p:stCondLst>
                                    <p:cond delay="1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4294967295"/>
          </p:nvPr>
        </p:nvSpPr>
        <p:spPr>
          <a:xfrm>
            <a:off x="609600" y="1981200"/>
            <a:ext cx="8001000" cy="4572000"/>
          </a:xfrm>
        </p:spPr>
        <p:txBody>
          <a:bodyPr lIns="91440" tIns="45720" rIns="91440" bIns="45720"/>
          <a:lstStyle/>
          <a:p>
            <a:pPr marL="57150" indent="0">
              <a:lnSpc>
                <a:spcPct val="80000"/>
              </a:lnSpc>
              <a:spcAft>
                <a:spcPct val="20000"/>
              </a:spcAft>
              <a:buNone/>
              <a:tabLst>
                <a:tab pos="1828800" algn="l"/>
                <a:tab pos="5029200" algn="l"/>
              </a:tabLst>
            </a:pPr>
            <a:r>
              <a:rPr lang="en-US" sz="2000" b="1" i="1" dirty="0">
                <a:latin typeface="Arial" pitchFamily="34" charset="0"/>
              </a:rPr>
              <a:t>OTR will allow for replacement of existing 19 year old vehicle that has exceeded its service life</a:t>
            </a:r>
            <a:r>
              <a:rPr lang="en-US" b="1" i="1" dirty="0">
                <a:latin typeface="Arial" pitchFamily="34" charset="0"/>
              </a:rPr>
              <a:t>, is in poor condition, and barely passed the last vehicle inspection. This vehicle will be used by the Director of Facilities.</a:t>
            </a: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dirty="0">
              <a:latin typeface="Arial" pitchFamily="34" charset="0"/>
            </a:endParaRPr>
          </a:p>
        </p:txBody>
      </p:sp>
      <p:sp>
        <p:nvSpPr>
          <p:cNvPr id="156677" name="Text Box 5"/>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CCCCCC"/>
                </a:solidFill>
                <a:effectLst>
                  <a:outerShdw blurRad="38100" dist="38100" dir="2700000" algn="tl">
                    <a:srgbClr val="000000"/>
                  </a:outerShdw>
                </a:effectLst>
                <a:latin typeface="Arial" pitchFamily="34" charset="0"/>
              </a:rPr>
              <a:t>Facilities</a:t>
            </a:r>
          </a:p>
          <a:p>
            <a:endParaRPr lang="en-US" sz="3200" dirty="0">
              <a:latin typeface="Arial" pitchFamily="34" charset="0"/>
            </a:endParaRPr>
          </a:p>
        </p:txBody>
      </p:sp>
      <p:sp>
        <p:nvSpPr>
          <p:cNvPr id="3" name="TextBox 2"/>
          <p:cNvSpPr txBox="1"/>
          <p:nvPr/>
        </p:nvSpPr>
        <p:spPr>
          <a:xfrm>
            <a:off x="655298" y="6016497"/>
            <a:ext cx="3281668" cy="400110"/>
          </a:xfrm>
          <a:prstGeom prst="rect">
            <a:avLst/>
          </a:prstGeom>
          <a:noFill/>
        </p:spPr>
        <p:txBody>
          <a:bodyPr wrap="none" rtlCol="0">
            <a:spAutoFit/>
          </a:bodyPr>
          <a:lstStyle/>
          <a:p>
            <a:r>
              <a:rPr lang="en-US" sz="2000" b="1" dirty="0">
                <a:latin typeface="+mj-lt"/>
              </a:rPr>
              <a:t>Existing 19 yr. old vehicle</a:t>
            </a:r>
          </a:p>
        </p:txBody>
      </p:sp>
      <p:sp>
        <p:nvSpPr>
          <p:cNvPr id="4" name="TextBox 3"/>
          <p:cNvSpPr txBox="1"/>
          <p:nvPr/>
        </p:nvSpPr>
        <p:spPr>
          <a:xfrm>
            <a:off x="4532243" y="4343400"/>
            <a:ext cx="4541628" cy="400110"/>
          </a:xfrm>
          <a:prstGeom prst="rect">
            <a:avLst/>
          </a:prstGeom>
          <a:noFill/>
        </p:spPr>
        <p:txBody>
          <a:bodyPr wrap="none" rtlCol="0">
            <a:spAutoFit/>
          </a:bodyPr>
          <a:lstStyle/>
          <a:p>
            <a:r>
              <a:rPr lang="en-US" sz="2000" b="1" dirty="0">
                <a:latin typeface="+mj-lt"/>
              </a:rPr>
              <a:t>4WD utility, possibly EV, vehicle TBD</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457200" y="412265"/>
            <a:ext cx="9144000" cy="1828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cs typeface="Arial" pitchFamily="34" charset="0"/>
              </a:rPr>
              <a:t>Over-Target Request:</a:t>
            </a:r>
            <a:br>
              <a:rPr lang="en-US" sz="4000" b="1" dirty="0">
                <a:cs typeface="Arial" pitchFamily="34" charset="0"/>
              </a:rPr>
            </a:br>
            <a:r>
              <a:rPr lang="en-US" sz="2800" b="1" dirty="0">
                <a:cs typeface="Arial" pitchFamily="34" charset="0"/>
              </a:rPr>
              <a:t>OTR #70 – Facilities Vehicle Replacement</a:t>
            </a:r>
          </a:p>
        </p:txBody>
      </p:sp>
      <p:graphicFrame>
        <p:nvGraphicFramePr>
          <p:cNvPr id="2" name="Object 1"/>
          <p:cNvGraphicFramePr>
            <a:graphicFrameLocks noChangeAspect="1"/>
          </p:cNvGraphicFramePr>
          <p:nvPr>
            <p:extLst>
              <p:ext uri="{D42A27DB-BD31-4B8C-83A1-F6EECF244321}">
                <p14:modId xmlns:p14="http://schemas.microsoft.com/office/powerpoint/2010/main" val="4256943793"/>
              </p:ext>
            </p:extLst>
          </p:nvPr>
        </p:nvGraphicFramePr>
        <p:xfrm>
          <a:off x="381000" y="3071353"/>
          <a:ext cx="3922643" cy="2942269"/>
        </p:xfrm>
        <a:graphic>
          <a:graphicData uri="http://schemas.openxmlformats.org/presentationml/2006/ole">
            <mc:AlternateContent xmlns:mc="http://schemas.openxmlformats.org/markup-compatibility/2006">
              <mc:Choice xmlns:v="urn:schemas-microsoft-com:vml" Requires="v">
                <p:oleObj spid="_x0000_s4116" name="Acrobat Document" r:id="rId5" imgW="17068800" imgH="12801600" progId="AcroExch.Document.DC">
                  <p:embed/>
                </p:oleObj>
              </mc:Choice>
              <mc:Fallback>
                <p:oleObj name="Acrobat Document" r:id="rId5" imgW="17068800" imgH="12801600" progId="AcroExch.Document.DC">
                  <p:embed/>
                  <p:pic>
                    <p:nvPicPr>
                      <p:cNvPr id="0" name=""/>
                      <p:cNvPicPr/>
                      <p:nvPr/>
                    </p:nvPicPr>
                    <p:blipFill>
                      <a:blip r:embed="rId6"/>
                      <a:stretch>
                        <a:fillRect/>
                      </a:stretch>
                    </p:blipFill>
                    <p:spPr>
                      <a:xfrm>
                        <a:off x="381000" y="3071353"/>
                        <a:ext cx="3922643" cy="2942269"/>
                      </a:xfrm>
                      <a:prstGeom prst="rect">
                        <a:avLst/>
                      </a:prstGeom>
                    </p:spPr>
                  </p:pic>
                </p:oleObj>
              </mc:Fallback>
            </mc:AlternateContent>
          </a:graphicData>
        </a:graphic>
      </p:graphicFrame>
      <p:sp>
        <p:nvSpPr>
          <p:cNvPr id="10" name="Slide Number Placeholder 4"/>
          <p:cNvSpPr>
            <a:spLocks noGrp="1"/>
          </p:cNvSpPr>
          <p:nvPr>
            <p:ph type="sldNum" sz="quarter" idx="12"/>
          </p:nvPr>
        </p:nvSpPr>
        <p:spPr>
          <a:xfrm>
            <a:off x="7766431" y="295736"/>
            <a:ext cx="628813" cy="767687"/>
          </a:xfrm>
          <a:noFill/>
        </p:spPr>
        <p:txBody>
          <a:bodyPr/>
          <a:lstStyle/>
          <a:p>
            <a:r>
              <a:rPr lang="en-US" dirty="0"/>
              <a:t>10</a:t>
            </a:r>
          </a:p>
        </p:txBody>
      </p:sp>
    </p:spTree>
    <p:extLst>
      <p:ext uri="{BB962C8B-B14F-4D97-AF65-F5344CB8AC3E}">
        <p14:creationId xmlns:p14="http://schemas.microsoft.com/office/powerpoint/2010/main" val="3199271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1000"/>
                                        <p:tgtEl>
                                          <p:spTgt spid="15667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p:stCondLst>
                              <p:cond delay="4000"/>
                            </p:stCondLst>
                            <p:childTnLst>
                              <p:par>
                                <p:cTn id="17" presetID="10" presetClass="entr" presetSubtype="0" fill="hold" grpId="0" nodeType="afterEffect">
                                  <p:stCondLst>
                                    <p:cond delay="1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4294967295"/>
          </p:nvPr>
        </p:nvSpPr>
        <p:spPr>
          <a:xfrm>
            <a:off x="609600" y="1981200"/>
            <a:ext cx="8001000" cy="4572000"/>
          </a:xfrm>
        </p:spPr>
        <p:txBody>
          <a:bodyPr lIns="91440" tIns="45720" rIns="91440" bIns="45720"/>
          <a:lstStyle/>
          <a:p>
            <a:pPr marL="57150" indent="0">
              <a:lnSpc>
                <a:spcPct val="80000"/>
              </a:lnSpc>
              <a:spcAft>
                <a:spcPct val="20000"/>
              </a:spcAft>
              <a:buNone/>
              <a:tabLst>
                <a:tab pos="1828800" algn="l"/>
                <a:tab pos="5029200" algn="l"/>
              </a:tabLst>
            </a:pPr>
            <a:r>
              <a:rPr lang="en-US" sz="2000" b="1" i="1" dirty="0">
                <a:latin typeface="Arial" pitchFamily="34" charset="0"/>
              </a:rPr>
              <a:t>OTR will allow for </a:t>
            </a:r>
            <a:r>
              <a:rPr lang="en-US" b="1" i="1" dirty="0">
                <a:latin typeface="Arial" pitchFamily="34" charset="0"/>
              </a:rPr>
              <a:t>the purchase of a new vehicle to be used by the new Associate Civil Engineer position providing engineering and construction support to the department.</a:t>
            </a:r>
            <a:endParaRPr lang="en-US" sz="2000" dirty="0">
              <a:latin typeface="Arial" pitchFamily="34" charset="0"/>
            </a:endParaRPr>
          </a:p>
        </p:txBody>
      </p:sp>
      <p:sp>
        <p:nvSpPr>
          <p:cNvPr id="156677" name="Text Box 5"/>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CCCCCC"/>
                </a:solidFill>
                <a:effectLst>
                  <a:outerShdw blurRad="38100" dist="38100" dir="2700000" algn="tl">
                    <a:srgbClr val="000000"/>
                  </a:outerShdw>
                </a:effectLst>
                <a:latin typeface="Arial" pitchFamily="34" charset="0"/>
              </a:rPr>
              <a:t>Facilities</a:t>
            </a:r>
          </a:p>
          <a:p>
            <a:endParaRPr lang="en-US" sz="3200" dirty="0">
              <a:latin typeface="Arial" pitchFamily="34" charset="0"/>
            </a:endParaRPr>
          </a:p>
        </p:txBody>
      </p:sp>
      <p:sp>
        <p:nvSpPr>
          <p:cNvPr id="4" name="TextBox 3"/>
          <p:cNvSpPr txBox="1"/>
          <p:nvPr/>
        </p:nvSpPr>
        <p:spPr>
          <a:xfrm>
            <a:off x="1852882" y="4067145"/>
            <a:ext cx="4541628" cy="400110"/>
          </a:xfrm>
          <a:prstGeom prst="rect">
            <a:avLst/>
          </a:prstGeom>
          <a:noFill/>
        </p:spPr>
        <p:txBody>
          <a:bodyPr wrap="none" rtlCol="0">
            <a:spAutoFit/>
          </a:bodyPr>
          <a:lstStyle/>
          <a:p>
            <a:r>
              <a:rPr lang="en-US" sz="2000" b="1" dirty="0">
                <a:latin typeface="+mj-lt"/>
              </a:rPr>
              <a:t>4WD utility, possibly EV, vehicle TBD</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457200" y="412265"/>
            <a:ext cx="9144000" cy="1828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cs typeface="Arial" pitchFamily="34" charset="0"/>
              </a:rPr>
              <a:t>Over-Target Request:</a:t>
            </a:r>
            <a:br>
              <a:rPr lang="en-US" sz="4000" b="1" dirty="0">
                <a:cs typeface="Arial" pitchFamily="34" charset="0"/>
              </a:rPr>
            </a:br>
            <a:r>
              <a:rPr lang="en-US" sz="2800" b="1" dirty="0">
                <a:cs typeface="Arial" pitchFamily="34" charset="0"/>
              </a:rPr>
              <a:t>OTR #71 – Facilities Vehicle 2</a:t>
            </a:r>
          </a:p>
        </p:txBody>
      </p:sp>
      <p:sp>
        <p:nvSpPr>
          <p:cNvPr id="7" name="Slide Number Placeholder 4"/>
          <p:cNvSpPr>
            <a:spLocks noGrp="1"/>
          </p:cNvSpPr>
          <p:nvPr>
            <p:ph type="sldNum" sz="quarter" idx="12"/>
          </p:nvPr>
        </p:nvSpPr>
        <p:spPr>
          <a:xfrm>
            <a:off x="7766431" y="295736"/>
            <a:ext cx="628813" cy="767687"/>
          </a:xfrm>
          <a:noFill/>
        </p:spPr>
        <p:txBody>
          <a:bodyPr/>
          <a:lstStyle/>
          <a:p>
            <a:r>
              <a:rPr lang="en-US" dirty="0"/>
              <a:t>11</a:t>
            </a:r>
          </a:p>
        </p:txBody>
      </p:sp>
    </p:spTree>
    <p:extLst>
      <p:ext uri="{BB962C8B-B14F-4D97-AF65-F5344CB8AC3E}">
        <p14:creationId xmlns:p14="http://schemas.microsoft.com/office/powerpoint/2010/main" val="81143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1000"/>
                                        <p:tgtEl>
                                          <p:spTgt spid="15667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xfrm>
            <a:off x="457200" y="412265"/>
            <a:ext cx="9144000" cy="1828800"/>
          </a:xfrm>
        </p:spPr>
        <p:txBody>
          <a:bodyPr lIns="91440" tIns="45720" rIns="91440" bIns="45720"/>
          <a:lstStyle/>
          <a:p>
            <a:pPr eaLnBrk="1" hangingPunct="1"/>
            <a:r>
              <a:rPr lang="en-US" sz="4000" b="1" dirty="0">
                <a:cs typeface="Arial" pitchFamily="34" charset="0"/>
              </a:rPr>
              <a:t>Over-Target Request:</a:t>
            </a:r>
            <a:br>
              <a:rPr lang="en-US" sz="4000" b="1" dirty="0">
                <a:cs typeface="Arial" pitchFamily="34" charset="0"/>
              </a:rPr>
            </a:br>
            <a:r>
              <a:rPr lang="en-US" sz="2800" b="1" dirty="0">
                <a:cs typeface="Arial" pitchFamily="34" charset="0"/>
              </a:rPr>
              <a:t>OTR #72 – 19 ft. Genie Scissor Lift</a:t>
            </a:r>
          </a:p>
        </p:txBody>
      </p:sp>
      <p:sp>
        <p:nvSpPr>
          <p:cNvPr id="156675" name="Rectangle 3"/>
          <p:cNvSpPr>
            <a:spLocks noGrp="1" noChangeArrowheads="1"/>
          </p:cNvSpPr>
          <p:nvPr>
            <p:ph type="body" idx="4294967295"/>
          </p:nvPr>
        </p:nvSpPr>
        <p:spPr>
          <a:xfrm>
            <a:off x="532331" y="1745065"/>
            <a:ext cx="8001000" cy="4572000"/>
          </a:xfrm>
        </p:spPr>
        <p:txBody>
          <a:bodyPr lIns="91440" tIns="45720" rIns="91440" bIns="45720"/>
          <a:lstStyle/>
          <a:p>
            <a:pPr marL="57150" indent="0">
              <a:lnSpc>
                <a:spcPct val="80000"/>
              </a:lnSpc>
              <a:spcAft>
                <a:spcPct val="20000"/>
              </a:spcAft>
              <a:buNone/>
              <a:tabLst>
                <a:tab pos="1828800" algn="l"/>
                <a:tab pos="5029200" algn="l"/>
              </a:tabLst>
            </a:pPr>
            <a:r>
              <a:rPr lang="en-US" sz="2000" b="1" i="1" dirty="0">
                <a:latin typeface="Arial" pitchFamily="34" charset="0"/>
              </a:rPr>
              <a:t>OTR will allow </a:t>
            </a:r>
            <a:r>
              <a:rPr lang="en-US" b="1" i="1" dirty="0">
                <a:latin typeface="Arial" pitchFamily="34" charset="0"/>
              </a:rPr>
              <a:t>for the purchase of a new scissor lift to replace an existing 20 year old lift that has exceeded its service life and is becoming unsafe to use. This lift is used to service and maintain HVAC and electrical equipment and fixtures at the various County buildings.</a:t>
            </a: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dirty="0">
              <a:latin typeface="Arial" pitchFamily="34" charset="0"/>
            </a:endParaRPr>
          </a:p>
        </p:txBody>
      </p:sp>
      <p:sp>
        <p:nvSpPr>
          <p:cNvPr id="156677" name="Text Box 5"/>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CCCCCC"/>
                </a:solidFill>
                <a:effectLst>
                  <a:outerShdw blurRad="38100" dist="38100" dir="2700000" algn="tl">
                    <a:srgbClr val="000000"/>
                  </a:outerShdw>
                </a:effectLst>
                <a:latin typeface="Arial" pitchFamily="34" charset="0"/>
              </a:rPr>
              <a:t>Facilities</a:t>
            </a:r>
          </a:p>
          <a:p>
            <a:endParaRPr lang="en-US" sz="3200" dirty="0">
              <a:latin typeface="Arial" pitchFamily="34" charset="0"/>
            </a:endParaRPr>
          </a:p>
        </p:txBody>
      </p:sp>
      <p:sp>
        <p:nvSpPr>
          <p:cNvPr id="3" name="TextBox 2"/>
          <p:cNvSpPr txBox="1"/>
          <p:nvPr/>
        </p:nvSpPr>
        <p:spPr>
          <a:xfrm>
            <a:off x="710241" y="5999265"/>
            <a:ext cx="2642070" cy="400110"/>
          </a:xfrm>
          <a:prstGeom prst="rect">
            <a:avLst/>
          </a:prstGeom>
          <a:noFill/>
        </p:spPr>
        <p:txBody>
          <a:bodyPr wrap="none" rtlCol="0">
            <a:spAutoFit/>
          </a:bodyPr>
          <a:lstStyle/>
          <a:p>
            <a:r>
              <a:rPr lang="en-US" sz="2000" b="1" dirty="0">
                <a:latin typeface="+mj-lt"/>
              </a:rPr>
              <a:t>Existing 20 yr. old lift</a:t>
            </a:r>
          </a:p>
        </p:txBody>
      </p:sp>
      <p:sp>
        <p:nvSpPr>
          <p:cNvPr id="4" name="TextBox 3"/>
          <p:cNvSpPr txBox="1"/>
          <p:nvPr/>
        </p:nvSpPr>
        <p:spPr>
          <a:xfrm>
            <a:off x="3970891" y="5973849"/>
            <a:ext cx="3895618" cy="400110"/>
          </a:xfrm>
          <a:prstGeom prst="rect">
            <a:avLst/>
          </a:prstGeom>
          <a:noFill/>
        </p:spPr>
        <p:txBody>
          <a:bodyPr wrap="none" rtlCol="0">
            <a:spAutoFit/>
          </a:bodyPr>
          <a:lstStyle/>
          <a:p>
            <a:r>
              <a:rPr lang="en-US" sz="2000" b="1" dirty="0">
                <a:latin typeface="+mj-lt"/>
              </a:rPr>
              <a:t>Proposed new 19 ft. Scissor Lift</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extLst>
              <p:ext uri="{D42A27DB-BD31-4B8C-83A1-F6EECF244321}">
                <p14:modId xmlns:p14="http://schemas.microsoft.com/office/powerpoint/2010/main" val="1393343045"/>
              </p:ext>
            </p:extLst>
          </p:nvPr>
        </p:nvGraphicFramePr>
        <p:xfrm>
          <a:off x="710241" y="3048383"/>
          <a:ext cx="2690311" cy="2950170"/>
        </p:xfrm>
        <a:graphic>
          <a:graphicData uri="http://schemas.openxmlformats.org/presentationml/2006/ole">
            <mc:AlternateContent xmlns:mc="http://schemas.openxmlformats.org/markup-compatibility/2006">
              <mc:Choice xmlns:v="urn:schemas-microsoft-com:vml" Requires="v">
                <p:oleObj spid="_x0000_s7198" name="Acrobat Document" r:id="rId5" imgW="7446211" imgH="8165877" progId="AcroExch.Document.DC">
                  <p:embed/>
                </p:oleObj>
              </mc:Choice>
              <mc:Fallback>
                <p:oleObj name="Acrobat Document" r:id="rId5" imgW="7446211" imgH="8165877" progId="AcroExch.Document.DC">
                  <p:embed/>
                  <p:pic>
                    <p:nvPicPr>
                      <p:cNvPr id="0" name=""/>
                      <p:cNvPicPr/>
                      <p:nvPr/>
                    </p:nvPicPr>
                    <p:blipFill>
                      <a:blip r:embed="rId6"/>
                      <a:stretch>
                        <a:fillRect/>
                      </a:stretch>
                    </p:blipFill>
                    <p:spPr>
                      <a:xfrm>
                        <a:off x="710241" y="3048383"/>
                        <a:ext cx="2690311" cy="295017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152034154"/>
              </p:ext>
            </p:extLst>
          </p:nvPr>
        </p:nvGraphicFramePr>
        <p:xfrm>
          <a:off x="3717864" y="3048383"/>
          <a:ext cx="4419600" cy="2945940"/>
        </p:xfrm>
        <a:graphic>
          <a:graphicData uri="http://schemas.openxmlformats.org/presentationml/2006/ole">
            <mc:AlternateContent xmlns:mc="http://schemas.openxmlformats.org/markup-compatibility/2006">
              <mc:Choice xmlns:v="urn:schemas-microsoft-com:vml" Requires="v">
                <p:oleObj spid="_x0000_s7199" name="Acrobat Document" r:id="rId7" imgW="5080000" imgH="3386667" progId="AcroExch.Document.DC">
                  <p:embed/>
                </p:oleObj>
              </mc:Choice>
              <mc:Fallback>
                <p:oleObj name="Acrobat Document" r:id="rId7" imgW="5080000" imgH="3386667" progId="AcroExch.Document.DC">
                  <p:embed/>
                  <p:pic>
                    <p:nvPicPr>
                      <p:cNvPr id="0" name=""/>
                      <p:cNvPicPr/>
                      <p:nvPr/>
                    </p:nvPicPr>
                    <p:blipFill>
                      <a:blip r:embed="rId8"/>
                      <a:stretch>
                        <a:fillRect/>
                      </a:stretch>
                    </p:blipFill>
                    <p:spPr>
                      <a:xfrm>
                        <a:off x="3717864" y="3048383"/>
                        <a:ext cx="4419600" cy="2945940"/>
                      </a:xfrm>
                      <a:prstGeom prst="rect">
                        <a:avLst/>
                      </a:prstGeom>
                    </p:spPr>
                  </p:pic>
                </p:oleObj>
              </mc:Fallback>
            </mc:AlternateContent>
          </a:graphicData>
        </a:graphic>
      </p:graphicFrame>
      <p:sp>
        <p:nvSpPr>
          <p:cNvPr id="10" name="Slide Number Placeholder 4"/>
          <p:cNvSpPr>
            <a:spLocks noGrp="1"/>
          </p:cNvSpPr>
          <p:nvPr>
            <p:ph type="sldNum" sz="quarter" idx="12"/>
          </p:nvPr>
        </p:nvSpPr>
        <p:spPr>
          <a:xfrm>
            <a:off x="7766431" y="295736"/>
            <a:ext cx="628813" cy="767687"/>
          </a:xfrm>
          <a:noFill/>
        </p:spPr>
        <p:txBody>
          <a:bodyPr/>
          <a:lstStyle/>
          <a:p>
            <a:r>
              <a:rPr lang="en-US" dirty="0"/>
              <a:t>12</a:t>
            </a:r>
          </a:p>
        </p:txBody>
      </p:sp>
    </p:spTree>
    <p:extLst>
      <p:ext uri="{BB962C8B-B14F-4D97-AF65-F5344CB8AC3E}">
        <p14:creationId xmlns:p14="http://schemas.microsoft.com/office/powerpoint/2010/main" val="243447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1000"/>
                                        <p:tgtEl>
                                          <p:spTgt spid="15667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5000"/>
                            </p:stCondLst>
                            <p:childTnLst>
                              <p:par>
                                <p:cTn id="17" presetID="10" presetClass="entr" presetSubtype="0" fill="hold" grpId="0" nodeType="afterEffect">
                                  <p:stCondLst>
                                    <p:cond delay="1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4294967295"/>
          </p:nvPr>
        </p:nvSpPr>
        <p:spPr>
          <a:xfrm>
            <a:off x="609600" y="1752600"/>
            <a:ext cx="3936724" cy="4572000"/>
          </a:xfrm>
        </p:spPr>
        <p:txBody>
          <a:bodyPr lIns="91440" tIns="45720" rIns="91440" bIns="45720"/>
          <a:lstStyle/>
          <a:p>
            <a:pPr marL="57150" indent="0">
              <a:lnSpc>
                <a:spcPct val="80000"/>
              </a:lnSpc>
              <a:spcAft>
                <a:spcPct val="20000"/>
              </a:spcAft>
              <a:buNone/>
              <a:tabLst>
                <a:tab pos="1828800" algn="l"/>
                <a:tab pos="5029200" algn="l"/>
              </a:tabLst>
            </a:pPr>
            <a:r>
              <a:rPr lang="en-US" b="1" i="1" dirty="0">
                <a:latin typeface="Arial" pitchFamily="34" charset="0"/>
              </a:rPr>
              <a:t>OTR will allow for the purchase of a new walk-behind floor scrubber to be used to better maintain the original terrazzo floors at the historic Main Courthouse &amp; resilient floors at all other County buildings. The scrubber will allow the floors to be scrubbed, without chemicals, and left dry, allowing for the quick and safe return of the area to service.</a:t>
            </a:r>
            <a:endParaRPr lang="en-US" sz="2000" dirty="0">
              <a:latin typeface="Arial" pitchFamily="34" charset="0"/>
            </a:endParaRPr>
          </a:p>
        </p:txBody>
      </p:sp>
      <p:sp>
        <p:nvSpPr>
          <p:cNvPr id="156677" name="Text Box 5"/>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CCCCCC"/>
                </a:solidFill>
                <a:effectLst>
                  <a:outerShdw blurRad="38100" dist="38100" dir="2700000" algn="tl">
                    <a:srgbClr val="000000"/>
                  </a:outerShdw>
                </a:effectLst>
                <a:latin typeface="Arial" pitchFamily="34" charset="0"/>
              </a:rPr>
              <a:t>Facilities</a:t>
            </a:r>
          </a:p>
          <a:p>
            <a:endParaRPr lang="en-US" sz="3200" dirty="0">
              <a:latin typeface="Arial" pitchFamily="34" charset="0"/>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457200" y="412265"/>
            <a:ext cx="9144000" cy="1828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cs typeface="Arial" pitchFamily="34" charset="0"/>
              </a:rPr>
              <a:t>Over-Target Request:</a:t>
            </a:r>
            <a:br>
              <a:rPr lang="en-US" sz="4000" b="1" dirty="0">
                <a:cs typeface="Arial" pitchFamily="34" charset="0"/>
              </a:rPr>
            </a:br>
            <a:r>
              <a:rPr lang="en-US" sz="2800" b="1" dirty="0">
                <a:cs typeface="Arial" pitchFamily="34" charset="0"/>
              </a:rPr>
              <a:t>OTR #73 – Walk-Behind Floor Scrubber</a:t>
            </a:r>
          </a:p>
        </p:txBody>
      </p:sp>
      <p:graphicFrame>
        <p:nvGraphicFramePr>
          <p:cNvPr id="5" name="Object 4"/>
          <p:cNvGraphicFramePr>
            <a:graphicFrameLocks noChangeAspect="1"/>
          </p:cNvGraphicFramePr>
          <p:nvPr>
            <p:extLst>
              <p:ext uri="{D42A27DB-BD31-4B8C-83A1-F6EECF244321}">
                <p14:modId xmlns:p14="http://schemas.microsoft.com/office/powerpoint/2010/main" val="3593880468"/>
              </p:ext>
            </p:extLst>
          </p:nvPr>
        </p:nvGraphicFramePr>
        <p:xfrm>
          <a:off x="4566452" y="1828800"/>
          <a:ext cx="4183608" cy="4183608"/>
        </p:xfrm>
        <a:graphic>
          <a:graphicData uri="http://schemas.openxmlformats.org/presentationml/2006/ole">
            <mc:AlternateContent xmlns:mc="http://schemas.openxmlformats.org/markup-compatibility/2006">
              <mc:Choice xmlns:v="urn:schemas-microsoft-com:vml" Requires="v">
                <p:oleObj spid="_x0000_s5142" name="Acrobat Document" r:id="rId5" imgW="5080000" imgH="5080000" progId="AcroExch.Document.DC">
                  <p:embed/>
                </p:oleObj>
              </mc:Choice>
              <mc:Fallback>
                <p:oleObj name="Acrobat Document" r:id="rId5" imgW="5080000" imgH="5080000" progId="AcroExch.Document.DC">
                  <p:embed/>
                  <p:pic>
                    <p:nvPicPr>
                      <p:cNvPr id="0" name=""/>
                      <p:cNvPicPr/>
                      <p:nvPr/>
                    </p:nvPicPr>
                    <p:blipFill>
                      <a:blip r:embed="rId6"/>
                      <a:stretch>
                        <a:fillRect/>
                      </a:stretch>
                    </p:blipFill>
                    <p:spPr>
                      <a:xfrm>
                        <a:off x="4566452" y="1828800"/>
                        <a:ext cx="4183608" cy="4183608"/>
                      </a:xfrm>
                      <a:prstGeom prst="rect">
                        <a:avLst/>
                      </a:prstGeom>
                    </p:spPr>
                  </p:pic>
                </p:oleObj>
              </mc:Fallback>
            </mc:AlternateContent>
          </a:graphicData>
        </a:graphic>
      </p:graphicFrame>
      <p:sp>
        <p:nvSpPr>
          <p:cNvPr id="7" name="Slide Number Placeholder 4"/>
          <p:cNvSpPr>
            <a:spLocks noGrp="1"/>
          </p:cNvSpPr>
          <p:nvPr>
            <p:ph type="sldNum" sz="quarter" idx="12"/>
          </p:nvPr>
        </p:nvSpPr>
        <p:spPr>
          <a:xfrm>
            <a:off x="7766431" y="295736"/>
            <a:ext cx="628813" cy="767687"/>
          </a:xfrm>
          <a:noFill/>
        </p:spPr>
        <p:txBody>
          <a:bodyPr/>
          <a:lstStyle/>
          <a:p>
            <a:r>
              <a:rPr lang="en-US" dirty="0"/>
              <a:t>13</a:t>
            </a:r>
          </a:p>
        </p:txBody>
      </p:sp>
    </p:spTree>
    <p:extLst>
      <p:ext uri="{BB962C8B-B14F-4D97-AF65-F5344CB8AC3E}">
        <p14:creationId xmlns:p14="http://schemas.microsoft.com/office/powerpoint/2010/main" val="1266099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2000"/>
                                        <p:tgtEl>
                                          <p:spTgt spid="156675">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idx="4294967295"/>
          </p:nvPr>
        </p:nvSpPr>
        <p:spPr>
          <a:xfrm>
            <a:off x="533400" y="0"/>
            <a:ext cx="8610600" cy="1524000"/>
          </a:xfrm>
        </p:spPr>
        <p:txBody>
          <a:bodyPr lIns="91440" tIns="45720" rIns="91440" bIns="45720"/>
          <a:lstStyle/>
          <a:p>
            <a:pPr eaLnBrk="1" hangingPunct="1">
              <a:defRPr/>
            </a:pPr>
            <a:br>
              <a:rPr lang="en-US" sz="4000" b="1" dirty="0">
                <a:cs typeface="Arial" pitchFamily="34" charset="0"/>
              </a:rPr>
            </a:br>
            <a:r>
              <a:rPr lang="en-US" sz="4000" b="1" dirty="0">
                <a:solidFill>
                  <a:schemeClr val="tx1"/>
                </a:solidFill>
                <a:cs typeface="Arial" pitchFamily="34" charset="0"/>
              </a:rPr>
              <a:t>Challenges Ahead</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2" name="Text Box 4"/>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200">
                <a:solidFill>
                  <a:srgbClr val="CCCCCC"/>
                </a:solidFill>
                <a:effectLst>
                  <a:outerShdw blurRad="38100" dist="38100" dir="2700000" algn="tl">
                    <a:srgbClr val="000000"/>
                  </a:outerShdw>
                </a:effectLst>
                <a:latin typeface="Arial" pitchFamily="34" charset="0"/>
              </a:rPr>
              <a:t>Facilities</a:t>
            </a:r>
          </a:p>
          <a:p>
            <a:pPr>
              <a:defRPr/>
            </a:pPr>
            <a:endParaRPr lang="en-US" sz="3200">
              <a:latin typeface="Arial" pitchFamily="34" charset="0"/>
            </a:endParaRPr>
          </a:p>
        </p:txBody>
      </p:sp>
      <p:sp>
        <p:nvSpPr>
          <p:cNvPr id="2" name="Rectangle 1"/>
          <p:cNvSpPr/>
          <p:nvPr/>
        </p:nvSpPr>
        <p:spPr>
          <a:xfrm>
            <a:off x="485502" y="2057400"/>
            <a:ext cx="8506098" cy="4339650"/>
          </a:xfrm>
          <a:prstGeom prst="rect">
            <a:avLst/>
          </a:prstGeom>
        </p:spPr>
        <p:txBody>
          <a:bodyPr wrap="square">
            <a:spAutoFit/>
          </a:bodyPr>
          <a:lstStyle/>
          <a:p>
            <a:pPr marL="342900" indent="-342900">
              <a:lnSpc>
                <a:spcPct val="90000"/>
              </a:lnSpc>
              <a:spcAft>
                <a:spcPct val="20000"/>
              </a:spcAft>
              <a:buClr>
                <a:srgbClr val="FFCC00"/>
              </a:buClr>
              <a:buSzPct val="100000"/>
              <a:buFont typeface="Wingdings" pitchFamily="2" charset="2"/>
              <a:buChar char="ü"/>
            </a:pPr>
            <a:r>
              <a:rPr lang="en-US" sz="3000" b="1" i="1" dirty="0">
                <a:latin typeface="Arial" pitchFamily="34" charset="0"/>
                <a:cs typeface="Arial" pitchFamily="34" charset="0"/>
              </a:rPr>
              <a:t>Allocating limited resources in the most cost effective and efficient manner for the management of capital projects, and the operation and maintenance of County facilities while continuing to retain and enhance customer satisfaction. </a:t>
            </a:r>
          </a:p>
          <a:p>
            <a:pPr marL="342900" indent="-342900">
              <a:lnSpc>
                <a:spcPct val="90000"/>
              </a:lnSpc>
              <a:spcAft>
                <a:spcPct val="20000"/>
              </a:spcAft>
              <a:buClr>
                <a:srgbClr val="FFCC00"/>
              </a:buClr>
              <a:buSzPct val="100000"/>
              <a:buFont typeface="Wingdings" pitchFamily="2" charset="2"/>
              <a:buChar char="ü"/>
            </a:pPr>
            <a:r>
              <a:rPr lang="en-US" sz="3000" b="1" i="1" dirty="0">
                <a:latin typeface="Arial" pitchFamily="34" charset="0"/>
                <a:cs typeface="Arial" pitchFamily="34" charset="0"/>
              </a:rPr>
              <a:t>Increase preventive maintenance efforts as opposed to being overcome with unplanned and emergency maintenance efforts.</a:t>
            </a:r>
          </a:p>
        </p:txBody>
      </p:sp>
      <p:sp>
        <p:nvSpPr>
          <p:cNvPr id="6" name="Slide Number Placeholder 4"/>
          <p:cNvSpPr>
            <a:spLocks noGrp="1"/>
          </p:cNvSpPr>
          <p:nvPr>
            <p:ph type="sldNum" sz="quarter" idx="12"/>
          </p:nvPr>
        </p:nvSpPr>
        <p:spPr>
          <a:xfrm>
            <a:off x="7766431" y="295736"/>
            <a:ext cx="628813" cy="767687"/>
          </a:xfrm>
          <a:noFill/>
        </p:spPr>
        <p:txBody>
          <a:bodyPr/>
          <a:lstStyle/>
          <a:p>
            <a:r>
              <a:rPr lang="en-US" dirty="0"/>
              <a:t>14</a:t>
            </a:r>
          </a:p>
        </p:txBody>
      </p:sp>
    </p:spTree>
    <p:extLst>
      <p:ext uri="{BB962C8B-B14F-4D97-AF65-F5344CB8AC3E}">
        <p14:creationId xmlns:p14="http://schemas.microsoft.com/office/powerpoint/2010/main" val="348948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par>
                                <p:cTn id="8" presetID="10" presetClass="entr" presetSubtype="0" fill="hold" nodeType="withEffect">
                                  <p:stCondLst>
                                    <p:cond delay="700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ctrTitle" idx="4294967295"/>
          </p:nvPr>
        </p:nvSpPr>
        <p:spPr>
          <a:xfrm>
            <a:off x="0" y="2133600"/>
            <a:ext cx="9067800" cy="1143000"/>
          </a:xfrm>
        </p:spPr>
        <p:txBody>
          <a:bodyPr/>
          <a:lstStyle/>
          <a:p>
            <a:pPr>
              <a:defRPr/>
            </a:pPr>
            <a:br>
              <a:rPr lang="en-US" sz="6600" b="1" dirty="0"/>
            </a:br>
            <a:br>
              <a:rPr lang="en-US" sz="4800" dirty="0"/>
            </a:br>
            <a:br>
              <a:rPr lang="en-US" sz="5400" b="1" dirty="0">
                <a:solidFill>
                  <a:schemeClr val="tx1"/>
                </a:solidFill>
              </a:rPr>
            </a:br>
            <a:endParaRPr lang="en-US" sz="6000" b="1" dirty="0">
              <a:solidFill>
                <a:schemeClr val="tx1"/>
              </a:solidFill>
            </a:endParaRPr>
          </a:p>
        </p:txBody>
      </p:sp>
      <p:sp>
        <p:nvSpPr>
          <p:cNvPr id="11268" name="Rectangle 4"/>
          <p:cNvSpPr>
            <a:spLocks noChangeArrowheads="1"/>
          </p:cNvSpPr>
          <p:nvPr/>
        </p:nvSpPr>
        <p:spPr bwMode="auto">
          <a:xfrm>
            <a:off x="3375025" y="5029200"/>
            <a:ext cx="2393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2400">
              <a:solidFill>
                <a:srgbClr val="FFFFFF"/>
              </a:solidFill>
            </a:endParaRPr>
          </a:p>
        </p:txBody>
      </p:sp>
      <p:pic>
        <p:nvPicPr>
          <p:cNvPr id="112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62200" y="2949744"/>
            <a:ext cx="4800599" cy="1015663"/>
          </a:xfrm>
          <a:prstGeom prst="rect">
            <a:avLst/>
          </a:prstGeom>
          <a:noFill/>
        </p:spPr>
        <p:txBody>
          <a:bodyPr wrap="square" rtlCol="0">
            <a:spAutoFit/>
          </a:bodyPr>
          <a:lstStyle/>
          <a:p>
            <a:pPr fontAlgn="base">
              <a:spcBef>
                <a:spcPct val="0"/>
              </a:spcBef>
              <a:spcAft>
                <a:spcPct val="0"/>
              </a:spcAft>
            </a:pPr>
            <a:r>
              <a:rPr lang="en-US" sz="6000" b="1" kern="0" dirty="0">
                <a:solidFill>
                  <a:srgbClr val="FFFFFF"/>
                </a:solidFill>
                <a:effectLst>
                  <a:outerShdw blurRad="38100" dist="38100" dir="2700000" algn="tl">
                    <a:srgbClr val="000000"/>
                  </a:outerShdw>
                </a:effectLst>
                <a:latin typeface="Arial"/>
              </a:rPr>
              <a:t>Questions?</a:t>
            </a:r>
            <a:endParaRPr lang="en-US" sz="6000" dirty="0">
              <a:solidFill>
                <a:srgbClr val="FFFFFF"/>
              </a:solidFill>
              <a:latin typeface="Arial" pitchFamily="34" charset="0"/>
            </a:endParaRPr>
          </a:p>
        </p:txBody>
      </p:sp>
      <p:sp>
        <p:nvSpPr>
          <p:cNvPr id="2" name="Rectangle 1"/>
          <p:cNvSpPr/>
          <p:nvPr/>
        </p:nvSpPr>
        <p:spPr>
          <a:xfrm>
            <a:off x="0" y="0"/>
            <a:ext cx="1779654" cy="584775"/>
          </a:xfrm>
          <a:prstGeom prst="rect">
            <a:avLst/>
          </a:prstGeom>
        </p:spPr>
        <p:txBody>
          <a:bodyPr wrap="none">
            <a:spAutoFit/>
          </a:bodyPr>
          <a:lstStyle/>
          <a:p>
            <a:pPr fontAlgn="base">
              <a:spcBef>
                <a:spcPct val="0"/>
              </a:spcBef>
              <a:spcAft>
                <a:spcPct val="0"/>
              </a:spcAft>
            </a:pPr>
            <a:r>
              <a:rPr lang="en-US" sz="3200" dirty="0">
                <a:solidFill>
                  <a:srgbClr val="CCCCCC"/>
                </a:solidFill>
                <a:effectLst>
                  <a:outerShdw blurRad="38100" dist="38100" dir="2700000" algn="tl">
                    <a:srgbClr val="000000"/>
                  </a:outerShdw>
                </a:effectLst>
                <a:latin typeface="Arial" pitchFamily="34" charset="0"/>
              </a:rPr>
              <a:t>Facilities</a:t>
            </a:r>
          </a:p>
        </p:txBody>
      </p:sp>
      <p:sp>
        <p:nvSpPr>
          <p:cNvPr id="7" name="Slide Number Placeholder 4"/>
          <p:cNvSpPr>
            <a:spLocks noGrp="1"/>
          </p:cNvSpPr>
          <p:nvPr>
            <p:ph type="sldNum" sz="quarter" idx="12"/>
          </p:nvPr>
        </p:nvSpPr>
        <p:spPr>
          <a:xfrm>
            <a:off x="7766431" y="295736"/>
            <a:ext cx="628813" cy="767687"/>
          </a:xfrm>
          <a:noFill/>
        </p:spPr>
        <p:txBody>
          <a:bodyPr/>
          <a:lstStyle/>
          <a:p>
            <a:r>
              <a:rPr lang="en-US" dirty="0"/>
              <a:t>15</a:t>
            </a:r>
          </a:p>
        </p:txBody>
      </p:sp>
    </p:spTree>
    <p:extLst>
      <p:ext uri="{BB962C8B-B14F-4D97-AF65-F5344CB8AC3E}">
        <p14:creationId xmlns:p14="http://schemas.microsoft.com/office/powerpoint/2010/main" val="1562155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fade">
                                      <p:cBhvr>
                                        <p:cTn id="7" dur="500"/>
                                        <p:tgtEl>
                                          <p:spTgt spid="330754"/>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457200" y="-152400"/>
            <a:ext cx="8534400" cy="1295400"/>
          </a:xfrm>
        </p:spPr>
        <p:txBody>
          <a:bodyPr lIns="91440" tIns="45720" rIns="91440" bIns="45720"/>
          <a:lstStyle/>
          <a:p>
            <a:pPr eaLnBrk="1" hangingPunct="1"/>
            <a:br>
              <a:rPr lang="en-US" b="1" dirty="0">
                <a:cs typeface="Arial" pitchFamily="34" charset="0"/>
              </a:rPr>
            </a:br>
            <a:r>
              <a:rPr lang="en-US" sz="4000" b="1" dirty="0">
                <a:cs typeface="Arial" pitchFamily="34" charset="0"/>
              </a:rPr>
              <a:t>Facilities Department</a:t>
            </a:r>
          </a:p>
        </p:txBody>
      </p:sp>
      <p:sp>
        <p:nvSpPr>
          <p:cNvPr id="8195" name="Rectangle 3"/>
          <p:cNvSpPr>
            <a:spLocks noGrp="1" noChangeArrowheads="1"/>
          </p:cNvSpPr>
          <p:nvPr>
            <p:ph type="body" idx="4294967295"/>
          </p:nvPr>
        </p:nvSpPr>
        <p:spPr>
          <a:xfrm>
            <a:off x="609600" y="2133600"/>
            <a:ext cx="7924800" cy="4267200"/>
          </a:xfrm>
        </p:spPr>
        <p:txBody>
          <a:bodyPr lIns="91440" tIns="45720" rIns="91440" bIns="45720"/>
          <a:lstStyle/>
          <a:p>
            <a:pPr eaLnBrk="1" hangingPunct="1">
              <a:lnSpc>
                <a:spcPct val="90000"/>
              </a:lnSpc>
              <a:spcAft>
                <a:spcPct val="20000"/>
              </a:spcAft>
              <a:buFont typeface="Monotype Sorts" charset="2"/>
              <a:buNone/>
            </a:pPr>
            <a:r>
              <a:rPr lang="en-US" sz="2400" b="1" i="1" dirty="0">
                <a:latin typeface="Arial" pitchFamily="34" charset="0"/>
              </a:rPr>
              <a:t>The Facilities Department provides</a:t>
            </a:r>
            <a:r>
              <a:rPr lang="en-US" sz="2400" dirty="0">
                <a:latin typeface="Arial" pitchFamily="34" charset="0"/>
                <a:cs typeface="Arial" pitchFamily="34" charset="0"/>
              </a:rPr>
              <a:t>:</a:t>
            </a:r>
          </a:p>
          <a:p>
            <a:pPr>
              <a:lnSpc>
                <a:spcPct val="90000"/>
              </a:lnSpc>
              <a:buClr>
                <a:srgbClr val="FFCC00"/>
              </a:buClr>
              <a:buSzPct val="100000"/>
              <a:buFont typeface="Wingdings" pitchFamily="2" charset="2"/>
              <a:buChar char="ü"/>
            </a:pPr>
            <a:r>
              <a:rPr lang="en-US" sz="2400" b="1" i="1" dirty="0">
                <a:latin typeface="Arial" pitchFamily="34" charset="0"/>
              </a:rPr>
              <a:t>Engineering, maintenance, and cleaning services for the County's facilities. </a:t>
            </a:r>
          </a:p>
          <a:p>
            <a:pPr>
              <a:lnSpc>
                <a:spcPct val="90000"/>
              </a:lnSpc>
              <a:buClr>
                <a:srgbClr val="FFCC00"/>
              </a:buClr>
              <a:buSzPct val="100000"/>
              <a:buFont typeface="Wingdings" pitchFamily="2" charset="2"/>
              <a:buChar char="ü"/>
            </a:pPr>
            <a:r>
              <a:rPr lang="en-US" sz="2400" b="1" i="1" dirty="0">
                <a:latin typeface="Arial" pitchFamily="34" charset="0"/>
              </a:rPr>
              <a:t>Services provided include:</a:t>
            </a:r>
          </a:p>
          <a:p>
            <a:pPr lvl="1">
              <a:lnSpc>
                <a:spcPct val="90000"/>
              </a:lnSpc>
            </a:pPr>
            <a:r>
              <a:rPr lang="en-US" sz="2400" b="1" i="1" dirty="0">
                <a:latin typeface="Arial" pitchFamily="34" charset="0"/>
              </a:rPr>
              <a:t>Planning, design, construction management, and contract administration of operations and capital projects</a:t>
            </a:r>
          </a:p>
          <a:p>
            <a:pPr lvl="1">
              <a:lnSpc>
                <a:spcPct val="90000"/>
              </a:lnSpc>
            </a:pPr>
            <a:r>
              <a:rPr lang="en-US" sz="2400" b="1" i="1" dirty="0">
                <a:latin typeface="Arial" pitchFamily="34" charset="0"/>
              </a:rPr>
              <a:t>Cleaning, maintenance, repair, and renovation of County-owned facilities</a:t>
            </a:r>
            <a:endParaRPr lang="en-US" sz="2400" b="1" dirty="0">
              <a:latin typeface="Arial" pitchFamily="34" charset="0"/>
              <a:cs typeface="Arial" pitchFamily="34" charset="0"/>
            </a:endParaRPr>
          </a:p>
          <a:p>
            <a:pPr eaLnBrk="1" hangingPunct="1">
              <a:lnSpc>
                <a:spcPct val="90000"/>
              </a:lnSpc>
              <a:spcAft>
                <a:spcPct val="20000"/>
              </a:spcAft>
            </a:pPr>
            <a:endParaRPr lang="en-US" sz="2400" b="1" dirty="0">
              <a:latin typeface="Arial" pitchFamily="34" charset="0"/>
              <a:cs typeface="Arial" pitchFamily="34" charset="0"/>
            </a:endParaRPr>
          </a:p>
        </p:txBody>
      </p:sp>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951"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0" y="0"/>
            <a:ext cx="32988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sp>
        <p:nvSpPr>
          <p:cNvPr id="6" name="Slide Number Placeholder 4"/>
          <p:cNvSpPr>
            <a:spLocks noGrp="1"/>
          </p:cNvSpPr>
          <p:nvPr>
            <p:ph type="sldNum" sz="quarter" idx="12"/>
          </p:nvPr>
        </p:nvSpPr>
        <p:spPr>
          <a:xfrm>
            <a:off x="7766431" y="295736"/>
            <a:ext cx="628813" cy="767687"/>
          </a:xfrm>
          <a:noFill/>
        </p:spPr>
        <p:txBody>
          <a:bodyPr/>
          <a:lstStyle/>
          <a:p>
            <a:r>
              <a:rPr lang="en-US" dirty="0"/>
              <a:t>1</a:t>
            </a:r>
          </a:p>
        </p:txBody>
      </p:sp>
    </p:spTree>
    <p:extLst>
      <p:ext uri="{BB962C8B-B14F-4D97-AF65-F5344CB8AC3E}">
        <p14:creationId xmlns:p14="http://schemas.microsoft.com/office/powerpoint/2010/main" val="1918645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dissolve">
                                      <p:cBhvr>
                                        <p:cTn id="7" dur="1000"/>
                                        <p:tgtEl>
                                          <p:spTgt spid="8195">
                                            <p:txEl>
                                              <p:pRg st="0" end="0"/>
                                            </p:txEl>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195">
                                            <p:txEl>
                                              <p:pRg st="1" end="1"/>
                                            </p:txEl>
                                          </p:spTgt>
                                        </p:tgtEl>
                                        <p:attrNameLst>
                                          <p:attrName>style.visibility</p:attrName>
                                        </p:attrNameLst>
                                      </p:cBhvr>
                                      <p:to>
                                        <p:strVal val="visible"/>
                                      </p:to>
                                    </p:set>
                                    <p:animEffect transition="in" filter="fade">
                                      <p:cBhvr>
                                        <p:cTn id="11" dur="1000"/>
                                        <p:tgtEl>
                                          <p:spTgt spid="8195">
                                            <p:txEl>
                                              <p:pRg st="1" end="1"/>
                                            </p:txEl>
                                          </p:spTgt>
                                        </p:tgtEl>
                                      </p:cBhvr>
                                    </p:animEffect>
                                  </p:childTnLst>
                                </p:cTn>
                              </p:par>
                            </p:childTnLst>
                          </p:cTn>
                        </p:par>
                        <p:par>
                          <p:cTn id="12" fill="hold" nodeType="afterGroup">
                            <p:stCondLst>
                              <p:cond delay="2500"/>
                            </p:stCondLst>
                            <p:childTnLst>
                              <p:par>
                                <p:cTn id="13" presetID="10" presetClass="entr" presetSubtype="0" fill="hold" grpId="0" nodeType="afterEffect">
                                  <p:stCondLst>
                                    <p:cond delay="500"/>
                                  </p:stCondLst>
                                  <p:childTnLst>
                                    <p:set>
                                      <p:cBhvr>
                                        <p:cTn id="14" dur="1" fill="hold">
                                          <p:stCondLst>
                                            <p:cond delay="0"/>
                                          </p:stCondLst>
                                        </p:cTn>
                                        <p:tgtEl>
                                          <p:spTgt spid="8195">
                                            <p:txEl>
                                              <p:pRg st="2" end="2"/>
                                            </p:txEl>
                                          </p:spTgt>
                                        </p:tgtEl>
                                        <p:attrNameLst>
                                          <p:attrName>style.visibility</p:attrName>
                                        </p:attrNameLst>
                                      </p:cBhvr>
                                      <p:to>
                                        <p:strVal val="visible"/>
                                      </p:to>
                                    </p:set>
                                    <p:animEffect transition="in" filter="fade">
                                      <p:cBhvr>
                                        <p:cTn id="15" dur="2000"/>
                                        <p:tgtEl>
                                          <p:spTgt spid="8195">
                                            <p:txEl>
                                              <p:pRg st="2" end="2"/>
                                            </p:txEl>
                                          </p:spTgt>
                                        </p:tgtEl>
                                      </p:cBhvr>
                                    </p:animEffect>
                                  </p:childTnLst>
                                </p:cTn>
                              </p:par>
                            </p:childTnLst>
                          </p:cTn>
                        </p:par>
                        <p:par>
                          <p:cTn id="16" fill="hold" nodeType="afterGroup">
                            <p:stCondLst>
                              <p:cond delay="5000"/>
                            </p:stCondLst>
                            <p:childTnLst>
                              <p:par>
                                <p:cTn id="17" presetID="10" presetClass="entr" presetSubtype="0" fill="hold" grpId="0" nodeType="afterEffect">
                                  <p:stCondLst>
                                    <p:cond delay="500"/>
                                  </p:stCondLst>
                                  <p:childTnLst>
                                    <p:set>
                                      <p:cBhvr>
                                        <p:cTn id="18" dur="1" fill="hold">
                                          <p:stCondLst>
                                            <p:cond delay="0"/>
                                          </p:stCondLst>
                                        </p:cTn>
                                        <p:tgtEl>
                                          <p:spTgt spid="8195">
                                            <p:txEl>
                                              <p:pRg st="3" end="3"/>
                                            </p:txEl>
                                          </p:spTgt>
                                        </p:tgtEl>
                                        <p:attrNameLst>
                                          <p:attrName>style.visibility</p:attrName>
                                        </p:attrNameLst>
                                      </p:cBhvr>
                                      <p:to>
                                        <p:strVal val="visible"/>
                                      </p:to>
                                    </p:set>
                                    <p:animEffect transition="in" filter="fade">
                                      <p:cBhvr>
                                        <p:cTn id="19" dur="1000"/>
                                        <p:tgtEl>
                                          <p:spTgt spid="8195">
                                            <p:txEl>
                                              <p:pRg st="3" end="3"/>
                                            </p:txEl>
                                          </p:spTgt>
                                        </p:tgtEl>
                                      </p:cBhvr>
                                    </p:animEffect>
                                  </p:childTnLst>
                                </p:cTn>
                              </p:par>
                            </p:childTnLst>
                          </p:cTn>
                        </p:par>
                        <p:par>
                          <p:cTn id="20" fill="hold" nodeType="afterGroup">
                            <p:stCondLst>
                              <p:cond delay="6500"/>
                            </p:stCondLst>
                            <p:childTnLst>
                              <p:par>
                                <p:cTn id="21" presetID="10" presetClass="entr" presetSubtype="0" fill="hold" grpId="0" nodeType="afterEffect">
                                  <p:stCondLst>
                                    <p:cond delay="500"/>
                                  </p:stCondLst>
                                  <p:childTnLst>
                                    <p:set>
                                      <p:cBhvr>
                                        <p:cTn id="22" dur="1" fill="hold">
                                          <p:stCondLst>
                                            <p:cond delay="0"/>
                                          </p:stCondLst>
                                        </p:cTn>
                                        <p:tgtEl>
                                          <p:spTgt spid="8195">
                                            <p:txEl>
                                              <p:pRg st="4" end="4"/>
                                            </p:txEl>
                                          </p:spTgt>
                                        </p:tgtEl>
                                        <p:attrNameLst>
                                          <p:attrName>style.visibility</p:attrName>
                                        </p:attrNameLst>
                                      </p:cBhvr>
                                      <p:to>
                                        <p:strVal val="visible"/>
                                      </p:to>
                                    </p:set>
                                    <p:animEffect transition="in" filter="fade">
                                      <p:cBhvr>
                                        <p:cTn id="23" dur="1000"/>
                                        <p:tgtEl>
                                          <p:spTgt spid="81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z="4000" b="1" dirty="0">
                <a:solidFill>
                  <a:schemeClr val="tx1"/>
                </a:solidFill>
              </a:rPr>
              <a:t>Recommended Budget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5603122"/>
              </p:ext>
            </p:extLst>
          </p:nvPr>
        </p:nvGraphicFramePr>
        <p:xfrm>
          <a:off x="762000" y="2438400"/>
          <a:ext cx="7772400" cy="2514601"/>
        </p:xfrm>
        <a:graphic>
          <a:graphicData uri="http://schemas.openxmlformats.org/drawingml/2006/table">
            <a:tbl>
              <a:tblPr firstRow="1" bandRow="1">
                <a:tableStyleId>{5C22544A-7EE6-4342-B048-85BDC9FD1C3A}</a:tableStyleId>
              </a:tblPr>
              <a:tblGrid>
                <a:gridCol w="1766455">
                  <a:extLst>
                    <a:ext uri="{9D8B030D-6E8A-4147-A177-3AD203B41FA5}">
                      <a16:colId xmlns:a16="http://schemas.microsoft.com/office/drawing/2014/main" val="20000"/>
                    </a:ext>
                  </a:extLst>
                </a:gridCol>
                <a:gridCol w="1342505">
                  <a:extLst>
                    <a:ext uri="{9D8B030D-6E8A-4147-A177-3AD203B41FA5}">
                      <a16:colId xmlns:a16="http://schemas.microsoft.com/office/drawing/2014/main" val="20001"/>
                    </a:ext>
                  </a:extLst>
                </a:gridCol>
                <a:gridCol w="2013758">
                  <a:extLst>
                    <a:ext uri="{9D8B030D-6E8A-4147-A177-3AD203B41FA5}">
                      <a16:colId xmlns:a16="http://schemas.microsoft.com/office/drawing/2014/main" val="20002"/>
                    </a:ext>
                  </a:extLst>
                </a:gridCol>
                <a:gridCol w="1324841">
                  <a:extLst>
                    <a:ext uri="{9D8B030D-6E8A-4147-A177-3AD203B41FA5}">
                      <a16:colId xmlns:a16="http://schemas.microsoft.com/office/drawing/2014/main" val="20003"/>
                    </a:ext>
                  </a:extLst>
                </a:gridCol>
                <a:gridCol w="1324841">
                  <a:extLst>
                    <a:ext uri="{9D8B030D-6E8A-4147-A177-3AD203B41FA5}">
                      <a16:colId xmlns:a16="http://schemas.microsoft.com/office/drawing/2014/main" val="20004"/>
                    </a:ext>
                  </a:extLst>
                </a:gridCol>
              </a:tblGrid>
              <a:tr h="918376">
                <a:tc>
                  <a:txBody>
                    <a:bodyPr/>
                    <a:lstStyle/>
                    <a:p>
                      <a:pPr algn="ctr"/>
                      <a:endParaRPr lang="en-US" dirty="0">
                        <a:latin typeface="Calibri" pitchFamily="34" charset="0"/>
                      </a:endParaRPr>
                    </a:p>
                  </a:txBody>
                  <a:tcPr anchor="b">
                    <a:solidFill>
                      <a:srgbClr val="7F9DBB"/>
                    </a:solidFill>
                  </a:tcPr>
                </a:tc>
                <a:tc>
                  <a:txBody>
                    <a:bodyPr/>
                    <a:lstStyle/>
                    <a:p>
                      <a:pPr algn="ctr"/>
                      <a:r>
                        <a:rPr lang="en-US" dirty="0">
                          <a:latin typeface="Calibri" pitchFamily="34" charset="0"/>
                        </a:rPr>
                        <a:t>2019</a:t>
                      </a:r>
                      <a:endParaRPr lang="en-US" baseline="0" dirty="0">
                        <a:latin typeface="Calibri" pitchFamily="34" charset="0"/>
                      </a:endParaRPr>
                    </a:p>
                    <a:p>
                      <a:pPr algn="ctr"/>
                      <a:r>
                        <a:rPr lang="en-US" baseline="0" dirty="0">
                          <a:latin typeface="Calibri" pitchFamily="34" charset="0"/>
                        </a:rPr>
                        <a:t>Modified</a:t>
                      </a:r>
                      <a:endParaRPr lang="en-US" dirty="0">
                        <a:latin typeface="Calibri" pitchFamily="34" charset="0"/>
                      </a:endParaRPr>
                    </a:p>
                  </a:txBody>
                  <a:tcPr anchor="b">
                    <a:solidFill>
                      <a:srgbClr val="7F9DBB"/>
                    </a:solidFill>
                  </a:tcPr>
                </a:tc>
                <a:tc>
                  <a:txBody>
                    <a:bodyPr/>
                    <a:lstStyle/>
                    <a:p>
                      <a:pPr algn="ctr"/>
                      <a:r>
                        <a:rPr lang="en-US" dirty="0">
                          <a:latin typeface="Calibri" pitchFamily="34" charset="0"/>
                        </a:rPr>
                        <a:t>2020</a:t>
                      </a:r>
                    </a:p>
                    <a:p>
                      <a:pPr algn="ctr"/>
                      <a:r>
                        <a:rPr lang="en-US" dirty="0">
                          <a:latin typeface="Calibri" pitchFamily="34" charset="0"/>
                        </a:rPr>
                        <a:t>Recommended</a:t>
                      </a:r>
                    </a:p>
                  </a:txBody>
                  <a:tcPr anchor="b">
                    <a:solidFill>
                      <a:srgbClr val="7F9DBB"/>
                    </a:solidFill>
                  </a:tcPr>
                </a:tc>
                <a:tc>
                  <a:txBody>
                    <a:bodyPr/>
                    <a:lstStyle/>
                    <a:p>
                      <a:pPr algn="ctr"/>
                      <a:r>
                        <a:rPr lang="en-US" dirty="0">
                          <a:latin typeface="Calibri" pitchFamily="34" charset="0"/>
                        </a:rPr>
                        <a:t>$ Change</a:t>
                      </a:r>
                    </a:p>
                  </a:txBody>
                  <a:tcPr anchor="b">
                    <a:solidFill>
                      <a:srgbClr val="7F9DBB"/>
                    </a:solidFill>
                  </a:tcPr>
                </a:tc>
                <a:tc>
                  <a:txBody>
                    <a:bodyPr/>
                    <a:lstStyle/>
                    <a:p>
                      <a:pPr algn="ctr"/>
                      <a:r>
                        <a:rPr lang="en-US" dirty="0">
                          <a:latin typeface="Calibri" pitchFamily="34" charset="0"/>
                        </a:rPr>
                        <a:t>% Change</a:t>
                      </a:r>
                    </a:p>
                  </a:txBody>
                  <a:tcPr anchor="b">
                    <a:solidFill>
                      <a:srgbClr val="7F9DBB"/>
                    </a:solidFill>
                  </a:tcPr>
                </a:tc>
                <a:extLst>
                  <a:ext uri="{0D108BD9-81ED-4DB2-BD59-A6C34878D82A}">
                    <a16:rowId xmlns:a16="http://schemas.microsoft.com/office/drawing/2014/main" val="10000"/>
                  </a:ext>
                </a:extLst>
              </a:tr>
              <a:tr h="532075">
                <a:tc>
                  <a:txBody>
                    <a:bodyPr/>
                    <a:lstStyle/>
                    <a:p>
                      <a:r>
                        <a:rPr lang="en-US" b="1" dirty="0">
                          <a:solidFill>
                            <a:schemeClr val="tx1"/>
                          </a:solidFill>
                          <a:latin typeface="Calibri" pitchFamily="34" charset="0"/>
                        </a:rPr>
                        <a:t>Expenditures</a:t>
                      </a:r>
                    </a:p>
                  </a:txBody>
                  <a:tcPr anchor="ctr">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800" b="1" i="0" u="none" strike="noStrike" dirty="0">
                          <a:solidFill>
                            <a:schemeClr val="tx1"/>
                          </a:solidFill>
                          <a:effectLst/>
                          <a:latin typeface="Calibri" panose="020F0502020204030204" pitchFamily="34" charset="0"/>
                        </a:rPr>
                        <a:t>$4,414,987</a:t>
                      </a:r>
                    </a:p>
                  </a:txBody>
                  <a:tcPr marL="7620" marR="7620" marT="7620" marB="0" anchor="ctr">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800" b="1" i="0" u="none" strike="noStrike" dirty="0">
                          <a:solidFill>
                            <a:schemeClr val="tx1"/>
                          </a:solidFill>
                          <a:effectLst/>
                          <a:latin typeface="Calibri" panose="020F0502020204030204" pitchFamily="34" charset="0"/>
                        </a:rPr>
                        <a:t>$4,448,067</a:t>
                      </a:r>
                    </a:p>
                  </a:txBody>
                  <a:tcPr marL="7620" marR="7620" marT="7620" marB="0" anchor="ctr">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800" b="1" i="0" u="none" strike="noStrike" dirty="0">
                          <a:solidFill>
                            <a:schemeClr val="tx1"/>
                          </a:solidFill>
                          <a:effectLst/>
                          <a:latin typeface="Calibri" panose="020F0502020204030204" pitchFamily="34" charset="0"/>
                        </a:rPr>
                        <a:t>$33,080</a:t>
                      </a:r>
                    </a:p>
                  </a:txBody>
                  <a:tcPr marL="7620" marR="7620" marT="7620" marB="0" anchor="ctr">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en-US" sz="1800" b="1" i="0" u="none" strike="noStrike" dirty="0">
                          <a:solidFill>
                            <a:schemeClr val="tx1"/>
                          </a:solidFill>
                          <a:effectLst/>
                          <a:latin typeface="Calibri" panose="020F0502020204030204" pitchFamily="34" charset="0"/>
                        </a:rPr>
                        <a:t>0.75%</a:t>
                      </a:r>
                    </a:p>
                  </a:txBody>
                  <a:tcPr marL="7620" marR="7620" marT="7620" marB="0" anchor="ct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532075">
                <a:tc>
                  <a:txBody>
                    <a:bodyPr/>
                    <a:lstStyle/>
                    <a:p>
                      <a:pPr algn="just"/>
                      <a:r>
                        <a:rPr lang="en-US" b="1" dirty="0">
                          <a:ln>
                            <a:noFill/>
                          </a:ln>
                          <a:solidFill>
                            <a:schemeClr val="tx1"/>
                          </a:solidFill>
                          <a:latin typeface="Calibri" pitchFamily="34" charset="0"/>
                        </a:rPr>
                        <a:t>Revenues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a:ln>
                            <a:noFill/>
                          </a:ln>
                          <a:solidFill>
                            <a:schemeClr val="tx1"/>
                          </a:solidFill>
                          <a:effectLst/>
                          <a:latin typeface="Calibri" panose="020F0502020204030204" pitchFamily="34" charset="0"/>
                        </a:rPr>
                        <a:t>-$77,293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a:ln>
                            <a:noFill/>
                          </a:ln>
                          <a:solidFill>
                            <a:schemeClr val="tx1"/>
                          </a:solidFill>
                          <a:effectLst/>
                          <a:latin typeface="Calibri" panose="020F0502020204030204" pitchFamily="34" charset="0"/>
                        </a:rPr>
                        <a:t>-$70,060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a:ln>
                            <a:noFill/>
                          </a:ln>
                          <a:solidFill>
                            <a:schemeClr val="tx1"/>
                          </a:solidFill>
                          <a:effectLst/>
                          <a:latin typeface="Calibri" panose="020F0502020204030204" pitchFamily="34" charset="0"/>
                        </a:rPr>
                        <a:t>$7,233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fontAlgn="b"/>
                      <a:r>
                        <a:rPr lang="en-US" sz="1800" b="1" i="0" u="none" strike="noStrike" dirty="0">
                          <a:ln>
                            <a:noFill/>
                          </a:ln>
                          <a:solidFill>
                            <a:schemeClr val="tx1"/>
                          </a:solidFill>
                          <a:effectLst/>
                          <a:latin typeface="Calibri" panose="020F0502020204030204" pitchFamily="34" charset="0"/>
                        </a:rPr>
                        <a:t>-9.36%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532075">
                <a:tc>
                  <a:txBody>
                    <a:bodyPr/>
                    <a:lstStyle/>
                    <a:p>
                      <a:r>
                        <a:rPr lang="en-US" b="1" dirty="0">
                          <a:solidFill>
                            <a:schemeClr val="tx1"/>
                          </a:solidFill>
                          <a:latin typeface="Calibri" pitchFamily="34" charset="0"/>
                        </a:rPr>
                        <a:t>Net</a:t>
                      </a:r>
                      <a:r>
                        <a:rPr lang="en-US" b="1" baseline="0" dirty="0">
                          <a:solidFill>
                            <a:schemeClr val="tx1"/>
                          </a:solidFill>
                          <a:latin typeface="Calibri" pitchFamily="34" charset="0"/>
                        </a:rPr>
                        <a:t> Local</a:t>
                      </a:r>
                      <a:endParaRPr lang="en-US" b="1" dirty="0">
                        <a:solidFill>
                          <a:schemeClr val="tx1"/>
                        </a:solidFill>
                        <a:latin typeface="Calibri" pitchFamily="34" charset="0"/>
                      </a:endParaRPr>
                    </a:p>
                  </a:txBody>
                  <a:tcPr anchor="ctr">
                    <a:lnT w="38100" cap="flat" cmpd="sng" algn="ctr">
                      <a:solidFill>
                        <a:schemeClr val="tx1"/>
                      </a:solidFill>
                      <a:prstDash val="solid"/>
                      <a:round/>
                      <a:headEnd type="none" w="med" len="med"/>
                      <a:tailEnd type="none" w="med" len="med"/>
                    </a:lnT>
                    <a:solidFill>
                      <a:schemeClr val="bg2"/>
                    </a:solidFill>
                  </a:tcPr>
                </a:tc>
                <a:tc>
                  <a:txBody>
                    <a:bodyPr/>
                    <a:lstStyle/>
                    <a:p>
                      <a:pPr algn="ctr" fontAlgn="b"/>
                      <a:r>
                        <a:rPr lang="en-US" sz="1800" b="1" i="0" u="none" strike="noStrike">
                          <a:solidFill>
                            <a:schemeClr val="tx1"/>
                          </a:solidFill>
                          <a:effectLst/>
                          <a:latin typeface="Calibri" panose="020F0502020204030204" pitchFamily="34" charset="0"/>
                        </a:rPr>
                        <a:t>$4,337,694</a:t>
                      </a:r>
                    </a:p>
                  </a:txBody>
                  <a:tcPr marL="7620" marR="7620" marT="7620" marB="0" anchor="ctr">
                    <a:lnT w="38100" cap="flat" cmpd="sng" algn="ctr">
                      <a:solidFill>
                        <a:schemeClr val="tx1"/>
                      </a:solidFill>
                      <a:prstDash val="solid"/>
                      <a:round/>
                      <a:headEnd type="none" w="med" len="med"/>
                      <a:tailEnd type="none" w="med" len="med"/>
                    </a:lnT>
                    <a:solidFill>
                      <a:schemeClr val="bg2"/>
                    </a:solidFill>
                  </a:tcPr>
                </a:tc>
                <a:tc>
                  <a:txBody>
                    <a:bodyPr/>
                    <a:lstStyle/>
                    <a:p>
                      <a:pPr algn="ctr" fontAlgn="b"/>
                      <a:r>
                        <a:rPr lang="en-US" sz="1800" b="1" i="0" u="none" strike="noStrike" dirty="0">
                          <a:solidFill>
                            <a:schemeClr val="tx1"/>
                          </a:solidFill>
                          <a:effectLst/>
                          <a:latin typeface="Calibri" panose="020F0502020204030204" pitchFamily="34" charset="0"/>
                        </a:rPr>
                        <a:t>$4,378,007</a:t>
                      </a:r>
                    </a:p>
                  </a:txBody>
                  <a:tcPr marL="7620" marR="7620" marT="7620" marB="0" anchor="ctr">
                    <a:lnT w="38100" cap="flat" cmpd="sng" algn="ctr">
                      <a:solidFill>
                        <a:schemeClr val="tx1"/>
                      </a:solidFill>
                      <a:prstDash val="solid"/>
                      <a:round/>
                      <a:headEnd type="none" w="med" len="med"/>
                      <a:tailEnd type="none" w="med" len="med"/>
                    </a:lnT>
                    <a:solidFill>
                      <a:schemeClr val="bg2"/>
                    </a:solidFill>
                  </a:tcPr>
                </a:tc>
                <a:tc>
                  <a:txBody>
                    <a:bodyPr/>
                    <a:lstStyle/>
                    <a:p>
                      <a:pPr algn="ctr" fontAlgn="b"/>
                      <a:r>
                        <a:rPr lang="en-US" sz="1800" b="1" i="0" u="none" strike="noStrike">
                          <a:solidFill>
                            <a:schemeClr val="tx1"/>
                          </a:solidFill>
                          <a:effectLst/>
                          <a:latin typeface="Calibri" panose="020F0502020204030204" pitchFamily="34" charset="0"/>
                        </a:rPr>
                        <a:t>$40,313</a:t>
                      </a:r>
                    </a:p>
                  </a:txBody>
                  <a:tcPr marL="7620" marR="7620" marT="7620" marB="0" anchor="ctr">
                    <a:lnT w="38100" cap="flat" cmpd="sng" algn="ctr">
                      <a:solidFill>
                        <a:schemeClr val="tx1"/>
                      </a:solidFill>
                      <a:prstDash val="solid"/>
                      <a:round/>
                      <a:headEnd type="none" w="med" len="med"/>
                      <a:tailEnd type="none" w="med" len="med"/>
                    </a:lnT>
                    <a:solidFill>
                      <a:schemeClr val="bg2"/>
                    </a:solidFill>
                  </a:tcPr>
                </a:tc>
                <a:tc>
                  <a:txBody>
                    <a:bodyPr/>
                    <a:lstStyle/>
                    <a:p>
                      <a:pPr algn="ctr" fontAlgn="b"/>
                      <a:r>
                        <a:rPr lang="en-US" sz="1800" b="1" i="0" u="none" strike="noStrike" dirty="0">
                          <a:solidFill>
                            <a:schemeClr val="tx1"/>
                          </a:solidFill>
                          <a:effectLst/>
                          <a:latin typeface="Calibri" panose="020F0502020204030204" pitchFamily="34" charset="0"/>
                        </a:rPr>
                        <a:t>0.93%</a:t>
                      </a:r>
                    </a:p>
                  </a:txBody>
                  <a:tcPr marL="7620" marR="7620" marT="7620" marB="0" anchor="ctr">
                    <a:lnT w="381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10003"/>
                  </a:ext>
                </a:extLst>
              </a:tr>
            </a:tbl>
          </a:graphicData>
        </a:graphic>
      </p:graphicFrame>
      <p:sp>
        <p:nvSpPr>
          <p:cNvPr id="4131" name="Slide Number Placeholder 4"/>
          <p:cNvSpPr>
            <a:spLocks noGrp="1"/>
          </p:cNvSpPr>
          <p:nvPr>
            <p:ph type="sldNum" sz="quarter" idx="12"/>
          </p:nvPr>
        </p:nvSpPr>
        <p:spPr>
          <a:noFill/>
        </p:spPr>
        <p:txBody>
          <a:bodyPr/>
          <a:lstStyle/>
          <a:p>
            <a:fld id="{E2640B4A-AD14-43E8-9370-FC80E88570F7}" type="slidenum">
              <a:rPr lang="en-US" smtClean="0"/>
              <a:pPr/>
              <a:t>2</a:t>
            </a:fld>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sz="4000" b="1" dirty="0"/>
              <a:t>Major Influences</a:t>
            </a:r>
          </a:p>
        </p:txBody>
      </p:sp>
      <p:sp>
        <p:nvSpPr>
          <p:cNvPr id="5123" name="Content Placeholder 4"/>
          <p:cNvSpPr>
            <a:spLocks noGrp="1"/>
          </p:cNvSpPr>
          <p:nvPr>
            <p:ph idx="1"/>
          </p:nvPr>
        </p:nvSpPr>
        <p:spPr>
          <a:xfrm>
            <a:off x="533400" y="2057400"/>
            <a:ext cx="7772400" cy="4876800"/>
          </a:xfrm>
        </p:spPr>
        <p:txBody>
          <a:bodyPr>
            <a:normAutofit/>
          </a:bodyPr>
          <a:lstStyle/>
          <a:p>
            <a:pPr>
              <a:lnSpc>
                <a:spcPct val="90000"/>
              </a:lnSpc>
              <a:buClr>
                <a:srgbClr val="FFCC00"/>
              </a:buClr>
              <a:buSzPct val="100000"/>
              <a:buFont typeface="Wingdings" pitchFamily="2" charset="2"/>
              <a:buChar char="ü"/>
            </a:pPr>
            <a:r>
              <a:rPr lang="en-US" sz="2400" b="1" i="1" dirty="0">
                <a:latin typeface="Arial" pitchFamily="34" charset="0"/>
              </a:rPr>
              <a:t>Maintenance and cleaning operations move forward with no significant changes.</a:t>
            </a:r>
          </a:p>
          <a:p>
            <a:pPr>
              <a:lnSpc>
                <a:spcPct val="90000"/>
              </a:lnSpc>
              <a:buClr>
                <a:srgbClr val="FFCC00"/>
              </a:buClr>
              <a:buSzPct val="100000"/>
              <a:buFont typeface="Wingdings" pitchFamily="2" charset="2"/>
              <a:buChar char="ü"/>
            </a:pPr>
            <a:r>
              <a:rPr lang="en-US" sz="2400" b="1" i="1" dirty="0">
                <a:latin typeface="Arial" pitchFamily="34" charset="0"/>
              </a:rPr>
              <a:t>Capital program will grow significantly in the next several years and as result there is a need to increase the technical staff to provide technical, engineering, and construction management support. The Facilities base budget includes the addition of an Associate Civil Engineer position to meet this need.</a:t>
            </a:r>
          </a:p>
        </p:txBody>
      </p:sp>
      <p:sp>
        <p:nvSpPr>
          <p:cNvPr id="5124" name="Slide Number Placeholder 3"/>
          <p:cNvSpPr>
            <a:spLocks noGrp="1"/>
          </p:cNvSpPr>
          <p:nvPr>
            <p:ph type="sldNum" sz="quarter" idx="12"/>
          </p:nvPr>
        </p:nvSpPr>
        <p:spPr>
          <a:noFill/>
        </p:spPr>
        <p:txBody>
          <a:bodyPr/>
          <a:lstStyle/>
          <a:p>
            <a:fld id="{AF8D95FF-59D0-46EF-A534-08932D93D235}" type="slidenum">
              <a:rPr lang="en-US" smtClean="0"/>
              <a:pPr/>
              <a:t>3</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z="4000" b="1" dirty="0"/>
              <a:t>Full-Time Equivalents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7376810"/>
              </p:ext>
            </p:extLst>
          </p:nvPr>
        </p:nvGraphicFramePr>
        <p:xfrm>
          <a:off x="206374" y="2017511"/>
          <a:ext cx="8610601" cy="1295400"/>
        </p:xfrm>
        <a:graphic>
          <a:graphicData uri="http://schemas.openxmlformats.org/drawingml/2006/table">
            <a:tbl>
              <a:tblPr firstRow="1" bandRow="1">
                <a:tableStyleId>{5C22544A-7EE6-4342-B048-85BDC9FD1C3A}</a:tableStyleId>
              </a:tblPr>
              <a:tblGrid>
                <a:gridCol w="1392299">
                  <a:extLst>
                    <a:ext uri="{9D8B030D-6E8A-4147-A177-3AD203B41FA5}">
                      <a16:colId xmlns:a16="http://schemas.microsoft.com/office/drawing/2014/main" val="20000"/>
                    </a:ext>
                  </a:extLst>
                </a:gridCol>
                <a:gridCol w="1280698">
                  <a:extLst>
                    <a:ext uri="{9D8B030D-6E8A-4147-A177-3AD203B41FA5}">
                      <a16:colId xmlns:a16="http://schemas.microsoft.com/office/drawing/2014/main" val="20001"/>
                    </a:ext>
                  </a:extLst>
                </a:gridCol>
                <a:gridCol w="1189220">
                  <a:extLst>
                    <a:ext uri="{9D8B030D-6E8A-4147-A177-3AD203B41FA5}">
                      <a16:colId xmlns:a16="http://schemas.microsoft.com/office/drawing/2014/main" val="20002"/>
                    </a:ext>
                  </a:extLst>
                </a:gridCol>
                <a:gridCol w="1372176">
                  <a:extLst>
                    <a:ext uri="{9D8B030D-6E8A-4147-A177-3AD203B41FA5}">
                      <a16:colId xmlns:a16="http://schemas.microsoft.com/office/drawing/2014/main" val="20003"/>
                    </a:ext>
                  </a:extLst>
                </a:gridCol>
                <a:gridCol w="1189220">
                  <a:extLst>
                    <a:ext uri="{9D8B030D-6E8A-4147-A177-3AD203B41FA5}">
                      <a16:colId xmlns:a16="http://schemas.microsoft.com/office/drawing/2014/main" val="20004"/>
                    </a:ext>
                  </a:extLst>
                </a:gridCol>
                <a:gridCol w="1189220">
                  <a:extLst>
                    <a:ext uri="{9D8B030D-6E8A-4147-A177-3AD203B41FA5}">
                      <a16:colId xmlns:a16="http://schemas.microsoft.com/office/drawing/2014/main" val="20005"/>
                    </a:ext>
                  </a:extLst>
                </a:gridCol>
                <a:gridCol w="997768">
                  <a:extLst>
                    <a:ext uri="{9D8B030D-6E8A-4147-A177-3AD203B41FA5}">
                      <a16:colId xmlns:a16="http://schemas.microsoft.com/office/drawing/2014/main" val="20006"/>
                    </a:ext>
                  </a:extLst>
                </a:gridCol>
              </a:tblGrid>
              <a:tr h="707967">
                <a:tc>
                  <a:txBody>
                    <a:bodyPr/>
                    <a:lstStyle/>
                    <a:p>
                      <a:pPr algn="ctr"/>
                      <a:r>
                        <a:rPr lang="en-US" dirty="0">
                          <a:latin typeface="Calibri" pitchFamily="34" charset="0"/>
                        </a:rPr>
                        <a:t>2017</a:t>
                      </a:r>
                    </a:p>
                  </a:txBody>
                  <a:tcPr anchor="b">
                    <a:solidFill>
                      <a:srgbClr val="7F9DBB"/>
                    </a:solidFill>
                  </a:tcPr>
                </a:tc>
                <a:tc>
                  <a:txBody>
                    <a:bodyPr/>
                    <a:lstStyle/>
                    <a:p>
                      <a:pPr algn="ctr"/>
                      <a:r>
                        <a:rPr lang="en-US" dirty="0">
                          <a:latin typeface="Calibri" pitchFamily="34" charset="0"/>
                        </a:rPr>
                        <a:t>2018</a:t>
                      </a:r>
                    </a:p>
                  </a:txBody>
                  <a:tcPr anchor="b">
                    <a:solidFill>
                      <a:srgbClr val="7F9DBB"/>
                    </a:solidFill>
                  </a:tcPr>
                </a:tc>
                <a:tc>
                  <a:txBody>
                    <a:bodyPr/>
                    <a:lstStyle/>
                    <a:p>
                      <a:pPr algn="ctr"/>
                      <a:r>
                        <a:rPr lang="en-US" dirty="0">
                          <a:latin typeface="Calibri" pitchFamily="34" charset="0"/>
                        </a:rPr>
                        <a:t>2019</a:t>
                      </a:r>
                    </a:p>
                  </a:txBody>
                  <a:tcPr anchor="b">
                    <a:solidFill>
                      <a:srgbClr val="7F9DBB"/>
                    </a:solidFill>
                  </a:tcPr>
                </a:tc>
                <a:tc>
                  <a:txBody>
                    <a:bodyPr/>
                    <a:lstStyle/>
                    <a:p>
                      <a:pPr algn="ctr"/>
                      <a:r>
                        <a:rPr lang="en-US" dirty="0">
                          <a:latin typeface="Calibri" pitchFamily="34" charset="0"/>
                        </a:rPr>
                        <a:t>2020</a:t>
                      </a:r>
                      <a:r>
                        <a:rPr lang="en-US" baseline="0" dirty="0">
                          <a:latin typeface="Calibri" pitchFamily="34" charset="0"/>
                        </a:rPr>
                        <a:t> Target</a:t>
                      </a:r>
                      <a:endParaRPr lang="en-US" dirty="0">
                        <a:latin typeface="Calibri" pitchFamily="34" charset="0"/>
                      </a:endParaRPr>
                    </a:p>
                  </a:txBody>
                  <a:tcPr anchor="b">
                    <a:solidFill>
                      <a:srgbClr val="7F9DBB"/>
                    </a:solidFill>
                  </a:tcPr>
                </a:tc>
                <a:tc>
                  <a:txBody>
                    <a:bodyPr/>
                    <a:lstStyle/>
                    <a:p>
                      <a:pPr algn="ctr"/>
                      <a:r>
                        <a:rPr lang="en-US" dirty="0">
                          <a:latin typeface="Calibri" pitchFamily="34" charset="0"/>
                        </a:rPr>
                        <a:t>2020</a:t>
                      </a:r>
                    </a:p>
                    <a:p>
                      <a:pPr algn="ctr"/>
                      <a:r>
                        <a:rPr lang="en-US" dirty="0" err="1">
                          <a:latin typeface="Calibri" pitchFamily="34" charset="0"/>
                        </a:rPr>
                        <a:t>Rec</a:t>
                      </a:r>
                      <a:endParaRPr lang="en-US" dirty="0">
                        <a:latin typeface="Calibri" pitchFamily="34" charset="0"/>
                      </a:endParaRPr>
                    </a:p>
                  </a:txBody>
                  <a:tcPr anchor="b">
                    <a:solidFill>
                      <a:srgbClr val="7F9DBB"/>
                    </a:solidFill>
                  </a:tcPr>
                </a:tc>
                <a:tc>
                  <a:txBody>
                    <a:bodyPr/>
                    <a:lstStyle/>
                    <a:p>
                      <a:pPr algn="ctr"/>
                      <a:r>
                        <a:rPr lang="en-US" dirty="0">
                          <a:latin typeface="Calibri" pitchFamily="34" charset="0"/>
                        </a:rPr>
                        <a:t>#</a:t>
                      </a:r>
                    </a:p>
                    <a:p>
                      <a:pPr algn="ctr"/>
                      <a:r>
                        <a:rPr lang="en-US" dirty="0">
                          <a:latin typeface="Calibri" pitchFamily="34" charset="0"/>
                        </a:rPr>
                        <a:t>Change</a:t>
                      </a:r>
                    </a:p>
                  </a:txBody>
                  <a:tcPr anchor="b">
                    <a:solidFill>
                      <a:srgbClr val="7F9DBB"/>
                    </a:solidFill>
                  </a:tcPr>
                </a:tc>
                <a:tc>
                  <a:txBody>
                    <a:bodyPr/>
                    <a:lstStyle/>
                    <a:p>
                      <a:pPr algn="ctr"/>
                      <a:r>
                        <a:rPr lang="en-US" dirty="0">
                          <a:latin typeface="Calibri" pitchFamily="34" charset="0"/>
                        </a:rPr>
                        <a:t>% </a:t>
                      </a:r>
                    </a:p>
                    <a:p>
                      <a:pPr algn="ctr"/>
                      <a:r>
                        <a:rPr lang="en-US" dirty="0">
                          <a:latin typeface="Calibri" pitchFamily="34" charset="0"/>
                        </a:rPr>
                        <a:t>Change</a:t>
                      </a:r>
                    </a:p>
                  </a:txBody>
                  <a:tcPr anchor="b">
                    <a:solidFill>
                      <a:srgbClr val="7F9DBB"/>
                    </a:solidFill>
                  </a:tcPr>
                </a:tc>
                <a:extLst>
                  <a:ext uri="{0D108BD9-81ED-4DB2-BD59-A6C34878D82A}">
                    <a16:rowId xmlns:a16="http://schemas.microsoft.com/office/drawing/2014/main" val="10000"/>
                  </a:ext>
                </a:extLst>
              </a:tr>
              <a:tr h="587433">
                <a:tc>
                  <a:txBody>
                    <a:bodyPr/>
                    <a:lstStyle/>
                    <a:p>
                      <a:pPr algn="ctr"/>
                      <a:r>
                        <a:rPr lang="en-US" b="1" dirty="0">
                          <a:solidFill>
                            <a:schemeClr val="tx1"/>
                          </a:solidFill>
                          <a:latin typeface="Calibri" pitchFamily="34" charset="0"/>
                        </a:rPr>
                        <a:t>32.50</a:t>
                      </a:r>
                    </a:p>
                  </a:txBody>
                  <a:tcPr anchor="ctr">
                    <a:solidFill>
                      <a:schemeClr val="bg2"/>
                    </a:solidFill>
                  </a:tcPr>
                </a:tc>
                <a:tc>
                  <a:txBody>
                    <a:bodyPr/>
                    <a:lstStyle/>
                    <a:p>
                      <a:pPr algn="ctr"/>
                      <a:r>
                        <a:rPr lang="en-US" b="1" dirty="0">
                          <a:solidFill>
                            <a:schemeClr val="tx1"/>
                          </a:solidFill>
                          <a:latin typeface="Calibri" pitchFamily="34" charset="0"/>
                        </a:rPr>
                        <a:t>32.50</a:t>
                      </a:r>
                    </a:p>
                  </a:txBody>
                  <a:tcPr anchor="ctr">
                    <a:solidFill>
                      <a:schemeClr val="bg2"/>
                    </a:solidFill>
                  </a:tcPr>
                </a:tc>
                <a:tc>
                  <a:txBody>
                    <a:bodyPr/>
                    <a:lstStyle/>
                    <a:p>
                      <a:pPr algn="ctr"/>
                      <a:r>
                        <a:rPr lang="en-US" b="1" dirty="0">
                          <a:solidFill>
                            <a:schemeClr val="tx1"/>
                          </a:solidFill>
                          <a:latin typeface="Calibri" pitchFamily="34" charset="0"/>
                        </a:rPr>
                        <a:t>33.00</a:t>
                      </a:r>
                    </a:p>
                  </a:txBody>
                  <a:tcPr anchor="ctr">
                    <a:solidFill>
                      <a:schemeClr val="bg2"/>
                    </a:solidFill>
                  </a:tcPr>
                </a:tc>
                <a:tc>
                  <a:txBody>
                    <a:bodyPr/>
                    <a:lstStyle/>
                    <a:p>
                      <a:pPr algn="ctr"/>
                      <a:r>
                        <a:rPr lang="en-US" b="1" dirty="0">
                          <a:solidFill>
                            <a:schemeClr val="tx1"/>
                          </a:solidFill>
                          <a:latin typeface="Calibri" pitchFamily="34" charset="0"/>
                        </a:rPr>
                        <a:t>34.00</a:t>
                      </a:r>
                    </a:p>
                  </a:txBody>
                  <a:tcPr anchor="ctr">
                    <a:solidFill>
                      <a:schemeClr val="bg2"/>
                    </a:solidFill>
                  </a:tcPr>
                </a:tc>
                <a:tc>
                  <a:txBody>
                    <a:bodyPr/>
                    <a:lstStyle/>
                    <a:p>
                      <a:pPr algn="ctr"/>
                      <a:r>
                        <a:rPr lang="en-US" b="1" dirty="0">
                          <a:solidFill>
                            <a:schemeClr val="tx1"/>
                          </a:solidFill>
                          <a:latin typeface="Calibri" pitchFamily="34" charset="0"/>
                        </a:rPr>
                        <a:t>34.00</a:t>
                      </a:r>
                    </a:p>
                  </a:txBody>
                  <a:tcPr anchor="ctr">
                    <a:solidFill>
                      <a:schemeClr val="bg2"/>
                    </a:solidFill>
                  </a:tcPr>
                </a:tc>
                <a:tc>
                  <a:txBody>
                    <a:bodyPr/>
                    <a:lstStyle/>
                    <a:p>
                      <a:pPr algn="ctr"/>
                      <a:r>
                        <a:rPr lang="en-US" b="1" dirty="0">
                          <a:solidFill>
                            <a:schemeClr val="tx1"/>
                          </a:solidFill>
                          <a:latin typeface="Calibri" pitchFamily="34" charset="0"/>
                        </a:rPr>
                        <a:t>1</a:t>
                      </a:r>
                    </a:p>
                  </a:txBody>
                  <a:tcPr anchor="ctr">
                    <a:solidFill>
                      <a:schemeClr val="bg2"/>
                    </a:solidFill>
                  </a:tcPr>
                </a:tc>
                <a:tc>
                  <a:txBody>
                    <a:bodyPr/>
                    <a:lstStyle/>
                    <a:p>
                      <a:pPr algn="ctr"/>
                      <a:r>
                        <a:rPr lang="en-US" b="1" dirty="0">
                          <a:solidFill>
                            <a:schemeClr val="tx1"/>
                          </a:solidFill>
                          <a:latin typeface="Calibri" pitchFamily="34" charset="0"/>
                        </a:rPr>
                        <a:t>3.0%</a:t>
                      </a:r>
                    </a:p>
                  </a:txBody>
                  <a:tcPr anchor="ctr">
                    <a:solidFill>
                      <a:schemeClr val="bg2"/>
                    </a:solidFill>
                  </a:tcPr>
                </a:tc>
                <a:extLst>
                  <a:ext uri="{0D108BD9-81ED-4DB2-BD59-A6C34878D82A}">
                    <a16:rowId xmlns:a16="http://schemas.microsoft.com/office/drawing/2014/main" val="10001"/>
                  </a:ext>
                </a:extLst>
              </a:tr>
            </a:tbl>
          </a:graphicData>
        </a:graphic>
      </p:graphicFrame>
      <p:sp>
        <p:nvSpPr>
          <p:cNvPr id="7197" name="Slide Number Placeholder 4"/>
          <p:cNvSpPr>
            <a:spLocks noGrp="1"/>
          </p:cNvSpPr>
          <p:nvPr>
            <p:ph type="sldNum" sz="quarter" idx="12"/>
          </p:nvPr>
        </p:nvSpPr>
        <p:spPr>
          <a:noFill/>
        </p:spPr>
        <p:txBody>
          <a:bodyPr/>
          <a:lstStyle/>
          <a:p>
            <a:fld id="{04352C63-0803-47E4-B292-399603974D80}" type="slidenum">
              <a:rPr lang="en-US" smtClean="0"/>
              <a:pPr/>
              <a:t>4</a:t>
            </a:fld>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graphicFrame>
        <p:nvGraphicFramePr>
          <p:cNvPr id="7" name="Chart 7"/>
          <p:cNvGraphicFramePr>
            <a:graphicFrameLocks/>
          </p:cNvGraphicFramePr>
          <p:nvPr>
            <p:extLst>
              <p:ext uri="{D42A27DB-BD31-4B8C-83A1-F6EECF244321}">
                <p14:modId xmlns:p14="http://schemas.microsoft.com/office/powerpoint/2010/main" val="1048652714"/>
              </p:ext>
            </p:extLst>
          </p:nvPr>
        </p:nvGraphicFramePr>
        <p:xfrm>
          <a:off x="100013" y="3316288"/>
          <a:ext cx="8823325" cy="2755900"/>
        </p:xfrm>
        <a:graphic>
          <a:graphicData uri="http://schemas.openxmlformats.org/presentationml/2006/ole">
            <mc:AlternateContent xmlns:mc="http://schemas.openxmlformats.org/markup-compatibility/2006">
              <mc:Choice xmlns:v="urn:schemas-microsoft-com:vml" Requires="v">
                <p:oleObj spid="_x0000_s2084" name="Worksheet" r:id="rId4" imgW="8475133" imgH="2104189" progId="Excel.Sheet.8">
                  <p:embed/>
                </p:oleObj>
              </mc:Choice>
              <mc:Fallback>
                <p:oleObj name="Worksheet" r:id="rId4" imgW="8475133" imgH="2104189" progId="Excel.Sheet.8">
                  <p:embed/>
                  <p:pic>
                    <p:nvPicPr>
                      <p:cNvPr id="0" name=""/>
                      <p:cNvPicPr>
                        <a:picLocks noChangeArrowheads="1"/>
                      </p:cNvPicPr>
                      <p:nvPr/>
                    </p:nvPicPr>
                    <p:blipFill>
                      <a:blip r:embed="rId5"/>
                      <a:srcRect/>
                      <a:stretch>
                        <a:fillRect/>
                      </a:stretch>
                    </p:blipFill>
                    <p:spPr bwMode="auto">
                      <a:xfrm>
                        <a:off x="100013" y="3316288"/>
                        <a:ext cx="8823325" cy="2755900"/>
                      </a:xfrm>
                      <a:prstGeom prst="rect">
                        <a:avLst/>
                      </a:prstGeom>
                      <a:noFill/>
                      <a:ln>
                        <a:noFill/>
                      </a:ln>
                      <a:extLst/>
                    </p:spPr>
                  </p:pic>
                </p:oleObj>
              </mc:Fallback>
            </mc:AlternateContent>
          </a:graphicData>
        </a:graphic>
      </p:graphicFrame>
      <p:sp>
        <p:nvSpPr>
          <p:cNvPr id="8" name="Oval 7"/>
          <p:cNvSpPr/>
          <p:nvPr/>
        </p:nvSpPr>
        <p:spPr>
          <a:xfrm>
            <a:off x="7467600" y="3452196"/>
            <a:ext cx="914400" cy="6096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4500"/>
                            </p:stCondLst>
                            <p:childTnLst>
                              <p:par>
                                <p:cTn id="13" presetID="22" presetClass="entr" presetSubtype="4"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noGrp="1"/>
          </p:cNvGraphicFramePr>
          <p:nvPr>
            <p:extLst>
              <p:ext uri="{D42A27DB-BD31-4B8C-83A1-F6EECF244321}">
                <p14:modId xmlns:p14="http://schemas.microsoft.com/office/powerpoint/2010/main" val="3287532915"/>
              </p:ext>
            </p:extLst>
          </p:nvPr>
        </p:nvGraphicFramePr>
        <p:xfrm>
          <a:off x="7076" y="1828801"/>
          <a:ext cx="91440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25635" name="Text Box 3"/>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sp>
        <p:nvSpPr>
          <p:cNvPr id="5" name="Oval 7"/>
          <p:cNvSpPr/>
          <p:nvPr/>
        </p:nvSpPr>
        <p:spPr>
          <a:xfrm>
            <a:off x="8327689" y="4277061"/>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8" name="Oval 7"/>
          <p:cNvSpPr/>
          <p:nvPr/>
        </p:nvSpPr>
        <p:spPr>
          <a:xfrm>
            <a:off x="8213090" y="3274423"/>
            <a:ext cx="937986"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2" name="Oval 7"/>
          <p:cNvSpPr/>
          <p:nvPr/>
        </p:nvSpPr>
        <p:spPr>
          <a:xfrm>
            <a:off x="8213090" y="5486400"/>
            <a:ext cx="9271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3" name="Oval 7"/>
          <p:cNvSpPr/>
          <p:nvPr/>
        </p:nvSpPr>
        <p:spPr>
          <a:xfrm>
            <a:off x="1143000" y="3133211"/>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6" name="Oval 7"/>
          <p:cNvSpPr/>
          <p:nvPr/>
        </p:nvSpPr>
        <p:spPr>
          <a:xfrm>
            <a:off x="1563052" y="4263646"/>
            <a:ext cx="838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4" name="Oval 7"/>
          <p:cNvSpPr/>
          <p:nvPr/>
        </p:nvSpPr>
        <p:spPr>
          <a:xfrm>
            <a:off x="1220152" y="5181600"/>
            <a:ext cx="76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7" name="TextBox 6"/>
          <p:cNvSpPr txBox="1"/>
          <p:nvPr/>
        </p:nvSpPr>
        <p:spPr>
          <a:xfrm>
            <a:off x="4629176" y="2707495"/>
            <a:ext cx="2624328" cy="338328"/>
          </a:xfrm>
          <a:prstGeom prst="roundRect">
            <a:avLst/>
          </a:prstGeom>
          <a:solidFill>
            <a:srgbClr val="7BFFF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defRPr sz="1000"/>
            </a:pPr>
            <a:r>
              <a:rPr lang="en-US" sz="1200" b="1" dirty="0">
                <a:solidFill>
                  <a:srgbClr val="000000"/>
                </a:solidFill>
                <a:latin typeface="Arial"/>
                <a:cs typeface="Arial"/>
              </a:rPr>
              <a:t>Building Area Maintained (sq. ft.)</a:t>
            </a:r>
          </a:p>
        </p:txBody>
      </p:sp>
      <p:sp>
        <p:nvSpPr>
          <p:cNvPr id="10" name="TextBox 9"/>
          <p:cNvSpPr txBox="1"/>
          <p:nvPr/>
        </p:nvSpPr>
        <p:spPr>
          <a:xfrm>
            <a:off x="1649412" y="4737903"/>
            <a:ext cx="2167128" cy="338328"/>
          </a:xfrm>
          <a:prstGeom prst="roundRect">
            <a:avLst/>
          </a:prstGeom>
          <a:solidFill>
            <a:srgbClr val="FA6666"/>
          </a:solidFill>
          <a:ln>
            <a:solidFill>
              <a:srgbClr val="E3684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defRPr sz="1000"/>
            </a:pPr>
            <a:r>
              <a:rPr lang="en-US" sz="1200" b="1" dirty="0">
                <a:solidFill>
                  <a:srgbClr val="000000"/>
                </a:solidFill>
                <a:latin typeface="Arial"/>
                <a:cs typeface="Arial"/>
              </a:rPr>
              <a:t>Annual Maintenance Costs</a:t>
            </a:r>
          </a:p>
        </p:txBody>
      </p:sp>
      <p:sp>
        <p:nvSpPr>
          <p:cNvPr id="9" name="TextBox 8"/>
          <p:cNvSpPr txBox="1"/>
          <p:nvPr/>
        </p:nvSpPr>
        <p:spPr>
          <a:xfrm>
            <a:off x="3190583" y="5726268"/>
            <a:ext cx="2703229" cy="306467"/>
          </a:xfrm>
          <a:prstGeom prst="roundRect">
            <a:avLst/>
          </a:prstGeom>
          <a:solidFill>
            <a:srgbClr val="FFFFC7"/>
          </a:solidFill>
          <a:ln>
            <a:solidFill>
              <a:schemeClr val="accent6"/>
            </a:solidFill>
          </a:ln>
        </p:spPr>
        <p:txBody>
          <a:bodyPr wrap="none" rtlCol="0">
            <a:spAutoFit/>
          </a:bodyPr>
          <a:lstStyle/>
          <a:p>
            <a:pPr>
              <a:defRPr sz="1000"/>
            </a:pPr>
            <a:r>
              <a:rPr lang="en-US" sz="1200" b="1" dirty="0">
                <a:solidFill>
                  <a:srgbClr val="000000"/>
                </a:solidFill>
                <a:latin typeface="Arial"/>
                <a:cs typeface="Arial"/>
              </a:rPr>
              <a:t>SF Maintained per Person (sq. ft.) </a:t>
            </a:r>
          </a:p>
        </p:txBody>
      </p:sp>
      <p:sp>
        <p:nvSpPr>
          <p:cNvPr id="14" name="Rectangle 2"/>
          <p:cNvSpPr txBox="1">
            <a:spLocks noChangeArrowheads="1"/>
          </p:cNvSpPr>
          <p:nvPr/>
        </p:nvSpPr>
        <p:spPr>
          <a:xfrm>
            <a:off x="453390" y="450093"/>
            <a:ext cx="8686800" cy="16002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4000" b="1">
                <a:solidFill>
                  <a:schemeClr val="tx1"/>
                </a:solidFill>
                <a:cs typeface="Arial" pitchFamily="34" charset="0"/>
              </a:rPr>
              <a:t>Maintenance Historical Data</a:t>
            </a:r>
            <a:br>
              <a:rPr lang="en-US" sz="4000" b="1">
                <a:solidFill>
                  <a:schemeClr val="tx1"/>
                </a:solidFill>
                <a:cs typeface="Arial" pitchFamily="34" charset="0"/>
              </a:rPr>
            </a:br>
            <a:r>
              <a:rPr lang="en-US" sz="4000" b="1">
                <a:solidFill>
                  <a:schemeClr val="tx1"/>
                </a:solidFill>
                <a:cs typeface="Arial" pitchFamily="34" charset="0"/>
              </a:rPr>
              <a:t> 2006 – 2020 (15 Years)</a:t>
            </a:r>
            <a:endParaRPr lang="en-US" sz="2400" b="1" dirty="0">
              <a:solidFill>
                <a:schemeClr val="tx1"/>
              </a:solidFill>
              <a:cs typeface="Arial" pitchFamily="34" charset="0"/>
            </a:endParaRPr>
          </a:p>
        </p:txBody>
      </p:sp>
      <p:sp>
        <p:nvSpPr>
          <p:cNvPr id="15" name="Slide Number Placeholder 4"/>
          <p:cNvSpPr>
            <a:spLocks noGrp="1"/>
          </p:cNvSpPr>
          <p:nvPr>
            <p:ph type="sldNum" sz="quarter" idx="12"/>
          </p:nvPr>
        </p:nvSpPr>
        <p:spPr>
          <a:xfrm>
            <a:off x="7766431" y="295736"/>
            <a:ext cx="628813" cy="767687"/>
          </a:xfrm>
          <a:noFill/>
        </p:spPr>
        <p:txBody>
          <a:bodyPr/>
          <a:lstStyle/>
          <a:p>
            <a:r>
              <a:rPr lang="en-US" dirty="0"/>
              <a:t>5</a:t>
            </a:r>
          </a:p>
        </p:txBody>
      </p:sp>
    </p:spTree>
    <p:extLst>
      <p:ext uri="{BB962C8B-B14F-4D97-AF65-F5344CB8AC3E}">
        <p14:creationId xmlns:p14="http://schemas.microsoft.com/office/powerpoint/2010/main" val="1016125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fade">
                                      <p:cBhvr>
                                        <p:cTn id="7" dur="1000"/>
                                        <p:tgtEl>
                                          <p:spTgt spid="12">
                                            <p:graphicEl>
                                              <a:chart seriesIdx="-3" categoryIdx="-3" bldStep="gridLegend"/>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par>
                                <p:cTn id="12" presetID="10" presetClass="entr" presetSubtype="0" fill="hold" grpId="0" nodeType="withEffect">
                                  <p:stCondLst>
                                    <p:cond delay="53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0" presetClass="entr" presetSubtype="0" fill="hold" grpId="0" nodeType="withEffect">
                                  <p:stCondLst>
                                    <p:cond delay="10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700"/>
                                        <p:tgtEl>
                                          <p:spTgt spid="9"/>
                                        </p:tgtEl>
                                      </p:cBhvr>
                                    </p:animEffect>
                                  </p:childTnLst>
                                </p:cTn>
                              </p:par>
                              <p:par>
                                <p:cTn id="18" presetID="42" presetClass="entr" presetSubtype="0" fill="hold" grpId="0" nodeType="withEffect">
                                  <p:stCondLst>
                                    <p:cond delay="11900"/>
                                  </p:stCondLst>
                                  <p:childTnLst>
                                    <p:set>
                                      <p:cBhvr>
                                        <p:cTn id="19"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fade">
                                      <p:cBhvr>
                                        <p:cTn id="20" dur="2100"/>
                                        <p:tgtEl>
                                          <p:spTgt spid="12">
                                            <p:graphicEl>
                                              <a:chart seriesIdx="0" categoryIdx="-4" bldStep="series"/>
                                            </p:graphicEl>
                                          </p:spTgt>
                                        </p:tgtEl>
                                      </p:cBhvr>
                                    </p:animEffect>
                                    <p:anim calcmode="lin" valueType="num">
                                      <p:cBhvr>
                                        <p:cTn id="21" dur="2100" fill="hold"/>
                                        <p:tgtEl>
                                          <p:spTgt spid="12">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p:cTn id="22" dur="2100" fill="hold"/>
                                        <p:tgtEl>
                                          <p:spTgt spid="12">
                                            <p:graphicEl>
                                              <a:chart seriesIdx="0" categoryIdx="-4" bldStep="series"/>
                                            </p:graphicEl>
                                          </p:spTgt>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6700"/>
                                  </p:stCondLst>
                                  <p:childTnLst>
                                    <p:set>
                                      <p:cBhvr>
                                        <p:cTn id="24"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fade">
                                      <p:cBhvr>
                                        <p:cTn id="25" dur="2100"/>
                                        <p:tgtEl>
                                          <p:spTgt spid="12">
                                            <p:graphicEl>
                                              <a:chart seriesIdx="1" categoryIdx="-4" bldStep="series"/>
                                            </p:graphicEl>
                                          </p:spTgt>
                                        </p:tgtEl>
                                      </p:cBhvr>
                                    </p:animEffect>
                                    <p:anim calcmode="lin" valueType="num">
                                      <p:cBhvr>
                                        <p:cTn id="26" dur="2100" fill="hold"/>
                                        <p:tgtEl>
                                          <p:spTgt spid="12">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p:cTn id="27" dur="2100" fill="hold"/>
                                        <p:tgtEl>
                                          <p:spTgt spid="12">
                                            <p:graphicEl>
                                              <a:chart seriesIdx="1" categoryIdx="-4" bldStep="series"/>
                                            </p:graphic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200"/>
                                  </p:stCondLst>
                                  <p:childTnLst>
                                    <p:set>
                                      <p:cBhvr>
                                        <p:cTn id="29"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fade">
                                      <p:cBhvr>
                                        <p:cTn id="30" dur="2400"/>
                                        <p:tgtEl>
                                          <p:spTgt spid="12">
                                            <p:graphicEl>
                                              <a:chart seriesIdx="2" categoryIdx="-4" bldStep="series"/>
                                            </p:graphicEl>
                                          </p:spTgt>
                                        </p:tgtEl>
                                      </p:cBhvr>
                                    </p:animEffect>
                                    <p:anim calcmode="lin" valueType="num">
                                      <p:cBhvr>
                                        <p:cTn id="31" dur="2400" fill="hold"/>
                                        <p:tgtEl>
                                          <p:spTgt spid="12">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p:cTn id="32" dur="2400" fill="hold"/>
                                        <p:tgtEl>
                                          <p:spTgt spid="12">
                                            <p:graphicEl>
                                              <a:chart seriesIdx="2" categoryIdx="-4" bldStep="series"/>
                                            </p:graphicEl>
                                          </p:spTgt>
                                        </p:tgtEl>
                                        <p:attrNameLst>
                                          <p:attrName>ppt_y</p:attrName>
                                        </p:attrNameLst>
                                      </p:cBhvr>
                                      <p:tavLst>
                                        <p:tav tm="0">
                                          <p:val>
                                            <p:strVal val="#ppt_y+.1"/>
                                          </p:val>
                                        </p:tav>
                                        <p:tav tm="100000">
                                          <p:val>
                                            <p:strVal val="#ppt_y"/>
                                          </p:val>
                                        </p:tav>
                                      </p:tavLst>
                                    </p:anim>
                                  </p:childTnLst>
                                </p:cTn>
                              </p:par>
                              <p:par>
                                <p:cTn id="33" presetID="22" presetClass="entr" presetSubtype="4" fill="hold" grpId="0" nodeType="withEffect">
                                  <p:stCondLst>
                                    <p:cond delay="420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480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par>
                                <p:cTn id="39" presetID="22" presetClass="entr" presetSubtype="4" fill="hold" grpId="0" nodeType="withEffect">
                                  <p:stCondLst>
                                    <p:cond delay="910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par>
                                <p:cTn id="42" presetID="10" presetClass="entr" presetSubtype="0" fill="hold" grpId="0" nodeType="withEffect">
                                  <p:stCondLst>
                                    <p:cond delay="970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22" presetClass="entr" presetSubtype="4" fill="hold" grpId="0" nodeType="withEffect">
                                  <p:stCondLst>
                                    <p:cond delay="1450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par>
                                <p:cTn id="48" presetID="22" presetClass="entr" presetSubtype="4" fill="hold" grpId="0" nodeType="withEffect">
                                  <p:stCondLst>
                                    <p:cond delay="1510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Chart bld="series"/>
        </p:bldSub>
      </p:bldGraphic>
      <p:bldP spid="5" grpId="0" animBg="1"/>
      <p:bldP spid="8" grpId="0" animBg="1"/>
      <p:bldP spid="2" grpId="0" animBg="1"/>
      <p:bldP spid="3" grpId="0" animBg="1"/>
      <p:bldP spid="6" grpId="0" animBg="1"/>
      <p:bldP spid="4" grpId="0" animBg="1"/>
      <p:bldP spid="7" grpId="0" animBg="1"/>
      <p:bldP spid="10"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617166962"/>
              </p:ext>
            </p:extLst>
          </p:nvPr>
        </p:nvGraphicFramePr>
        <p:xfrm>
          <a:off x="-1" y="1885768"/>
          <a:ext cx="9122229" cy="4889864"/>
        </p:xfrm>
        <a:graphic>
          <a:graphicData uri="http://schemas.openxmlformats.org/drawingml/2006/chart">
            <c:chart xmlns:c="http://schemas.openxmlformats.org/drawingml/2006/chart" xmlns:r="http://schemas.openxmlformats.org/officeDocument/2006/relationships" r:id="rId3"/>
          </a:graphicData>
        </a:graphic>
      </p:graphicFrame>
      <p:sp>
        <p:nvSpPr>
          <p:cNvPr id="327682" name="Rectangle 2"/>
          <p:cNvSpPr>
            <a:spLocks noGrp="1" noChangeArrowheads="1"/>
          </p:cNvSpPr>
          <p:nvPr>
            <p:ph type="title" idx="4294967295"/>
          </p:nvPr>
        </p:nvSpPr>
        <p:spPr>
          <a:xfrm>
            <a:off x="457200" y="441234"/>
            <a:ext cx="9144000" cy="1711234"/>
          </a:xfrm>
        </p:spPr>
        <p:txBody>
          <a:bodyPr lIns="91440" tIns="45720" rIns="91440" bIns="45720"/>
          <a:lstStyle/>
          <a:p>
            <a:pPr eaLnBrk="1" hangingPunct="1">
              <a:defRPr/>
            </a:pPr>
            <a:r>
              <a:rPr lang="en-US" sz="4000" b="1" dirty="0">
                <a:solidFill>
                  <a:schemeClr val="tx1"/>
                </a:solidFill>
                <a:cs typeface="Arial" pitchFamily="34" charset="0"/>
              </a:rPr>
              <a:t>Cleaning Historical Data</a:t>
            </a:r>
            <a:br>
              <a:rPr lang="en-US" sz="4000" b="1" dirty="0">
                <a:solidFill>
                  <a:schemeClr val="tx1"/>
                </a:solidFill>
                <a:cs typeface="Arial" pitchFamily="34" charset="0"/>
              </a:rPr>
            </a:br>
            <a:r>
              <a:rPr lang="en-US" sz="4000" b="1" dirty="0">
                <a:solidFill>
                  <a:schemeClr val="tx1"/>
                </a:solidFill>
                <a:cs typeface="Arial" pitchFamily="34" charset="0"/>
              </a:rPr>
              <a:t> 2006 – 2020</a:t>
            </a:r>
            <a:endParaRPr lang="en-US" sz="2400" b="1" dirty="0">
              <a:solidFill>
                <a:schemeClr val="tx1"/>
              </a:solidFill>
              <a:cs typeface="Arial" pitchFamily="34" charset="0"/>
            </a:endParaRPr>
          </a:p>
        </p:txBody>
      </p:sp>
      <p:sp>
        <p:nvSpPr>
          <p:cNvPr id="327683" name="Text Box 3"/>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sp>
        <p:nvSpPr>
          <p:cNvPr id="8" name="Oval 7"/>
          <p:cNvSpPr/>
          <p:nvPr/>
        </p:nvSpPr>
        <p:spPr>
          <a:xfrm>
            <a:off x="7467600" y="2286000"/>
            <a:ext cx="990600" cy="469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2" name="Oval 7"/>
          <p:cNvSpPr/>
          <p:nvPr/>
        </p:nvSpPr>
        <p:spPr>
          <a:xfrm>
            <a:off x="7453448" y="2878594"/>
            <a:ext cx="990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3" name="Oval 7"/>
          <p:cNvSpPr/>
          <p:nvPr/>
        </p:nvSpPr>
        <p:spPr>
          <a:xfrm>
            <a:off x="685800" y="2419168"/>
            <a:ext cx="9906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4" name="Oval 7"/>
          <p:cNvSpPr/>
          <p:nvPr/>
        </p:nvSpPr>
        <p:spPr>
          <a:xfrm>
            <a:off x="609600" y="2899826"/>
            <a:ext cx="9906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latin typeface="Arial" pitchFamily="34" charset="0"/>
            </a:endParaRPr>
          </a:p>
        </p:txBody>
      </p:sp>
      <p:sp>
        <p:nvSpPr>
          <p:cNvPr id="9" name="Slide Number Placeholder 4"/>
          <p:cNvSpPr>
            <a:spLocks noGrp="1"/>
          </p:cNvSpPr>
          <p:nvPr>
            <p:ph type="sldNum" sz="quarter" idx="12"/>
          </p:nvPr>
        </p:nvSpPr>
        <p:spPr>
          <a:xfrm>
            <a:off x="7766431" y="295736"/>
            <a:ext cx="628813" cy="767687"/>
          </a:xfrm>
          <a:noFill/>
        </p:spPr>
        <p:txBody>
          <a:bodyPr/>
          <a:lstStyle/>
          <a:p>
            <a:r>
              <a:rPr lang="en-US" dirty="0"/>
              <a:t>6</a:t>
            </a:r>
          </a:p>
        </p:txBody>
      </p:sp>
    </p:spTree>
    <p:extLst>
      <p:ext uri="{BB962C8B-B14F-4D97-AF65-F5344CB8AC3E}">
        <p14:creationId xmlns:p14="http://schemas.microsoft.com/office/powerpoint/2010/main" val="21325734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7" dur="500"/>
                                        <p:tgtEl>
                                          <p:spTgt spid="10">
                                            <p:graphicEl>
                                              <a:chart seriesIdx="-3" categoryIdx="-3" bldStep="gridLegend"/>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fade">
                                      <p:cBhvr>
                                        <p:cTn id="11" dur="500"/>
                                        <p:tgtEl>
                                          <p:spTgt spid="10">
                                            <p:graphicEl>
                                              <a:chart seriesIdx="-4" categoryIdx="0" bldStep="category"/>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fade">
                                      <p:cBhvr>
                                        <p:cTn id="15" dur="500"/>
                                        <p:tgtEl>
                                          <p:spTgt spid="10">
                                            <p:graphicEl>
                                              <a:chart seriesIdx="-4" categoryIdx="1" bldStep="category"/>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graphicEl>
                                              <a:chart seriesIdx="-4" categoryIdx="2" bldStep="category"/>
                                            </p:graphicEl>
                                          </p:spTgt>
                                        </p:tgtEl>
                                        <p:attrNameLst>
                                          <p:attrName>style.visibility</p:attrName>
                                        </p:attrNameLst>
                                      </p:cBhvr>
                                      <p:to>
                                        <p:strVal val="visible"/>
                                      </p:to>
                                    </p:set>
                                    <p:animEffect transition="in" filter="fade">
                                      <p:cBhvr>
                                        <p:cTn id="19" dur="500"/>
                                        <p:tgtEl>
                                          <p:spTgt spid="10">
                                            <p:graphicEl>
                                              <a:chart seriesIdx="-4" categoryIdx="2" bldStep="category"/>
                                            </p:graphic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graphicEl>
                                              <a:chart seriesIdx="-4" categoryIdx="3" bldStep="category"/>
                                            </p:graphicEl>
                                          </p:spTgt>
                                        </p:tgtEl>
                                        <p:attrNameLst>
                                          <p:attrName>style.visibility</p:attrName>
                                        </p:attrNameLst>
                                      </p:cBhvr>
                                      <p:to>
                                        <p:strVal val="visible"/>
                                      </p:to>
                                    </p:set>
                                    <p:animEffect transition="in" filter="fade">
                                      <p:cBhvr>
                                        <p:cTn id="29" dur="500"/>
                                        <p:tgtEl>
                                          <p:spTgt spid="10">
                                            <p:graphicEl>
                                              <a:chart seriesIdx="-4" categoryIdx="3" bldStep="category"/>
                                            </p:graphic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0">
                                            <p:graphicEl>
                                              <a:chart seriesIdx="-4" categoryIdx="4" bldStep="category"/>
                                            </p:graphicEl>
                                          </p:spTgt>
                                        </p:tgtEl>
                                        <p:attrNameLst>
                                          <p:attrName>style.visibility</p:attrName>
                                        </p:attrNameLst>
                                      </p:cBhvr>
                                      <p:to>
                                        <p:strVal val="visible"/>
                                      </p:to>
                                    </p:set>
                                    <p:animEffect transition="in" filter="fade">
                                      <p:cBhvr>
                                        <p:cTn id="33" dur="500"/>
                                        <p:tgtEl>
                                          <p:spTgt spid="10">
                                            <p:graphicEl>
                                              <a:chart seriesIdx="-4" categoryIdx="4" bldStep="category"/>
                                            </p:graphic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0">
                                            <p:graphicEl>
                                              <a:chart seriesIdx="-4" categoryIdx="5" bldStep="category"/>
                                            </p:graphicEl>
                                          </p:spTgt>
                                        </p:tgtEl>
                                        <p:attrNameLst>
                                          <p:attrName>style.visibility</p:attrName>
                                        </p:attrNameLst>
                                      </p:cBhvr>
                                      <p:to>
                                        <p:strVal val="visible"/>
                                      </p:to>
                                    </p:set>
                                    <p:animEffect transition="in" filter="fade">
                                      <p:cBhvr>
                                        <p:cTn id="37" dur="500"/>
                                        <p:tgtEl>
                                          <p:spTgt spid="10">
                                            <p:graphicEl>
                                              <a:chart seriesIdx="-4" categoryIdx="5" bldStep="category"/>
                                            </p:graphicEl>
                                          </p:spTgt>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10">
                                            <p:graphicEl>
                                              <a:chart seriesIdx="-4" categoryIdx="6" bldStep="category"/>
                                            </p:graphicEl>
                                          </p:spTgt>
                                        </p:tgtEl>
                                        <p:attrNameLst>
                                          <p:attrName>style.visibility</p:attrName>
                                        </p:attrNameLst>
                                      </p:cBhvr>
                                      <p:to>
                                        <p:strVal val="visible"/>
                                      </p:to>
                                    </p:set>
                                    <p:animEffect transition="in" filter="fade">
                                      <p:cBhvr>
                                        <p:cTn id="41" dur="500"/>
                                        <p:tgtEl>
                                          <p:spTgt spid="10">
                                            <p:graphicEl>
                                              <a:chart seriesIdx="-4" categoryIdx="6" bldStep="category"/>
                                            </p:graphicEl>
                                          </p:spTgt>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0">
                                            <p:graphicEl>
                                              <a:chart seriesIdx="-4" categoryIdx="7" bldStep="category"/>
                                            </p:graphicEl>
                                          </p:spTgt>
                                        </p:tgtEl>
                                        <p:attrNameLst>
                                          <p:attrName>style.visibility</p:attrName>
                                        </p:attrNameLst>
                                      </p:cBhvr>
                                      <p:to>
                                        <p:strVal val="visible"/>
                                      </p:to>
                                    </p:set>
                                    <p:animEffect transition="in" filter="fade">
                                      <p:cBhvr>
                                        <p:cTn id="45" dur="500"/>
                                        <p:tgtEl>
                                          <p:spTgt spid="10">
                                            <p:graphicEl>
                                              <a:chart seriesIdx="-4" categoryIdx="7" bldStep="category"/>
                                            </p:graphicEl>
                                          </p:spTgt>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0">
                                            <p:graphicEl>
                                              <a:chart seriesIdx="-4" categoryIdx="8" bldStep="category"/>
                                            </p:graphicEl>
                                          </p:spTgt>
                                        </p:tgtEl>
                                        <p:attrNameLst>
                                          <p:attrName>style.visibility</p:attrName>
                                        </p:attrNameLst>
                                      </p:cBhvr>
                                      <p:to>
                                        <p:strVal val="visible"/>
                                      </p:to>
                                    </p:set>
                                    <p:animEffect transition="in" filter="fade">
                                      <p:cBhvr>
                                        <p:cTn id="49" dur="500"/>
                                        <p:tgtEl>
                                          <p:spTgt spid="10">
                                            <p:graphicEl>
                                              <a:chart seriesIdx="-4" categoryIdx="8" bldStep="category"/>
                                            </p:graphicEl>
                                          </p:spTgt>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0">
                                            <p:graphicEl>
                                              <a:chart seriesIdx="-4" categoryIdx="9" bldStep="category"/>
                                            </p:graphicEl>
                                          </p:spTgt>
                                        </p:tgtEl>
                                        <p:attrNameLst>
                                          <p:attrName>style.visibility</p:attrName>
                                        </p:attrNameLst>
                                      </p:cBhvr>
                                      <p:to>
                                        <p:strVal val="visible"/>
                                      </p:to>
                                    </p:set>
                                    <p:animEffect transition="in" filter="fade">
                                      <p:cBhvr>
                                        <p:cTn id="53" dur="500"/>
                                        <p:tgtEl>
                                          <p:spTgt spid="10">
                                            <p:graphicEl>
                                              <a:chart seriesIdx="-4" categoryIdx="9" bldStep="category"/>
                                            </p:graphicEl>
                                          </p:spTgt>
                                        </p:tgtEl>
                                      </p:cBhvr>
                                    </p:animEffect>
                                  </p:childTnLst>
                                </p:cTn>
                              </p:par>
                            </p:childTnLst>
                          </p:cTn>
                        </p:par>
                        <p:par>
                          <p:cTn id="54" fill="hold">
                            <p:stCondLst>
                              <p:cond delay="5500"/>
                            </p:stCondLst>
                            <p:childTnLst>
                              <p:par>
                                <p:cTn id="55" presetID="10" presetClass="entr" presetSubtype="0" fill="hold" grpId="0" nodeType="afterEffect">
                                  <p:stCondLst>
                                    <p:cond delay="0"/>
                                  </p:stCondLst>
                                  <p:childTnLst>
                                    <p:set>
                                      <p:cBhvr>
                                        <p:cTn id="56" dur="1" fill="hold">
                                          <p:stCondLst>
                                            <p:cond delay="0"/>
                                          </p:stCondLst>
                                        </p:cTn>
                                        <p:tgtEl>
                                          <p:spTgt spid="10">
                                            <p:graphicEl>
                                              <a:chart seriesIdx="-4" categoryIdx="10" bldStep="category"/>
                                            </p:graphicEl>
                                          </p:spTgt>
                                        </p:tgtEl>
                                        <p:attrNameLst>
                                          <p:attrName>style.visibility</p:attrName>
                                        </p:attrNameLst>
                                      </p:cBhvr>
                                      <p:to>
                                        <p:strVal val="visible"/>
                                      </p:to>
                                    </p:set>
                                    <p:animEffect transition="in" filter="fade">
                                      <p:cBhvr>
                                        <p:cTn id="57" dur="500"/>
                                        <p:tgtEl>
                                          <p:spTgt spid="10">
                                            <p:graphicEl>
                                              <a:chart seriesIdx="-4" categoryIdx="10" bldStep="category"/>
                                            </p:graphicEl>
                                          </p:spTgt>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10">
                                            <p:graphicEl>
                                              <a:chart seriesIdx="-4" categoryIdx="11" bldStep="category"/>
                                            </p:graphicEl>
                                          </p:spTgt>
                                        </p:tgtEl>
                                        <p:attrNameLst>
                                          <p:attrName>style.visibility</p:attrName>
                                        </p:attrNameLst>
                                      </p:cBhvr>
                                      <p:to>
                                        <p:strVal val="visible"/>
                                      </p:to>
                                    </p:set>
                                    <p:animEffect transition="in" filter="fade">
                                      <p:cBhvr>
                                        <p:cTn id="61" dur="500"/>
                                        <p:tgtEl>
                                          <p:spTgt spid="10">
                                            <p:graphicEl>
                                              <a:chart seriesIdx="-4" categoryIdx="11" bldStep="category"/>
                                            </p:graphicEl>
                                          </p:spTgt>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10">
                                            <p:graphicEl>
                                              <a:chart seriesIdx="-4" categoryIdx="12" bldStep="category"/>
                                            </p:graphicEl>
                                          </p:spTgt>
                                        </p:tgtEl>
                                        <p:attrNameLst>
                                          <p:attrName>style.visibility</p:attrName>
                                        </p:attrNameLst>
                                      </p:cBhvr>
                                      <p:to>
                                        <p:strVal val="visible"/>
                                      </p:to>
                                    </p:set>
                                    <p:animEffect transition="in" filter="fade">
                                      <p:cBhvr>
                                        <p:cTn id="65" dur="500"/>
                                        <p:tgtEl>
                                          <p:spTgt spid="10">
                                            <p:graphicEl>
                                              <a:chart seriesIdx="-4" categoryIdx="12" bldStep="category"/>
                                            </p:graphicEl>
                                          </p:spTgt>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10">
                                            <p:graphicEl>
                                              <a:chart seriesIdx="-4" categoryIdx="13" bldStep="category"/>
                                            </p:graphicEl>
                                          </p:spTgt>
                                        </p:tgtEl>
                                        <p:attrNameLst>
                                          <p:attrName>style.visibility</p:attrName>
                                        </p:attrNameLst>
                                      </p:cBhvr>
                                      <p:to>
                                        <p:strVal val="visible"/>
                                      </p:to>
                                    </p:set>
                                    <p:animEffect transition="in" filter="fade">
                                      <p:cBhvr>
                                        <p:cTn id="69" dur="500"/>
                                        <p:tgtEl>
                                          <p:spTgt spid="10">
                                            <p:graphicEl>
                                              <a:chart seriesIdx="-4" categoryIdx="13" bldStep="category"/>
                                            </p:graphicEl>
                                          </p:spTgt>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10">
                                            <p:graphicEl>
                                              <a:chart seriesIdx="-4" categoryIdx="14" bldStep="category"/>
                                            </p:graphicEl>
                                          </p:spTgt>
                                        </p:tgtEl>
                                        <p:attrNameLst>
                                          <p:attrName>style.visibility</p:attrName>
                                        </p:attrNameLst>
                                      </p:cBhvr>
                                      <p:to>
                                        <p:strVal val="visible"/>
                                      </p:to>
                                    </p:set>
                                    <p:animEffect transition="in" filter="fade">
                                      <p:cBhvr>
                                        <p:cTn id="73" dur="500"/>
                                        <p:tgtEl>
                                          <p:spTgt spid="10">
                                            <p:graphicEl>
                                              <a:chart seriesIdx="-4" categoryIdx="14" bldStep="category"/>
                                            </p:graphicEl>
                                          </p:spTgt>
                                        </p:tgtEl>
                                      </p:cBhvr>
                                    </p:animEffect>
                                  </p:childTnLst>
                                </p:cTn>
                              </p:par>
                            </p:childTnLst>
                          </p:cTn>
                        </p:par>
                        <p:par>
                          <p:cTn id="74" fill="hold">
                            <p:stCondLst>
                              <p:cond delay="8000"/>
                            </p:stCondLst>
                            <p:childTnLst>
                              <p:par>
                                <p:cTn id="75" presetID="22" presetClass="entr" presetSubtype="4"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00"/>
                                        <p:tgtEl>
                                          <p:spTgt spid="8"/>
                                        </p:tgtEl>
                                      </p:cBhvr>
                                    </p:animEffect>
                                  </p:childTnLst>
                                </p:cTn>
                              </p:par>
                            </p:childTnLst>
                          </p:cTn>
                        </p:par>
                        <p:par>
                          <p:cTn id="78" fill="hold">
                            <p:stCondLst>
                              <p:cond delay="8500"/>
                            </p:stCondLst>
                            <p:childTnLst>
                              <p:par>
                                <p:cTn id="79" presetID="22" presetClass="entr" presetSubtype="4" fill="hold" grpId="0" nodeType="afterEffect">
                                  <p:stCondLst>
                                    <p:cond delay="0"/>
                                  </p:stCondLst>
                                  <p:childTnLst>
                                    <p:set>
                                      <p:cBhvr>
                                        <p:cTn id="80" dur="1" fill="hold">
                                          <p:stCondLst>
                                            <p:cond delay="0"/>
                                          </p:stCondLst>
                                        </p:cTn>
                                        <p:tgtEl>
                                          <p:spTgt spid="2"/>
                                        </p:tgtEl>
                                        <p:attrNameLst>
                                          <p:attrName>style.visibility</p:attrName>
                                        </p:attrNameLst>
                                      </p:cBhvr>
                                      <p:to>
                                        <p:strVal val="visible"/>
                                      </p:to>
                                    </p:set>
                                    <p:animEffect transition="in" filter="wipe(down)">
                                      <p:cBhvr>
                                        <p:cTn id="8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
        </p:bldSub>
      </p:bldGraphic>
      <p:bldP spid="8" grpId="0" animBg="1"/>
      <p:bldP spid="2"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Autofit/>
          </a:bodyPr>
          <a:lstStyle/>
          <a:p>
            <a:pPr eaLnBrk="1" hangingPunct="1"/>
            <a:r>
              <a:rPr lang="en-US" sz="4000" b="1" dirty="0"/>
              <a:t>Over-Target Requests Supported by </a:t>
            </a:r>
            <a:br>
              <a:rPr lang="en-US" sz="4000" b="1" dirty="0"/>
            </a:br>
            <a:r>
              <a:rPr lang="en-US" sz="4000" b="1" dirty="0"/>
              <a:t>the Recommended Budget</a:t>
            </a:r>
          </a:p>
        </p:txBody>
      </p:sp>
      <p:sp>
        <p:nvSpPr>
          <p:cNvPr id="5" name="Content Placeholder 4"/>
          <p:cNvSpPr>
            <a:spLocks noGrp="1"/>
          </p:cNvSpPr>
          <p:nvPr>
            <p:ph idx="1"/>
          </p:nvPr>
        </p:nvSpPr>
        <p:spPr/>
        <p:txBody>
          <a:bodyPr/>
          <a:lstStyle/>
          <a:p>
            <a:pPr algn="ctr">
              <a:buNone/>
            </a:pPr>
            <a:r>
              <a:rPr lang="en-US" sz="6000" dirty="0"/>
              <a:t> </a:t>
            </a:r>
          </a:p>
        </p:txBody>
      </p:sp>
      <p:sp>
        <p:nvSpPr>
          <p:cNvPr id="8218" name="Slide Number Placeholder 4"/>
          <p:cNvSpPr>
            <a:spLocks noGrp="1"/>
          </p:cNvSpPr>
          <p:nvPr>
            <p:ph type="sldNum" sz="quarter" idx="12"/>
          </p:nvPr>
        </p:nvSpPr>
        <p:spPr>
          <a:noFill/>
        </p:spPr>
        <p:txBody>
          <a:bodyPr/>
          <a:lstStyle/>
          <a:p>
            <a:fld id="{1AF5410E-CBE5-4F5D-9EA0-422535DAB7B5}" type="slidenum">
              <a:rPr lang="en-US" smtClean="0"/>
              <a:pPr/>
              <a:t>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605247426"/>
              </p:ext>
            </p:extLst>
          </p:nvPr>
        </p:nvGraphicFramePr>
        <p:xfrm>
          <a:off x="152400" y="2590800"/>
          <a:ext cx="8839200" cy="2865120"/>
        </p:xfrm>
        <a:graphic>
          <a:graphicData uri="http://schemas.openxmlformats.org/drawingml/2006/table">
            <a:tbl>
              <a:tblPr firstRow="1" bandRow="1">
                <a:tableStyleId>{5C22544A-7EE6-4342-B048-85BDC9FD1C3A}</a:tableStyleId>
              </a:tblPr>
              <a:tblGrid>
                <a:gridCol w="685799">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891674">
                  <a:extLst>
                    <a:ext uri="{9D8B030D-6E8A-4147-A177-3AD203B41FA5}">
                      <a16:colId xmlns:a16="http://schemas.microsoft.com/office/drawing/2014/main" val="20003"/>
                    </a:ext>
                  </a:extLst>
                </a:gridCol>
                <a:gridCol w="1175001">
                  <a:extLst>
                    <a:ext uri="{9D8B030D-6E8A-4147-A177-3AD203B41FA5}">
                      <a16:colId xmlns:a16="http://schemas.microsoft.com/office/drawing/2014/main" val="20004"/>
                    </a:ext>
                  </a:extLst>
                </a:gridCol>
                <a:gridCol w="918494">
                  <a:extLst>
                    <a:ext uri="{9D8B030D-6E8A-4147-A177-3AD203B41FA5}">
                      <a16:colId xmlns:a16="http://schemas.microsoft.com/office/drawing/2014/main" val="20005"/>
                    </a:ext>
                  </a:extLst>
                </a:gridCol>
                <a:gridCol w="1078348">
                  <a:extLst>
                    <a:ext uri="{9D8B030D-6E8A-4147-A177-3AD203B41FA5}">
                      <a16:colId xmlns:a16="http://schemas.microsoft.com/office/drawing/2014/main" val="20006"/>
                    </a:ext>
                  </a:extLst>
                </a:gridCol>
                <a:gridCol w="2565884">
                  <a:extLst>
                    <a:ext uri="{9D8B030D-6E8A-4147-A177-3AD203B41FA5}">
                      <a16:colId xmlns:a16="http://schemas.microsoft.com/office/drawing/2014/main" val="20007"/>
                    </a:ext>
                  </a:extLst>
                </a:gridCol>
              </a:tblGrid>
              <a:tr h="370840">
                <a:tc>
                  <a:txBody>
                    <a:bodyPr/>
                    <a:lstStyle/>
                    <a:p>
                      <a:pPr algn="ctr"/>
                      <a:r>
                        <a:rPr lang="en-US" dirty="0">
                          <a:latin typeface="Calibri" pitchFamily="34" charset="0"/>
                        </a:rPr>
                        <a:t>Page </a:t>
                      </a:r>
                    </a:p>
                    <a:p>
                      <a:pPr algn="ctr"/>
                      <a:r>
                        <a:rPr lang="en-US" dirty="0">
                          <a:latin typeface="Calibri" pitchFamily="34" charset="0"/>
                        </a:rPr>
                        <a:t>#</a:t>
                      </a:r>
                    </a:p>
                  </a:txBody>
                  <a:tcPr anchor="ctr">
                    <a:solidFill>
                      <a:srgbClr val="7F9DBB"/>
                    </a:solidFill>
                  </a:tcPr>
                </a:tc>
                <a:tc>
                  <a:txBody>
                    <a:bodyPr/>
                    <a:lstStyle/>
                    <a:p>
                      <a:pPr algn="ctr"/>
                      <a:r>
                        <a:rPr lang="en-US" dirty="0">
                          <a:latin typeface="Calibri" pitchFamily="34" charset="0"/>
                        </a:rPr>
                        <a:t>OTR</a:t>
                      </a:r>
                    </a:p>
                    <a:p>
                      <a:pPr algn="ctr"/>
                      <a:r>
                        <a:rPr lang="en-US" dirty="0">
                          <a:latin typeface="Calibri" pitchFamily="34" charset="0"/>
                        </a:rPr>
                        <a:t> #</a:t>
                      </a:r>
                    </a:p>
                  </a:txBody>
                  <a:tcPr anchor="ctr">
                    <a:solidFill>
                      <a:srgbClr val="7F9DBB"/>
                    </a:solidFill>
                  </a:tcPr>
                </a:tc>
                <a:tc>
                  <a:txBody>
                    <a:bodyPr/>
                    <a:lstStyle/>
                    <a:p>
                      <a:pPr algn="ctr"/>
                      <a:r>
                        <a:rPr lang="en-US" dirty="0">
                          <a:latin typeface="Calibri" pitchFamily="34" charset="0"/>
                        </a:rPr>
                        <a:t>Priority</a:t>
                      </a:r>
                    </a:p>
                  </a:txBody>
                  <a:tcPr anchor="ctr">
                    <a:solidFill>
                      <a:srgbClr val="7F9DBB"/>
                    </a:solidFill>
                  </a:tcPr>
                </a:tc>
                <a:tc>
                  <a:txBody>
                    <a:bodyPr/>
                    <a:lstStyle/>
                    <a:p>
                      <a:pPr algn="ctr"/>
                      <a:r>
                        <a:rPr lang="en-US" dirty="0">
                          <a:latin typeface="Calibri" pitchFamily="34" charset="0"/>
                        </a:rPr>
                        <a:t>Req. </a:t>
                      </a:r>
                    </a:p>
                    <a:p>
                      <a:pPr algn="ctr"/>
                      <a:r>
                        <a:rPr lang="en-US" dirty="0">
                          <a:latin typeface="Calibri" pitchFamily="34" charset="0"/>
                        </a:rPr>
                        <a:t>OTR</a:t>
                      </a:r>
                    </a:p>
                  </a:txBody>
                  <a:tcPr anchor="ctr">
                    <a:solidFill>
                      <a:srgbClr val="7F9DBB"/>
                    </a:solidFill>
                  </a:tcPr>
                </a:tc>
                <a:tc>
                  <a:txBody>
                    <a:bodyPr/>
                    <a:lstStyle/>
                    <a:p>
                      <a:pPr algn="ctr"/>
                      <a:r>
                        <a:rPr lang="en-US" dirty="0">
                          <a:latin typeface="Calibri" pitchFamily="34" charset="0"/>
                        </a:rPr>
                        <a:t>Req. Source</a:t>
                      </a:r>
                    </a:p>
                  </a:txBody>
                  <a:tcPr anchor="ctr">
                    <a:solidFill>
                      <a:srgbClr val="7F9DBB"/>
                    </a:solidFill>
                  </a:tcPr>
                </a:tc>
                <a:tc>
                  <a:txBody>
                    <a:bodyPr/>
                    <a:lstStyle/>
                    <a:p>
                      <a:pPr algn="ctr"/>
                      <a:r>
                        <a:rPr lang="en-US" dirty="0">
                          <a:latin typeface="Calibri" pitchFamily="34" charset="0"/>
                        </a:rPr>
                        <a:t>Rec. </a:t>
                      </a:r>
                    </a:p>
                    <a:p>
                      <a:pPr algn="ctr"/>
                      <a:r>
                        <a:rPr lang="en-US" dirty="0">
                          <a:latin typeface="Calibri" pitchFamily="34" charset="0"/>
                        </a:rPr>
                        <a:t>OTR</a:t>
                      </a:r>
                    </a:p>
                  </a:txBody>
                  <a:tcPr anchor="ctr">
                    <a:solidFill>
                      <a:srgbClr val="7F9DBB"/>
                    </a:solidFill>
                  </a:tcPr>
                </a:tc>
                <a:tc>
                  <a:txBody>
                    <a:bodyPr/>
                    <a:lstStyle/>
                    <a:p>
                      <a:pPr algn="ctr"/>
                      <a:r>
                        <a:rPr lang="en-US" dirty="0">
                          <a:latin typeface="Calibri" pitchFamily="34" charset="0"/>
                        </a:rPr>
                        <a:t>Rec.</a:t>
                      </a:r>
                      <a:r>
                        <a:rPr lang="en-US" baseline="0" dirty="0">
                          <a:latin typeface="Calibri" pitchFamily="34" charset="0"/>
                        </a:rPr>
                        <a:t> Source</a:t>
                      </a:r>
                      <a:endParaRPr lang="en-US" dirty="0">
                        <a:latin typeface="Calibri" pitchFamily="34" charset="0"/>
                      </a:endParaRPr>
                    </a:p>
                  </a:txBody>
                  <a:tcPr anchor="ctr">
                    <a:solidFill>
                      <a:srgbClr val="7F9DBB"/>
                    </a:solidFill>
                  </a:tcPr>
                </a:tc>
                <a:tc>
                  <a:txBody>
                    <a:bodyPr/>
                    <a:lstStyle/>
                    <a:p>
                      <a:pPr algn="ctr"/>
                      <a:r>
                        <a:rPr lang="en-US" dirty="0">
                          <a:latin typeface="Calibri" pitchFamily="34" charset="0"/>
                        </a:rPr>
                        <a:t>Purpose</a:t>
                      </a:r>
                    </a:p>
                  </a:txBody>
                  <a:tcPr anchor="ctr">
                    <a:solidFill>
                      <a:srgbClr val="7F9DBB"/>
                    </a:solidFill>
                  </a:tcPr>
                </a:tc>
                <a:extLst>
                  <a:ext uri="{0D108BD9-81ED-4DB2-BD59-A6C34878D82A}">
                    <a16:rowId xmlns:a16="http://schemas.microsoft.com/office/drawing/2014/main" val="10000"/>
                  </a:ext>
                </a:extLst>
              </a:tr>
              <a:tr h="370840">
                <a:tc>
                  <a:txBody>
                    <a:bodyPr/>
                    <a:lstStyle/>
                    <a:p>
                      <a:pPr algn="ctr"/>
                      <a:r>
                        <a:rPr lang="en-US" sz="1600" b="1" dirty="0">
                          <a:solidFill>
                            <a:schemeClr val="tx1"/>
                          </a:solidFill>
                          <a:latin typeface="Calibri" pitchFamily="34" charset="0"/>
                        </a:rPr>
                        <a:t>4-72</a:t>
                      </a:r>
                    </a:p>
                  </a:txBody>
                  <a:tcPr anchor="ctr">
                    <a:solidFill>
                      <a:schemeClr val="bg2"/>
                    </a:solidFill>
                  </a:tcPr>
                </a:tc>
                <a:tc>
                  <a:txBody>
                    <a:bodyPr/>
                    <a:lstStyle/>
                    <a:p>
                      <a:pPr algn="ctr"/>
                      <a:r>
                        <a:rPr lang="en-US" sz="1600" b="1" dirty="0">
                          <a:solidFill>
                            <a:schemeClr val="tx1"/>
                          </a:solidFill>
                          <a:latin typeface="Calibri" pitchFamily="34" charset="0"/>
                        </a:rPr>
                        <a:t>69</a:t>
                      </a:r>
                    </a:p>
                  </a:txBody>
                  <a:tcPr anchor="ctr">
                    <a:solidFill>
                      <a:schemeClr val="bg2"/>
                    </a:solidFill>
                  </a:tcPr>
                </a:tc>
                <a:tc>
                  <a:txBody>
                    <a:bodyPr/>
                    <a:lstStyle/>
                    <a:p>
                      <a:pPr algn="ctr"/>
                      <a:r>
                        <a:rPr lang="en-US" sz="1600" b="1" dirty="0">
                          <a:solidFill>
                            <a:schemeClr val="tx1"/>
                          </a:solidFill>
                          <a:latin typeface="Calibri" pitchFamily="34" charset="0"/>
                        </a:rPr>
                        <a:t>1</a:t>
                      </a:r>
                    </a:p>
                  </a:txBody>
                  <a:tcPr anchor="ctr">
                    <a:solidFill>
                      <a:schemeClr val="bg2"/>
                    </a:solidFill>
                  </a:tcPr>
                </a:tc>
                <a:tc>
                  <a:txBody>
                    <a:bodyPr/>
                    <a:lstStyle/>
                    <a:p>
                      <a:pPr algn="ctr"/>
                      <a:r>
                        <a:rPr lang="en-US" sz="1600" b="1" dirty="0">
                          <a:solidFill>
                            <a:schemeClr val="tx1"/>
                          </a:solidFill>
                          <a:latin typeface="Calibri" pitchFamily="34" charset="0"/>
                        </a:rPr>
                        <a:t>$39,000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dirty="0">
                          <a:solidFill>
                            <a:schemeClr val="tx1"/>
                          </a:solidFill>
                          <a:latin typeface="Calibri" pitchFamily="34" charset="0"/>
                        </a:rPr>
                        <a:t>$39,000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baseline="0" dirty="0">
                          <a:solidFill>
                            <a:schemeClr val="tx1"/>
                          </a:solidFill>
                          <a:latin typeface="Calibri" pitchFamily="34" charset="0"/>
                        </a:rPr>
                        <a:t>HVAC Maintenance Van</a:t>
                      </a:r>
                    </a:p>
                  </a:txBody>
                  <a:tcPr anchor="ctr">
                    <a:solidFill>
                      <a:schemeClr val="bg2"/>
                    </a:solidFill>
                  </a:tcPr>
                </a:tc>
                <a:extLst>
                  <a:ext uri="{0D108BD9-81ED-4DB2-BD59-A6C34878D82A}">
                    <a16:rowId xmlns:a16="http://schemas.microsoft.com/office/drawing/2014/main" val="10001"/>
                  </a:ext>
                </a:extLst>
              </a:tr>
              <a:tr h="370840">
                <a:tc>
                  <a:txBody>
                    <a:bodyPr/>
                    <a:lstStyle/>
                    <a:p>
                      <a:pPr algn="ctr"/>
                      <a:r>
                        <a:rPr lang="en-US" sz="1600" b="1" dirty="0">
                          <a:solidFill>
                            <a:schemeClr val="tx1"/>
                          </a:solidFill>
                          <a:latin typeface="Calibri" pitchFamily="34" charset="0"/>
                        </a:rPr>
                        <a:t>4-72</a:t>
                      </a:r>
                    </a:p>
                  </a:txBody>
                  <a:tcPr anchor="ctr">
                    <a:solidFill>
                      <a:schemeClr val="bg2"/>
                    </a:solidFill>
                  </a:tcPr>
                </a:tc>
                <a:tc>
                  <a:txBody>
                    <a:bodyPr/>
                    <a:lstStyle/>
                    <a:p>
                      <a:pPr algn="ctr"/>
                      <a:r>
                        <a:rPr lang="en-US" sz="1600" b="1" dirty="0">
                          <a:solidFill>
                            <a:schemeClr val="tx1"/>
                          </a:solidFill>
                          <a:latin typeface="Calibri" pitchFamily="34" charset="0"/>
                        </a:rPr>
                        <a:t>68</a:t>
                      </a:r>
                    </a:p>
                  </a:txBody>
                  <a:tcPr anchor="ctr">
                    <a:solidFill>
                      <a:schemeClr val="bg2"/>
                    </a:solidFill>
                  </a:tcPr>
                </a:tc>
                <a:tc>
                  <a:txBody>
                    <a:bodyPr/>
                    <a:lstStyle/>
                    <a:p>
                      <a:pPr algn="ctr"/>
                      <a:r>
                        <a:rPr lang="en-US" sz="1600" b="1" dirty="0">
                          <a:solidFill>
                            <a:schemeClr val="tx1"/>
                          </a:solidFill>
                          <a:latin typeface="Calibri" pitchFamily="34" charset="0"/>
                        </a:rPr>
                        <a:t>2</a:t>
                      </a:r>
                    </a:p>
                  </a:txBody>
                  <a:tcPr anchor="ctr">
                    <a:solidFill>
                      <a:schemeClr val="bg2"/>
                    </a:solidFill>
                  </a:tcPr>
                </a:tc>
                <a:tc>
                  <a:txBody>
                    <a:bodyPr/>
                    <a:lstStyle/>
                    <a:p>
                      <a:pPr algn="ctr"/>
                      <a:r>
                        <a:rPr lang="en-US" sz="1600" b="1" dirty="0">
                          <a:solidFill>
                            <a:schemeClr val="tx1"/>
                          </a:solidFill>
                          <a:latin typeface="Calibri" pitchFamily="34" charset="0"/>
                        </a:rPr>
                        <a:t>$14,000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dirty="0">
                          <a:solidFill>
                            <a:schemeClr val="tx1"/>
                          </a:solidFill>
                          <a:latin typeface="Calibri" pitchFamily="34" charset="0"/>
                        </a:rPr>
                        <a:t>$14,000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baseline="0" dirty="0">
                          <a:solidFill>
                            <a:schemeClr val="tx1"/>
                          </a:solidFill>
                          <a:latin typeface="Calibri" pitchFamily="34" charset="0"/>
                        </a:rPr>
                        <a:t>Zero-Turn Mower</a:t>
                      </a:r>
                    </a:p>
                  </a:txBody>
                  <a:tcPr anchor="ctr">
                    <a:solidFill>
                      <a:schemeClr val="bg2"/>
                    </a:solidFill>
                  </a:tcPr>
                </a:tc>
                <a:extLst>
                  <a:ext uri="{0D108BD9-81ED-4DB2-BD59-A6C34878D82A}">
                    <a16:rowId xmlns:a16="http://schemas.microsoft.com/office/drawing/2014/main" val="3916197961"/>
                  </a:ext>
                </a:extLst>
              </a:tr>
              <a:tr h="370840">
                <a:tc>
                  <a:txBody>
                    <a:bodyPr/>
                    <a:lstStyle/>
                    <a:p>
                      <a:pPr algn="ctr"/>
                      <a:r>
                        <a:rPr lang="en-US" sz="1600" b="1" dirty="0">
                          <a:solidFill>
                            <a:schemeClr val="tx1"/>
                          </a:solidFill>
                          <a:latin typeface="Calibri" pitchFamily="34" charset="0"/>
                        </a:rPr>
                        <a:t>4-72</a:t>
                      </a:r>
                    </a:p>
                  </a:txBody>
                  <a:tcPr anchor="ctr">
                    <a:solidFill>
                      <a:schemeClr val="bg2"/>
                    </a:solidFill>
                  </a:tcPr>
                </a:tc>
                <a:tc>
                  <a:txBody>
                    <a:bodyPr/>
                    <a:lstStyle/>
                    <a:p>
                      <a:pPr algn="ctr"/>
                      <a:r>
                        <a:rPr lang="en-US" sz="1600" b="1" dirty="0">
                          <a:solidFill>
                            <a:schemeClr val="tx1"/>
                          </a:solidFill>
                          <a:latin typeface="Calibri" pitchFamily="34" charset="0"/>
                        </a:rPr>
                        <a:t>70</a:t>
                      </a:r>
                    </a:p>
                  </a:txBody>
                  <a:tcPr anchor="ctr">
                    <a:solidFill>
                      <a:schemeClr val="bg2"/>
                    </a:solidFill>
                  </a:tcPr>
                </a:tc>
                <a:tc>
                  <a:txBody>
                    <a:bodyPr/>
                    <a:lstStyle/>
                    <a:p>
                      <a:pPr algn="ctr"/>
                      <a:r>
                        <a:rPr lang="en-US" sz="1600" b="1" dirty="0">
                          <a:solidFill>
                            <a:schemeClr val="tx1"/>
                          </a:solidFill>
                          <a:latin typeface="Calibri" pitchFamily="34" charset="0"/>
                        </a:rPr>
                        <a:t>3</a:t>
                      </a:r>
                    </a:p>
                  </a:txBody>
                  <a:tcPr anchor="ctr">
                    <a:solidFill>
                      <a:schemeClr val="bg2"/>
                    </a:solidFill>
                  </a:tcPr>
                </a:tc>
                <a:tc>
                  <a:txBody>
                    <a:bodyPr/>
                    <a:lstStyle/>
                    <a:p>
                      <a:pPr algn="ctr"/>
                      <a:r>
                        <a:rPr lang="en-US" sz="1600" b="1" dirty="0">
                          <a:solidFill>
                            <a:schemeClr val="tx1"/>
                          </a:solidFill>
                          <a:latin typeface="Calibri" pitchFamily="34" charset="0"/>
                        </a:rPr>
                        <a:t>$29,000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dirty="0">
                          <a:solidFill>
                            <a:schemeClr val="tx1"/>
                          </a:solidFill>
                          <a:latin typeface="Calibri" pitchFamily="34" charset="0"/>
                        </a:rPr>
                        <a:t>$29,000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baseline="0" dirty="0">
                          <a:solidFill>
                            <a:schemeClr val="tx1"/>
                          </a:solidFill>
                          <a:latin typeface="Calibri" pitchFamily="34" charset="0"/>
                        </a:rPr>
                        <a:t>Facilities Vehicle</a:t>
                      </a:r>
                    </a:p>
                  </a:txBody>
                  <a:tcPr anchor="ctr">
                    <a:solidFill>
                      <a:schemeClr val="bg2"/>
                    </a:solidFill>
                  </a:tcPr>
                </a:tc>
                <a:extLst>
                  <a:ext uri="{0D108BD9-81ED-4DB2-BD59-A6C34878D82A}">
                    <a16:rowId xmlns:a16="http://schemas.microsoft.com/office/drawing/2014/main" val="4281235586"/>
                  </a:ext>
                </a:extLst>
              </a:tr>
              <a:tr h="370840">
                <a:tc>
                  <a:txBody>
                    <a:bodyPr/>
                    <a:lstStyle/>
                    <a:p>
                      <a:pPr algn="ctr"/>
                      <a:r>
                        <a:rPr lang="en-US" sz="1600" b="1" dirty="0">
                          <a:solidFill>
                            <a:schemeClr val="tx1"/>
                          </a:solidFill>
                          <a:latin typeface="Calibri" pitchFamily="34" charset="0"/>
                        </a:rPr>
                        <a:t>4-72</a:t>
                      </a:r>
                    </a:p>
                  </a:txBody>
                  <a:tcPr anchor="ctr">
                    <a:solidFill>
                      <a:schemeClr val="bg2"/>
                    </a:solidFill>
                  </a:tcPr>
                </a:tc>
                <a:tc>
                  <a:txBody>
                    <a:bodyPr/>
                    <a:lstStyle/>
                    <a:p>
                      <a:pPr algn="ctr"/>
                      <a:r>
                        <a:rPr lang="en-US" sz="1600" b="1" dirty="0">
                          <a:solidFill>
                            <a:schemeClr val="tx1"/>
                          </a:solidFill>
                          <a:latin typeface="Calibri" pitchFamily="34" charset="0"/>
                        </a:rPr>
                        <a:t>71</a:t>
                      </a:r>
                    </a:p>
                  </a:txBody>
                  <a:tcPr anchor="ctr">
                    <a:solidFill>
                      <a:schemeClr val="bg2"/>
                    </a:solidFill>
                  </a:tcPr>
                </a:tc>
                <a:tc>
                  <a:txBody>
                    <a:bodyPr/>
                    <a:lstStyle/>
                    <a:p>
                      <a:pPr algn="ctr"/>
                      <a:r>
                        <a:rPr lang="en-US" sz="1600" b="1" dirty="0">
                          <a:solidFill>
                            <a:schemeClr val="tx1"/>
                          </a:solidFill>
                          <a:latin typeface="Calibri" pitchFamily="34" charset="0"/>
                        </a:rPr>
                        <a:t>4</a:t>
                      </a:r>
                    </a:p>
                  </a:txBody>
                  <a:tcPr anchor="ctr">
                    <a:solidFill>
                      <a:schemeClr val="bg2"/>
                    </a:solidFill>
                  </a:tcPr>
                </a:tc>
                <a:tc>
                  <a:txBody>
                    <a:bodyPr/>
                    <a:lstStyle/>
                    <a:p>
                      <a:pPr algn="ctr"/>
                      <a:r>
                        <a:rPr lang="en-US" sz="1600" b="1" dirty="0">
                          <a:solidFill>
                            <a:schemeClr val="tx1"/>
                          </a:solidFill>
                          <a:latin typeface="Calibri" pitchFamily="34" charset="0"/>
                        </a:rPr>
                        <a:t>$29,000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dirty="0">
                          <a:solidFill>
                            <a:schemeClr val="tx1"/>
                          </a:solidFill>
                          <a:latin typeface="Calibri" pitchFamily="34" charset="0"/>
                        </a:rPr>
                        <a:t>$29,000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baseline="0" dirty="0">
                          <a:solidFill>
                            <a:schemeClr val="tx1"/>
                          </a:solidFill>
                          <a:latin typeface="Calibri" pitchFamily="34" charset="0"/>
                        </a:rPr>
                        <a:t>Facilities Vehicle 2</a:t>
                      </a:r>
                    </a:p>
                  </a:txBody>
                  <a:tcPr anchor="ctr">
                    <a:solidFill>
                      <a:schemeClr val="bg2"/>
                    </a:solidFill>
                  </a:tcPr>
                </a:tc>
                <a:extLst>
                  <a:ext uri="{0D108BD9-81ED-4DB2-BD59-A6C34878D82A}">
                    <a16:rowId xmlns:a16="http://schemas.microsoft.com/office/drawing/2014/main" val="2940458624"/>
                  </a:ext>
                </a:extLst>
              </a:tr>
              <a:tr h="370840">
                <a:tc>
                  <a:txBody>
                    <a:bodyPr/>
                    <a:lstStyle/>
                    <a:p>
                      <a:pPr algn="ctr"/>
                      <a:r>
                        <a:rPr lang="en-US" sz="1600" b="1" dirty="0">
                          <a:solidFill>
                            <a:schemeClr val="tx1"/>
                          </a:solidFill>
                          <a:latin typeface="Calibri" pitchFamily="34" charset="0"/>
                        </a:rPr>
                        <a:t>4-72</a:t>
                      </a:r>
                    </a:p>
                  </a:txBody>
                  <a:tcPr anchor="ctr">
                    <a:solidFill>
                      <a:schemeClr val="bg2"/>
                    </a:solidFill>
                  </a:tcPr>
                </a:tc>
                <a:tc>
                  <a:txBody>
                    <a:bodyPr/>
                    <a:lstStyle/>
                    <a:p>
                      <a:pPr algn="ctr"/>
                      <a:r>
                        <a:rPr lang="en-US" sz="1600" b="1" dirty="0">
                          <a:solidFill>
                            <a:schemeClr val="tx1"/>
                          </a:solidFill>
                          <a:latin typeface="Calibri" pitchFamily="34" charset="0"/>
                        </a:rPr>
                        <a:t>72</a:t>
                      </a:r>
                    </a:p>
                  </a:txBody>
                  <a:tcPr anchor="ctr">
                    <a:solidFill>
                      <a:schemeClr val="bg2"/>
                    </a:solidFill>
                  </a:tcPr>
                </a:tc>
                <a:tc>
                  <a:txBody>
                    <a:bodyPr/>
                    <a:lstStyle/>
                    <a:p>
                      <a:pPr algn="ctr"/>
                      <a:r>
                        <a:rPr lang="en-US" sz="1600" b="1" dirty="0">
                          <a:solidFill>
                            <a:schemeClr val="tx1"/>
                          </a:solidFill>
                          <a:latin typeface="Calibri" pitchFamily="34" charset="0"/>
                        </a:rPr>
                        <a:t>5</a:t>
                      </a:r>
                    </a:p>
                  </a:txBody>
                  <a:tcPr anchor="ctr">
                    <a:solidFill>
                      <a:schemeClr val="bg2"/>
                    </a:solidFill>
                  </a:tcPr>
                </a:tc>
                <a:tc>
                  <a:txBody>
                    <a:bodyPr/>
                    <a:lstStyle/>
                    <a:p>
                      <a:pPr algn="ctr"/>
                      <a:r>
                        <a:rPr lang="en-US" sz="1600" b="1" dirty="0">
                          <a:solidFill>
                            <a:schemeClr val="tx1"/>
                          </a:solidFill>
                          <a:latin typeface="Calibri" pitchFamily="34" charset="0"/>
                        </a:rPr>
                        <a:t>$15,000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dirty="0">
                          <a:solidFill>
                            <a:schemeClr val="tx1"/>
                          </a:solidFill>
                          <a:latin typeface="Calibri" pitchFamily="34" charset="0"/>
                        </a:rPr>
                        <a:t>$15,000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baseline="0" dirty="0">
                          <a:solidFill>
                            <a:schemeClr val="tx1"/>
                          </a:solidFill>
                          <a:latin typeface="Calibri" pitchFamily="34" charset="0"/>
                        </a:rPr>
                        <a:t>19 ft. Genie Scissor Lift</a:t>
                      </a:r>
                    </a:p>
                  </a:txBody>
                  <a:tcPr anchor="ctr">
                    <a:solidFill>
                      <a:schemeClr val="bg2"/>
                    </a:solidFill>
                  </a:tcPr>
                </a:tc>
                <a:extLst>
                  <a:ext uri="{0D108BD9-81ED-4DB2-BD59-A6C34878D82A}">
                    <a16:rowId xmlns:a16="http://schemas.microsoft.com/office/drawing/2014/main" val="2642291062"/>
                  </a:ext>
                </a:extLst>
              </a:tr>
              <a:tr h="370840">
                <a:tc>
                  <a:txBody>
                    <a:bodyPr/>
                    <a:lstStyle/>
                    <a:p>
                      <a:pPr algn="ctr"/>
                      <a:r>
                        <a:rPr lang="en-US" sz="1600" b="1" dirty="0">
                          <a:solidFill>
                            <a:schemeClr val="tx1"/>
                          </a:solidFill>
                          <a:latin typeface="Calibri" pitchFamily="34" charset="0"/>
                        </a:rPr>
                        <a:t>4-73</a:t>
                      </a:r>
                    </a:p>
                  </a:txBody>
                  <a:tcPr anchor="ctr">
                    <a:solidFill>
                      <a:schemeClr val="bg2"/>
                    </a:solidFill>
                  </a:tcPr>
                </a:tc>
                <a:tc>
                  <a:txBody>
                    <a:bodyPr/>
                    <a:lstStyle/>
                    <a:p>
                      <a:pPr algn="ctr"/>
                      <a:r>
                        <a:rPr lang="en-US" sz="1600" b="1" dirty="0">
                          <a:solidFill>
                            <a:schemeClr val="tx1"/>
                          </a:solidFill>
                          <a:latin typeface="Calibri" pitchFamily="34" charset="0"/>
                        </a:rPr>
                        <a:t>73</a:t>
                      </a:r>
                    </a:p>
                  </a:txBody>
                  <a:tcPr anchor="ctr">
                    <a:solidFill>
                      <a:schemeClr val="bg2"/>
                    </a:solidFill>
                  </a:tcPr>
                </a:tc>
                <a:tc>
                  <a:txBody>
                    <a:bodyPr/>
                    <a:lstStyle/>
                    <a:p>
                      <a:pPr algn="ctr"/>
                      <a:r>
                        <a:rPr lang="en-US" sz="1600" b="1" dirty="0">
                          <a:solidFill>
                            <a:schemeClr val="tx1"/>
                          </a:solidFill>
                          <a:latin typeface="Calibri" pitchFamily="34" charset="0"/>
                        </a:rPr>
                        <a:t>6</a:t>
                      </a:r>
                    </a:p>
                  </a:txBody>
                  <a:tcPr anchor="ctr">
                    <a:solidFill>
                      <a:schemeClr val="bg2"/>
                    </a:solidFill>
                  </a:tcPr>
                </a:tc>
                <a:tc>
                  <a:txBody>
                    <a:bodyPr/>
                    <a:lstStyle/>
                    <a:p>
                      <a:pPr algn="ctr"/>
                      <a:r>
                        <a:rPr lang="en-US" sz="1600" b="1" dirty="0">
                          <a:solidFill>
                            <a:schemeClr val="tx1"/>
                          </a:solidFill>
                          <a:latin typeface="Calibri" pitchFamily="34" charset="0"/>
                        </a:rPr>
                        <a:t>$7,000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dirty="0">
                          <a:solidFill>
                            <a:schemeClr val="tx1"/>
                          </a:solidFill>
                          <a:latin typeface="Calibri" pitchFamily="34" charset="0"/>
                        </a:rPr>
                        <a:t>$7,000</a:t>
                      </a:r>
                    </a:p>
                  </a:txBody>
                  <a:tcPr anchor="ctr">
                    <a:solidFill>
                      <a:schemeClr val="bg2"/>
                    </a:solidFill>
                  </a:tcPr>
                </a:tc>
                <a:tc>
                  <a:txBody>
                    <a:bodyPr/>
                    <a:lstStyle/>
                    <a:p>
                      <a:pPr algn="ctr"/>
                      <a:r>
                        <a:rPr lang="en-US" sz="1600" b="1" dirty="0">
                          <a:solidFill>
                            <a:schemeClr val="tx1"/>
                          </a:solidFill>
                          <a:latin typeface="Calibri" pitchFamily="34" charset="0"/>
                        </a:rPr>
                        <a:t>One-Time</a:t>
                      </a:r>
                    </a:p>
                  </a:txBody>
                  <a:tcPr anchor="ctr">
                    <a:solidFill>
                      <a:schemeClr val="bg2"/>
                    </a:solidFill>
                  </a:tcPr>
                </a:tc>
                <a:tc>
                  <a:txBody>
                    <a:bodyPr/>
                    <a:lstStyle/>
                    <a:p>
                      <a:pPr algn="ctr"/>
                      <a:r>
                        <a:rPr lang="en-US" sz="1600" b="1" baseline="0" dirty="0">
                          <a:solidFill>
                            <a:schemeClr val="tx1"/>
                          </a:solidFill>
                          <a:latin typeface="Calibri" pitchFamily="34" charset="0"/>
                        </a:rPr>
                        <a:t>Walk Behind Floor Scrubber</a:t>
                      </a:r>
                    </a:p>
                  </a:txBody>
                  <a:tcPr anchor="ctr">
                    <a:solidFill>
                      <a:schemeClr val="bg2"/>
                    </a:solidFill>
                  </a:tcPr>
                </a:tc>
                <a:extLst>
                  <a:ext uri="{0D108BD9-81ED-4DB2-BD59-A6C34878D82A}">
                    <a16:rowId xmlns:a16="http://schemas.microsoft.com/office/drawing/2014/main" val="4291113492"/>
                  </a:ext>
                </a:extLst>
              </a:tr>
            </a:tbl>
          </a:graphicData>
        </a:graphic>
      </p:graphicFrame>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sz="3200" dirty="0">
                <a:solidFill>
                  <a:srgbClr val="CCCCCC"/>
                </a:solidFill>
                <a:effectLst>
                  <a:outerShdw blurRad="38100" dist="38100" dir="2700000" algn="tl">
                    <a:srgbClr val="000000"/>
                  </a:outerShdw>
                </a:effectLst>
                <a:latin typeface="Arial" pitchFamily="34" charset="0"/>
              </a:rPr>
              <a:t>Facilities</a:t>
            </a:r>
          </a:p>
          <a:p>
            <a:pPr fontAlgn="base">
              <a:spcBef>
                <a:spcPct val="0"/>
              </a:spcBef>
              <a:spcAft>
                <a:spcPct val="0"/>
              </a:spcAft>
              <a:defRPr/>
            </a:pPr>
            <a:endParaRPr lang="en-US" sz="3200" dirty="0">
              <a:solidFill>
                <a:srgbClr val="FFFFFF"/>
              </a:solidFill>
              <a:latin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3"/>
          <p:cNvSpPr>
            <a:spLocks noGrp="1" noChangeArrowheads="1"/>
          </p:cNvSpPr>
          <p:nvPr>
            <p:ph type="body" idx="4294967295"/>
          </p:nvPr>
        </p:nvSpPr>
        <p:spPr>
          <a:xfrm>
            <a:off x="609600" y="1981200"/>
            <a:ext cx="8001000" cy="4572000"/>
          </a:xfrm>
        </p:spPr>
        <p:txBody>
          <a:bodyPr lIns="91440" tIns="45720" rIns="91440" bIns="45720"/>
          <a:lstStyle/>
          <a:p>
            <a:pPr marL="57150" indent="0">
              <a:lnSpc>
                <a:spcPct val="80000"/>
              </a:lnSpc>
              <a:spcAft>
                <a:spcPct val="20000"/>
              </a:spcAft>
              <a:buNone/>
              <a:tabLst>
                <a:tab pos="1828800" algn="l"/>
                <a:tab pos="5029200" algn="l"/>
              </a:tabLst>
            </a:pPr>
            <a:r>
              <a:rPr lang="en-US" sz="2000" b="1" i="1" dirty="0">
                <a:latin typeface="Arial" pitchFamily="34" charset="0"/>
              </a:rPr>
              <a:t>OTR will allow for replacement of existing 11 year old vehicle that has exceeded its service life and is in poor condition. </a:t>
            </a:r>
            <a:r>
              <a:rPr lang="en-US" b="1" i="1" dirty="0">
                <a:latin typeface="Arial" pitchFamily="34" charset="0"/>
              </a:rPr>
              <a:t>The van will be used by our HVAC Systems Technician that services all County facilities.</a:t>
            </a: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b="1" i="1" dirty="0">
              <a:latin typeface="Arial" pitchFamily="34" charset="0"/>
            </a:endParaRPr>
          </a:p>
          <a:p>
            <a:pPr lvl="1" eaLnBrk="1" hangingPunct="1">
              <a:lnSpc>
                <a:spcPct val="80000"/>
              </a:lnSpc>
              <a:spcAft>
                <a:spcPct val="20000"/>
              </a:spcAft>
              <a:tabLst>
                <a:tab pos="1828800" algn="l"/>
                <a:tab pos="5029200" algn="l"/>
              </a:tabLst>
            </a:pPr>
            <a:endParaRPr lang="en-US" sz="2000" dirty="0">
              <a:latin typeface="Arial" pitchFamily="34" charset="0"/>
            </a:endParaRPr>
          </a:p>
        </p:txBody>
      </p:sp>
      <p:sp>
        <p:nvSpPr>
          <p:cNvPr id="156677" name="Text Box 5"/>
          <p:cNvSpPr txBox="1">
            <a:spLocks noChangeArrowheads="1"/>
          </p:cNvSpPr>
          <p:nvPr/>
        </p:nvSpPr>
        <p:spPr bwMode="auto">
          <a:xfrm>
            <a:off x="0" y="0"/>
            <a:ext cx="3298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dirty="0">
                <a:solidFill>
                  <a:srgbClr val="CCCCCC"/>
                </a:solidFill>
                <a:effectLst>
                  <a:outerShdw blurRad="38100" dist="38100" dir="2700000" algn="tl">
                    <a:srgbClr val="000000"/>
                  </a:outerShdw>
                </a:effectLst>
                <a:latin typeface="Arial" pitchFamily="34" charset="0"/>
              </a:rPr>
              <a:t>Facilities</a:t>
            </a:r>
          </a:p>
          <a:p>
            <a:endParaRPr lang="en-US" sz="3200" dirty="0">
              <a:latin typeface="Arial" pitchFamily="34" charset="0"/>
            </a:endParaRPr>
          </a:p>
        </p:txBody>
      </p:sp>
      <p:sp>
        <p:nvSpPr>
          <p:cNvPr id="3" name="TextBox 2"/>
          <p:cNvSpPr txBox="1"/>
          <p:nvPr/>
        </p:nvSpPr>
        <p:spPr>
          <a:xfrm>
            <a:off x="892622" y="6024885"/>
            <a:ext cx="2874505" cy="400110"/>
          </a:xfrm>
          <a:prstGeom prst="rect">
            <a:avLst/>
          </a:prstGeom>
          <a:noFill/>
        </p:spPr>
        <p:txBody>
          <a:bodyPr wrap="none" rtlCol="0">
            <a:spAutoFit/>
          </a:bodyPr>
          <a:lstStyle/>
          <a:p>
            <a:r>
              <a:rPr lang="en-US" sz="2000" b="1" dirty="0">
                <a:latin typeface="+mj-lt"/>
              </a:rPr>
              <a:t>Existing 11 yr. old Van</a:t>
            </a:r>
          </a:p>
        </p:txBody>
      </p:sp>
      <p:sp>
        <p:nvSpPr>
          <p:cNvPr id="4" name="TextBox 3"/>
          <p:cNvSpPr txBox="1"/>
          <p:nvPr/>
        </p:nvSpPr>
        <p:spPr>
          <a:xfrm>
            <a:off x="5290536" y="6004774"/>
            <a:ext cx="2523448" cy="400110"/>
          </a:xfrm>
          <a:prstGeom prst="rect">
            <a:avLst/>
          </a:prstGeom>
          <a:noFill/>
        </p:spPr>
        <p:txBody>
          <a:bodyPr wrap="none" rtlCol="0">
            <a:spAutoFit/>
          </a:bodyPr>
          <a:lstStyle/>
          <a:p>
            <a:r>
              <a:rPr lang="en-US" sz="2000" b="1" dirty="0">
                <a:latin typeface="+mj-lt"/>
              </a:rPr>
              <a:t>Proposed new Van</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6419850"/>
            <a:ext cx="2733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457200" y="412265"/>
            <a:ext cx="9144000" cy="182880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cs typeface="Arial" pitchFamily="34" charset="0"/>
              </a:rPr>
              <a:t>Over-Target Request:</a:t>
            </a:r>
            <a:br>
              <a:rPr lang="en-US" sz="4000" b="1" dirty="0">
                <a:cs typeface="Arial" pitchFamily="34" charset="0"/>
              </a:rPr>
            </a:br>
            <a:r>
              <a:rPr lang="en-US" sz="2800" b="1" dirty="0">
                <a:cs typeface="Arial" pitchFamily="34" charset="0"/>
              </a:rPr>
              <a:t>OTR #69 – HVAC Maintenance Van Replacement</a:t>
            </a:r>
          </a:p>
        </p:txBody>
      </p:sp>
      <p:graphicFrame>
        <p:nvGraphicFramePr>
          <p:cNvPr id="2" name="Object 1"/>
          <p:cNvGraphicFramePr>
            <a:graphicFrameLocks noChangeAspect="1"/>
          </p:cNvGraphicFramePr>
          <p:nvPr>
            <p:extLst>
              <p:ext uri="{D42A27DB-BD31-4B8C-83A1-F6EECF244321}">
                <p14:modId xmlns:p14="http://schemas.microsoft.com/office/powerpoint/2010/main" val="4186448220"/>
              </p:ext>
            </p:extLst>
          </p:nvPr>
        </p:nvGraphicFramePr>
        <p:xfrm>
          <a:off x="4614718" y="3056128"/>
          <a:ext cx="3691082" cy="2959998"/>
        </p:xfrm>
        <a:graphic>
          <a:graphicData uri="http://schemas.openxmlformats.org/presentationml/2006/ole">
            <mc:AlternateContent xmlns:mc="http://schemas.openxmlformats.org/markup-compatibility/2006">
              <mc:Choice xmlns:v="urn:schemas-microsoft-com:vml" Requires="v">
                <p:oleObj spid="_x0000_s3118" name="Acrobat Document" r:id="rId5" imgW="2628677" imgH="2108200" progId="AcroExch.Document.DC">
                  <p:embed/>
                </p:oleObj>
              </mc:Choice>
              <mc:Fallback>
                <p:oleObj name="Acrobat Document" r:id="rId5" imgW="2628677" imgH="2108200" progId="AcroExch.Document.DC">
                  <p:embed/>
                  <p:pic>
                    <p:nvPicPr>
                      <p:cNvPr id="0" name=""/>
                      <p:cNvPicPr/>
                      <p:nvPr/>
                    </p:nvPicPr>
                    <p:blipFill>
                      <a:blip r:embed="rId6"/>
                      <a:stretch>
                        <a:fillRect/>
                      </a:stretch>
                    </p:blipFill>
                    <p:spPr>
                      <a:xfrm>
                        <a:off x="4614718" y="3056128"/>
                        <a:ext cx="3691082" cy="295999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63730876"/>
              </p:ext>
            </p:extLst>
          </p:nvPr>
        </p:nvGraphicFramePr>
        <p:xfrm>
          <a:off x="311605" y="3057900"/>
          <a:ext cx="3955595" cy="2966985"/>
        </p:xfrm>
        <a:graphic>
          <a:graphicData uri="http://schemas.openxmlformats.org/presentationml/2006/ole">
            <mc:AlternateContent xmlns:mc="http://schemas.openxmlformats.org/markup-compatibility/2006">
              <mc:Choice xmlns:v="urn:schemas-microsoft-com:vml" Requires="v">
                <p:oleObj spid="_x0000_s3119" name="Acrobat Document" r:id="rId7" imgW="17068800" imgH="12801600" progId="AcroExch.Document.DC">
                  <p:embed/>
                </p:oleObj>
              </mc:Choice>
              <mc:Fallback>
                <p:oleObj name="Acrobat Document" r:id="rId7" imgW="17068800" imgH="12801600" progId="AcroExch.Document.DC">
                  <p:embed/>
                  <p:pic>
                    <p:nvPicPr>
                      <p:cNvPr id="0" name=""/>
                      <p:cNvPicPr/>
                      <p:nvPr/>
                    </p:nvPicPr>
                    <p:blipFill>
                      <a:blip r:embed="rId8"/>
                      <a:stretch>
                        <a:fillRect/>
                      </a:stretch>
                    </p:blipFill>
                    <p:spPr>
                      <a:xfrm>
                        <a:off x="311605" y="3057900"/>
                        <a:ext cx="3955595" cy="2966985"/>
                      </a:xfrm>
                      <a:prstGeom prst="rect">
                        <a:avLst/>
                      </a:prstGeom>
                    </p:spPr>
                  </p:pic>
                </p:oleObj>
              </mc:Fallback>
            </mc:AlternateContent>
          </a:graphicData>
        </a:graphic>
      </p:graphicFrame>
      <p:sp>
        <p:nvSpPr>
          <p:cNvPr id="11" name="Slide Number Placeholder 4"/>
          <p:cNvSpPr>
            <a:spLocks noGrp="1"/>
          </p:cNvSpPr>
          <p:nvPr>
            <p:ph type="sldNum" sz="quarter" idx="12"/>
          </p:nvPr>
        </p:nvSpPr>
        <p:spPr>
          <a:xfrm>
            <a:off x="7766431" y="295736"/>
            <a:ext cx="628813" cy="767687"/>
          </a:xfrm>
          <a:noFill/>
        </p:spPr>
        <p:txBody>
          <a:bodyPr/>
          <a:lstStyle/>
          <a:p>
            <a:r>
              <a:rPr lang="en-US" dirty="0"/>
              <a:t>8</a:t>
            </a:r>
          </a:p>
        </p:txBody>
      </p:sp>
    </p:spTree>
    <p:extLst>
      <p:ext uri="{BB962C8B-B14F-4D97-AF65-F5344CB8AC3E}">
        <p14:creationId xmlns:p14="http://schemas.microsoft.com/office/powerpoint/2010/main" val="848298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156675">
                                            <p:txEl>
                                              <p:pRg st="0" end="0"/>
                                            </p:txEl>
                                          </p:spTgt>
                                        </p:tgtEl>
                                        <p:attrNameLst>
                                          <p:attrName>style.visibility</p:attrName>
                                        </p:attrNameLst>
                                      </p:cBhvr>
                                      <p:to>
                                        <p:strVal val="visible"/>
                                      </p:to>
                                    </p:set>
                                    <p:animEffect transition="in" filter="fade">
                                      <p:cBhvr>
                                        <p:cTn id="7" dur="1000"/>
                                        <p:tgtEl>
                                          <p:spTgt spid="15667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5000"/>
                            </p:stCondLst>
                            <p:childTnLst>
                              <p:par>
                                <p:cTn id="17" presetID="10" presetClass="entr" presetSubtype="0" fill="hold" grpId="0" nodeType="afterEffect">
                                  <p:stCondLst>
                                    <p:cond delay="1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7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797</TotalTime>
  <Words>807</Words>
  <Application>Microsoft Office PowerPoint</Application>
  <PresentationFormat>On-screen Show (4:3)</PresentationFormat>
  <Paragraphs>227</Paragraphs>
  <Slides>16</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6" baseType="lpstr">
      <vt:lpstr>Arial</vt:lpstr>
      <vt:lpstr>Calibri</vt:lpstr>
      <vt:lpstr>Century Gothic</vt:lpstr>
      <vt:lpstr>Monotype Sorts</vt:lpstr>
      <vt:lpstr>Times New Roman</vt:lpstr>
      <vt:lpstr>Wingdings</vt:lpstr>
      <vt:lpstr>Wingdings 3</vt:lpstr>
      <vt:lpstr>Ion</vt:lpstr>
      <vt:lpstr>Worksheet</vt:lpstr>
      <vt:lpstr>Acrobat Document</vt:lpstr>
      <vt:lpstr>PowerPoint Presentation</vt:lpstr>
      <vt:lpstr> Facilities Department</vt:lpstr>
      <vt:lpstr>Recommended Budget</vt:lpstr>
      <vt:lpstr>Major Influences</vt:lpstr>
      <vt:lpstr>Full-Time Equivalents</vt:lpstr>
      <vt:lpstr>PowerPoint Presentation</vt:lpstr>
      <vt:lpstr>Cleaning Historical Data  2006 – 2020</vt:lpstr>
      <vt:lpstr>Over-Target Requests Supported by  the Recommended Budget</vt:lpstr>
      <vt:lpstr>PowerPoint Presentation</vt:lpstr>
      <vt:lpstr>Over-Target Request: OTR #68 – Zero-Turn Mower Replacement</vt:lpstr>
      <vt:lpstr>PowerPoint Presentation</vt:lpstr>
      <vt:lpstr>PowerPoint Presentation</vt:lpstr>
      <vt:lpstr>Over-Target Request: OTR #72 – 19 ft. Genie Scissor Lift</vt:lpstr>
      <vt:lpstr>PowerPoint Presentation</vt:lpstr>
      <vt:lpstr> Challenges Ahead</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Autumn Edwards</dc:creator>
  <cp:lastModifiedBy>Kevin McGuire</cp:lastModifiedBy>
  <cp:revision>55</cp:revision>
  <cp:lastPrinted>2019-09-09T21:03:14Z</cp:lastPrinted>
  <dcterms:created xsi:type="dcterms:W3CDTF">2019-08-01T20:21:47Z</dcterms:created>
  <dcterms:modified xsi:type="dcterms:W3CDTF">2019-09-09T21:03:39Z</dcterms:modified>
</cp:coreProperties>
</file>