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4417" r:id="rId1"/>
  </p:sldMasterIdLst>
  <p:notesMasterIdLst>
    <p:notesMasterId r:id="rId6"/>
  </p:notesMasterIdLst>
  <p:handoutMasterIdLst>
    <p:handoutMasterId r:id="rId7"/>
  </p:handoutMasterIdLst>
  <p:sldIdLst>
    <p:sldId id="264" r:id="rId2"/>
    <p:sldId id="266" r:id="rId3"/>
    <p:sldId id="271" r:id="rId4"/>
    <p:sldId id="274" r:id="rId5"/>
  </p:sldIdLst>
  <p:sldSz cx="9144000" cy="6858000" type="screen4x3"/>
  <p:notesSz cx="7315200" cy="96012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F9DBB"/>
    <a:srgbClr val="CCCCCC"/>
    <a:srgbClr val="4C6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2006" autoAdjust="0"/>
    <p:restoredTop sz="91020" autoAdjust="0"/>
  </p:normalViewPr>
  <p:slideViewPr>
    <p:cSldViewPr>
      <p:cViewPr varScale="1">
        <p:scale>
          <a:sx n="75" d="100"/>
          <a:sy n="75" d="100"/>
        </p:scale>
        <p:origin x="259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8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2148" y="-90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t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4144963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t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0680AFED-A77B-40C7-B8B6-BABC1868B1A9}" type="datetimeFigureOut">
              <a:rPr lang="en-US"/>
              <a:pPr>
                <a:defRPr/>
              </a:pPr>
              <a:t>9/6/2019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1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b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4144963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472" tIns="47736" rIns="95472" bIns="47736" numCol="1" anchor="b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295C753C-8A74-4592-AEAA-9A648AB260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 bwMode="auto">
          <a:xfrm>
            <a:off x="4144963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073246B7-0637-4FF7-AF47-3DA203D6817F}" type="datetimeFigureOut">
              <a:rPr lang="en-US"/>
              <a:pPr>
                <a:defRPr/>
              </a:pPr>
              <a:t>9/6/2019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60475" y="720725"/>
            <a:ext cx="4797425" cy="3598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19" tIns="46260" rIns="92519" bIns="4626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731839" y="4560890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1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b" anchorCtr="0" compatLnSpc="1">
            <a:prstTxWarp prst="textNoShape">
              <a:avLst/>
            </a:prstTxWarp>
          </a:bodyPr>
          <a:lstStyle>
            <a:lvl1pPr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4144963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626" tIns="48313" rIns="96626" bIns="48313" numCol="1" anchor="b" anchorCtr="0" compatLnSpc="1">
            <a:prstTxWarp prst="textNoShape">
              <a:avLst/>
            </a:prstTxWarp>
          </a:bodyPr>
          <a:lstStyle>
            <a:lvl1pPr algn="r" defTabSz="955395">
              <a:defRPr sz="1300">
                <a:latin typeface="Times New Roman" charset="0"/>
              </a:defRPr>
            </a:lvl1pPr>
          </a:lstStyle>
          <a:p>
            <a:pPr>
              <a:defRPr/>
            </a:pPr>
            <a:fld id="{3041A98A-8F64-437C-B6C9-A07E06A257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3833F20F-32F2-4FAB-856F-A1C1CE8DF058}" type="slidenum">
              <a:rPr lang="en-US" smtClean="0">
                <a:latin typeface="Times New Roman" pitchFamily="18" charset="0"/>
              </a:rPr>
              <a:pPr defTabSz="953948"/>
              <a:t>0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18409600-5FDC-4F0B-9F0E-3192DC4EE0B7}" type="slidenum">
              <a:rPr lang="en-US" smtClean="0">
                <a:latin typeface="Times New Roman" pitchFamily="18" charset="0"/>
              </a:rPr>
              <a:pPr defTabSz="953948"/>
              <a:t>1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 cap="flat">
            <a:solidFill>
              <a:srgbClr val="000000"/>
            </a:solidFill>
            <a:miter lim="800000"/>
            <a:headEnd type="none" w="med" len="med"/>
            <a:tailEnd type="none" w="med" len="med"/>
          </a:ln>
        </p:spPr>
      </p:sp>
      <p:sp>
        <p:nvSpPr>
          <p:cNvPr id="12291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  <p:sp>
        <p:nvSpPr>
          <p:cNvPr id="1229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53948"/>
            <a:fld id="{19EC4009-3F80-4467-AC19-726203DE0D24}" type="slidenum">
              <a:rPr lang="en-US" smtClean="0">
                <a:latin typeface="Times New Roman" pitchFamily="18" charset="0"/>
              </a:rPr>
              <a:pPr defTabSz="953948"/>
              <a:t>2</a:t>
            </a:fld>
            <a:endParaRPr lang="en-US" dirty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9CE896-C56A-4560-A1B6-7EA4D8C0096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03637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094590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4966130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17649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454530" y="3765449"/>
            <a:ext cx="5449871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44475158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2282804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172697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0057261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3EB928-FEC0-4342-943B-6621DDE8D1A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327828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D590D2-5E58-441C-824F-75B27289F50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1750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146FE4-4670-422F-9732-4DD1102CBAD0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6914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893330-67CD-44E1-8F85-693ED611975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63731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6827976"/>
      </p:ext>
    </p:extLst>
  </p:cSld>
  <p:clrMapOvr>
    <a:masterClrMapping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78C5B75-2CE4-4443-8462-55549DD730E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14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ED9D60-9270-4187-851B-0D7D5332D129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3042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FFD9E89-94D2-4F14-919C-405B34B0166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08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CFBA23-F2F2-4CA5-B2F3-23FCFB795911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035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419884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duotone>
              <a:schemeClr val="bg2">
                <a:shade val="69000"/>
                <a:hueMod val="108000"/>
                <a:satMod val="164000"/>
                <a:lumMod val="74000"/>
              </a:schemeClr>
              <a:schemeClr val="bg2">
                <a:tint val="96000"/>
                <a:hueMod val="88000"/>
                <a:satMod val="140000"/>
                <a:lumMod val="132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73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4000"/>
                </a:schemeClr>
              </a:gs>
              <a:gs pos="66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11000"/>
                </a:schemeClr>
              </a:gs>
              <a:gs pos="75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8000"/>
                </a:schemeClr>
              </a:gs>
              <a:gs pos="72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526F32FF-4D12-42B6-95C7-F33AD21B694A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942404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418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  <p:sldLayoutId id="2147484429" r:id="rId12"/>
    <p:sldLayoutId id="2147484430" r:id="rId13"/>
    <p:sldLayoutId id="2147484431" r:id="rId14"/>
    <p:sldLayoutId id="2147484432" r:id="rId15"/>
    <p:sldLayoutId id="2147484433" r:id="rId16"/>
    <p:sldLayoutId id="2147484434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3AF079E-9A07-4E63-8AD9-396CF9AD2A10}"/>
              </a:ext>
            </a:extLst>
          </p:cNvPr>
          <p:cNvSpPr txBox="1"/>
          <p:nvPr/>
        </p:nvSpPr>
        <p:spPr>
          <a:xfrm>
            <a:off x="2057400" y="838200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Tompkins County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C4725E8-AB95-4D13-98FB-8D8D63AB03AF}"/>
              </a:ext>
            </a:extLst>
          </p:cNvPr>
          <p:cNvSpPr txBox="1"/>
          <p:nvPr/>
        </p:nvSpPr>
        <p:spPr>
          <a:xfrm>
            <a:off x="1905000" y="2598003"/>
            <a:ext cx="533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/>
              <a:t>County Attorney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00AF6C2-3084-4285-8E91-C070FE0D9886}"/>
              </a:ext>
            </a:extLst>
          </p:cNvPr>
          <p:cNvSpPr txBox="1"/>
          <p:nvPr/>
        </p:nvSpPr>
        <p:spPr>
          <a:xfrm>
            <a:off x="1600200" y="4459069"/>
            <a:ext cx="5943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2020 Budget Presentation</a:t>
            </a:r>
          </a:p>
        </p:txBody>
      </p:sp>
      <p:pic>
        <p:nvPicPr>
          <p:cNvPr id="12" name="Picture 11" descr="A picture containing object&#10;&#10;Description automatically generated">
            <a:extLst>
              <a:ext uri="{FF2B5EF4-FFF2-40B4-BE49-F238E27FC236}">
                <a16:creationId xmlns:a16="http://schemas.microsoft.com/office/drawing/2014/main" id="{91426E55-349A-4348-A663-C74802A8031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457200"/>
            <a:ext cx="1489841" cy="1440180"/>
          </a:xfrm>
          <a:prstGeom prst="rect">
            <a:avLst/>
          </a:prstGeom>
          <a:effectLst>
            <a:softEdge rad="31750"/>
          </a:effectLst>
          <a:scene3d>
            <a:camera prst="orthographicFront"/>
            <a:lightRig rig="threePt" dir="t"/>
          </a:scene3d>
          <a:sp3d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solidFill>
                  <a:schemeClr val="tx1"/>
                </a:solidFill>
              </a:rPr>
              <a:t>Recommended Budget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55280784"/>
              </p:ext>
            </p:extLst>
          </p:nvPr>
        </p:nvGraphicFramePr>
        <p:xfrm>
          <a:off x="1143000" y="2667000"/>
          <a:ext cx="6705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582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73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09600">
                <a:tc>
                  <a:txBody>
                    <a:bodyPr/>
                    <a:lstStyle/>
                    <a:p>
                      <a:pPr algn="ctr"/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2019</a:t>
                      </a:r>
                      <a:endParaRPr lang="en-US" baseline="0" dirty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baseline="0" dirty="0">
                          <a:latin typeface="Calibri" pitchFamily="34" charset="0"/>
                        </a:rPr>
                        <a:t>Modified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2020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Recommended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$ 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% 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Expenditures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$480,298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$486,908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$6,610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1.38%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Revenues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-$43,615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-$44,228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-$613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1.41%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Net</a:t>
                      </a:r>
                      <a:r>
                        <a:rPr lang="en-US" b="1" baseline="0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 Local</a:t>
                      </a:r>
                      <a:endParaRPr lang="en-US" b="1" dirty="0">
                        <a:solidFill>
                          <a:schemeClr val="tx1"/>
                        </a:solidFill>
                        <a:latin typeface="Calibri" pitchFamily="34" charset="0"/>
                      </a:endParaRP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$436,683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$442,680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$5,997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1.37%</a:t>
                      </a:r>
                    </a:p>
                  </a:txBody>
                  <a:tcPr marL="7620" marR="7620" marT="7620" marB="0" anchor="b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3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640B4A-AD14-43E8-9370-FC80E88570F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/>
              <a:t>Major Influences</a:t>
            </a:r>
          </a:p>
        </p:txBody>
      </p:sp>
      <p:sp>
        <p:nvSpPr>
          <p:cNvPr id="5123" name="Content Placeholder 4"/>
          <p:cNvSpPr>
            <a:spLocks noGrp="1"/>
          </p:cNvSpPr>
          <p:nvPr>
            <p:ph idx="1"/>
          </p:nvPr>
        </p:nvSpPr>
        <p:spPr>
          <a:xfrm>
            <a:off x="599196" y="2324100"/>
            <a:ext cx="7772400" cy="2209800"/>
          </a:xfrm>
        </p:spPr>
        <p:txBody>
          <a:bodyPr/>
          <a:lstStyle/>
          <a:p>
            <a:pPr marL="457200" indent="-457200" eaLnBrk="1" hangingPunct="1">
              <a:buFontTx/>
              <a:buAutoNum type="arabicPeriod"/>
            </a:pPr>
            <a:r>
              <a:rPr lang="en-US" dirty="0"/>
              <a:t>Amount of litigation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dirty="0"/>
              <a:t>Special projects – County Office Building (this year DOT relocation)</a:t>
            </a:r>
          </a:p>
          <a:p>
            <a:pPr marL="457200" indent="-457200" eaLnBrk="1" hangingPunct="1">
              <a:buFontTx/>
              <a:buAutoNum type="arabicPeriod"/>
            </a:pPr>
            <a:r>
              <a:rPr lang="en-US" dirty="0"/>
              <a:t>Potential impact of Raise the Age and demographics</a:t>
            </a: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F8D95FF-59D0-46EF-A534-08932D93D23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Full-Time Equivalents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435809"/>
              </p:ext>
            </p:extLst>
          </p:nvPr>
        </p:nvGraphicFramePr>
        <p:xfrm>
          <a:off x="914400" y="2819400"/>
          <a:ext cx="7331959" cy="101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97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059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40080"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2017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2018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2019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2020</a:t>
                      </a:r>
                      <a:r>
                        <a:rPr lang="en-US" baseline="0" dirty="0">
                          <a:latin typeface="Calibri" pitchFamily="34" charset="0"/>
                        </a:rPr>
                        <a:t> Target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>
                          <a:latin typeface="Calibri" pitchFamily="34" charset="0"/>
                        </a:rPr>
                        <a:t>2020</a:t>
                      </a:r>
                      <a:endParaRPr lang="en-US" dirty="0">
                        <a:latin typeface="Calibri" pitchFamily="34" charset="0"/>
                      </a:endParaRPr>
                    </a:p>
                    <a:p>
                      <a:pPr algn="ctr"/>
                      <a:r>
                        <a:rPr lang="en-US" dirty="0" err="1">
                          <a:latin typeface="Calibri" pitchFamily="34" charset="0"/>
                        </a:rPr>
                        <a:t>Rec</a:t>
                      </a:r>
                      <a:endParaRPr lang="en-US" dirty="0">
                        <a:latin typeface="Calibri" pitchFamily="34" charset="0"/>
                      </a:endParaRP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#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% </a:t>
                      </a:r>
                    </a:p>
                    <a:p>
                      <a:pPr algn="ctr"/>
                      <a:r>
                        <a:rPr lang="en-US" dirty="0">
                          <a:latin typeface="Calibri" pitchFamily="34" charset="0"/>
                        </a:rPr>
                        <a:t>Change</a:t>
                      </a:r>
                    </a:p>
                  </a:txBody>
                  <a:tcPr anchor="b">
                    <a:solidFill>
                      <a:srgbClr val="7F9DB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3.5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3.0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3.0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3.0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3.0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chemeClr val="tx1"/>
                          </a:solidFill>
                          <a:latin typeface="Calibri" pitchFamily="34" charset="0"/>
                        </a:rPr>
                        <a:t>0.00%</a:t>
                      </a:r>
                    </a:p>
                  </a:txBody>
                  <a:tcPr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197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352C63-0803-47E4-B292-399603974D8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</TotalTime>
  <Words>97</Words>
  <Application>Microsoft Office PowerPoint</Application>
  <PresentationFormat>On-screen Show (4:3)</PresentationFormat>
  <Paragraphs>53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Century Gothic</vt:lpstr>
      <vt:lpstr>Times New Roman</vt:lpstr>
      <vt:lpstr>Wingdings 3</vt:lpstr>
      <vt:lpstr>Ion</vt:lpstr>
      <vt:lpstr>PowerPoint Presentation</vt:lpstr>
      <vt:lpstr>Recommended Budget</vt:lpstr>
      <vt:lpstr>Major Influences</vt:lpstr>
      <vt:lpstr>Full-Time Equivalents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Autumn Edwards</dc:creator>
  <cp:lastModifiedBy>Autumn Edwards</cp:lastModifiedBy>
  <cp:revision>9</cp:revision>
  <cp:lastPrinted>2019-09-06T17:34:58Z</cp:lastPrinted>
  <dcterms:created xsi:type="dcterms:W3CDTF">2019-08-01T20:21:47Z</dcterms:created>
  <dcterms:modified xsi:type="dcterms:W3CDTF">2019-09-06T17:35:08Z</dcterms:modified>
</cp:coreProperties>
</file>