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4417" r:id="rId1"/>
  </p:sldMasterIdLst>
  <p:notesMasterIdLst>
    <p:notesMasterId r:id="rId7"/>
  </p:notesMasterIdLst>
  <p:handoutMasterIdLst>
    <p:handoutMasterId r:id="rId8"/>
  </p:handoutMasterIdLst>
  <p:sldIdLst>
    <p:sldId id="264" r:id="rId2"/>
    <p:sldId id="266" r:id="rId3"/>
    <p:sldId id="271" r:id="rId4"/>
    <p:sldId id="274" r:id="rId5"/>
    <p:sldId id="267" r:id="rId6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9DBB"/>
    <a:srgbClr val="CCCCCC"/>
    <a:srgbClr val="4C6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95" autoAdjust="0"/>
    <p:restoredTop sz="90993" autoAdjust="0"/>
  </p:normalViewPr>
  <p:slideViewPr>
    <p:cSldViewPr>
      <p:cViewPr varScale="1">
        <p:scale>
          <a:sx n="75" d="100"/>
          <a:sy n="75" d="100"/>
        </p:scale>
        <p:origin x="259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148" y="-90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1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472" tIns="47736" rIns="95472" bIns="47736" numCol="1" anchor="t" anchorCtr="0" compatLnSpc="1">
            <a:prstTxWarp prst="textNoShape">
              <a:avLst/>
            </a:prstTxWarp>
          </a:bodyPr>
          <a:lstStyle>
            <a:lvl1pPr defTabSz="955395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4144963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472" tIns="47736" rIns="95472" bIns="47736" numCol="1" anchor="t" anchorCtr="0" compatLnSpc="1">
            <a:prstTxWarp prst="textNoShape">
              <a:avLst/>
            </a:prstTxWarp>
          </a:bodyPr>
          <a:lstStyle>
            <a:lvl1pPr algn="r" defTabSz="955395">
              <a:defRPr sz="1300">
                <a:latin typeface="Times New Roman" charset="0"/>
              </a:defRPr>
            </a:lvl1pPr>
          </a:lstStyle>
          <a:p>
            <a:pPr>
              <a:defRPr/>
            </a:pPr>
            <a:fld id="{0680AFED-A77B-40C7-B8B6-BABC1868B1A9}" type="datetimeFigureOut">
              <a:rPr lang="en-US"/>
              <a:pPr>
                <a:defRPr/>
              </a:pPr>
              <a:t>9/6/2019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1" y="9120189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472" tIns="47736" rIns="95472" bIns="47736" numCol="1" anchor="b" anchorCtr="0" compatLnSpc="1">
            <a:prstTxWarp prst="textNoShape">
              <a:avLst/>
            </a:prstTxWarp>
          </a:bodyPr>
          <a:lstStyle>
            <a:lvl1pPr defTabSz="955395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4144963" y="9120189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472" tIns="47736" rIns="95472" bIns="47736" numCol="1" anchor="b" anchorCtr="0" compatLnSpc="1">
            <a:prstTxWarp prst="textNoShape">
              <a:avLst/>
            </a:prstTxWarp>
          </a:bodyPr>
          <a:lstStyle>
            <a:lvl1pPr algn="r" defTabSz="955395">
              <a:defRPr sz="1300">
                <a:latin typeface="Times New Roman" charset="0"/>
              </a:defRPr>
            </a:lvl1pPr>
          </a:lstStyle>
          <a:p>
            <a:pPr>
              <a:defRPr/>
            </a:pPr>
            <a:fld id="{295C753C-8A74-4592-AEAA-9A648AB260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1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26" tIns="48313" rIns="96626" bIns="48313" numCol="1" anchor="t" anchorCtr="0" compatLnSpc="1">
            <a:prstTxWarp prst="textNoShape">
              <a:avLst/>
            </a:prstTxWarp>
          </a:bodyPr>
          <a:lstStyle>
            <a:lvl1pPr defTabSz="955395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4144963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26" tIns="48313" rIns="96626" bIns="48313" numCol="1" anchor="t" anchorCtr="0" compatLnSpc="1">
            <a:prstTxWarp prst="textNoShape">
              <a:avLst/>
            </a:prstTxWarp>
          </a:bodyPr>
          <a:lstStyle>
            <a:lvl1pPr algn="r" defTabSz="955395">
              <a:defRPr sz="1300">
                <a:latin typeface="Times New Roman" charset="0"/>
              </a:defRPr>
            </a:lvl1pPr>
          </a:lstStyle>
          <a:p>
            <a:pPr>
              <a:defRPr/>
            </a:pPr>
            <a:fld id="{073246B7-0637-4FF7-AF47-3DA203D6817F}" type="datetimeFigureOut">
              <a:rPr lang="en-US"/>
              <a:pPr>
                <a:defRPr/>
              </a:pPr>
              <a:t>9/6/2019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60475" y="720725"/>
            <a:ext cx="4797425" cy="3598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19" tIns="46260" rIns="92519" bIns="4626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731839" y="4560890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26" tIns="48313" rIns="96626" bIns="483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1" y="9120189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26" tIns="48313" rIns="96626" bIns="48313" numCol="1" anchor="b" anchorCtr="0" compatLnSpc="1">
            <a:prstTxWarp prst="textNoShape">
              <a:avLst/>
            </a:prstTxWarp>
          </a:bodyPr>
          <a:lstStyle>
            <a:lvl1pPr defTabSz="955395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4144963" y="9120189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26" tIns="48313" rIns="96626" bIns="48313" numCol="1" anchor="b" anchorCtr="0" compatLnSpc="1">
            <a:prstTxWarp prst="textNoShape">
              <a:avLst/>
            </a:prstTxWarp>
          </a:bodyPr>
          <a:lstStyle>
            <a:lvl1pPr algn="r" defTabSz="955395">
              <a:defRPr sz="1300">
                <a:latin typeface="Times New Roman" charset="0"/>
              </a:defRPr>
            </a:lvl1pPr>
          </a:lstStyle>
          <a:p>
            <a:pPr>
              <a:defRPr/>
            </a:pPr>
            <a:fld id="{3041A98A-8F64-437C-B6C9-A07E06A2571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 type="none" w="med" len="med"/>
            <a:tailEnd type="none" w="med" len="med"/>
          </a:ln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3948"/>
            <a:fld id="{3833F20F-32F2-4FAB-856F-A1C1CE8DF058}" type="slidenum">
              <a:rPr lang="en-US" smtClean="0">
                <a:latin typeface="Times New Roman" pitchFamily="18" charset="0"/>
              </a:rPr>
              <a:pPr defTabSz="953948"/>
              <a:t>0</a:t>
            </a:fld>
            <a:endParaRPr lang="en-US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 type="none" w="med" len="med"/>
            <a:tailEnd type="none" w="med" len="med"/>
          </a:ln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3948"/>
            <a:fld id="{18409600-5FDC-4F0B-9F0E-3192DC4EE0B7}" type="slidenum">
              <a:rPr lang="en-US" smtClean="0">
                <a:latin typeface="Times New Roman" pitchFamily="18" charset="0"/>
              </a:rPr>
              <a:pPr defTabSz="953948"/>
              <a:t>1</a:t>
            </a:fld>
            <a:endParaRPr lang="en-US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 type="none" w="med" len="med"/>
            <a:tailEnd type="none" w="med" len="med"/>
          </a:ln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3948"/>
            <a:fld id="{19EC4009-3F80-4467-AC19-726203DE0D24}" type="slidenum">
              <a:rPr lang="en-US" smtClean="0">
                <a:latin typeface="Times New Roman" pitchFamily="18" charset="0"/>
              </a:rPr>
              <a:pPr defTabSz="953948"/>
              <a:t>2</a:t>
            </a:fld>
            <a:endParaRPr lang="en-US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3948"/>
            <a:fld id="{8590C01B-1E51-45CA-B600-2CDFE5DB58B1}" type="slidenum">
              <a:rPr lang="en-US" smtClean="0">
                <a:latin typeface="Times New Roman" pitchFamily="18" charset="0"/>
              </a:rPr>
              <a:pPr defTabSz="953948"/>
              <a:t>4</a:t>
            </a:fld>
            <a:endParaRPr lang="en-US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9CE896-C56A-4560-A1B6-7EA4D8C0096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0363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6F32FF-4D12-42B6-95C7-F33AD21B694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094590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6F32FF-4D12-42B6-95C7-F33AD21B694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966130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17649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54530" y="3765449"/>
            <a:ext cx="5449871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6F32FF-4D12-42B6-95C7-F33AD21B694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44475158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6F32FF-4D12-42B6-95C7-F33AD21B694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2282804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6F32FF-4D12-42B6-95C7-F33AD21B694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172697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6F32FF-4D12-42B6-95C7-F33AD21B694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057261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3EB928-FEC0-4342-943B-6621DDE8D1A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2782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D590D2-5E58-441C-824F-75B27289F50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1750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146FE4-4670-422F-9732-4DD1102CBAD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6914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893330-67CD-44E1-8F85-693ED611975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373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6F32FF-4D12-42B6-95C7-F33AD21B694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827976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8C5B75-2CE4-4443-8462-55549DD730E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14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ED9D60-9270-4187-851B-0D7D5332D12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042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FD9E89-94D2-4F14-919C-405B34B0166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085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CFBA23-F2F2-4CA5-B2F3-23FCFB79591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035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6F32FF-4D12-42B6-95C7-F33AD21B694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419884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 cstate="print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  <a:extLst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73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66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1000"/>
                </a:schemeClr>
              </a:gs>
              <a:gs pos="75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8000"/>
                </a:schemeClr>
              </a:gs>
              <a:gs pos="72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26F32FF-4D12-42B6-95C7-F33AD21B694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4240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418" r:id="rId1"/>
    <p:sldLayoutId id="2147484419" r:id="rId2"/>
    <p:sldLayoutId id="2147484420" r:id="rId3"/>
    <p:sldLayoutId id="2147484421" r:id="rId4"/>
    <p:sldLayoutId id="2147484422" r:id="rId5"/>
    <p:sldLayoutId id="2147484423" r:id="rId6"/>
    <p:sldLayoutId id="2147484424" r:id="rId7"/>
    <p:sldLayoutId id="2147484425" r:id="rId8"/>
    <p:sldLayoutId id="2147484426" r:id="rId9"/>
    <p:sldLayoutId id="2147484427" r:id="rId10"/>
    <p:sldLayoutId id="2147484428" r:id="rId11"/>
    <p:sldLayoutId id="2147484429" r:id="rId12"/>
    <p:sldLayoutId id="2147484430" r:id="rId13"/>
    <p:sldLayoutId id="2147484431" r:id="rId14"/>
    <p:sldLayoutId id="2147484432" r:id="rId15"/>
    <p:sldLayoutId id="2147484433" r:id="rId16"/>
    <p:sldLayoutId id="2147484434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73AF079E-9A07-4E63-8AD9-396CF9AD2A10}"/>
              </a:ext>
            </a:extLst>
          </p:cNvPr>
          <p:cNvSpPr txBox="1"/>
          <p:nvPr/>
        </p:nvSpPr>
        <p:spPr>
          <a:xfrm>
            <a:off x="2057400" y="838200"/>
            <a:ext cx="533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/>
              <a:t>Tompkins County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C4725E8-AB95-4D13-98FB-8D8D63AB03AF}"/>
              </a:ext>
            </a:extLst>
          </p:cNvPr>
          <p:cNvSpPr txBox="1"/>
          <p:nvPr/>
        </p:nvSpPr>
        <p:spPr>
          <a:xfrm>
            <a:off x="1926020" y="2519209"/>
            <a:ext cx="529195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/>
              <a:t>Weights and Measures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00AF6C2-3084-4285-8E91-C070FE0D9886}"/>
              </a:ext>
            </a:extLst>
          </p:cNvPr>
          <p:cNvSpPr txBox="1"/>
          <p:nvPr/>
        </p:nvSpPr>
        <p:spPr>
          <a:xfrm>
            <a:off x="1752600" y="4387532"/>
            <a:ext cx="594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2020 Budget Presentation</a:t>
            </a:r>
          </a:p>
        </p:txBody>
      </p:sp>
      <p:pic>
        <p:nvPicPr>
          <p:cNvPr id="12" name="Picture 11" descr="A picture containing object&#10;&#10;Description automatically generated">
            <a:extLst>
              <a:ext uri="{FF2B5EF4-FFF2-40B4-BE49-F238E27FC236}">
                <a16:creationId xmlns:a16="http://schemas.microsoft.com/office/drawing/2014/main" id="{91426E55-349A-4348-A663-C74802A8031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57200"/>
            <a:ext cx="1489841" cy="1440180"/>
          </a:xfrm>
          <a:prstGeom prst="rect">
            <a:avLst/>
          </a:prstGeom>
          <a:effectLst>
            <a:softEdge rad="31750"/>
          </a:effectLst>
          <a:scene3d>
            <a:camera prst="orthographicFront"/>
            <a:lightRig rig="threePt" dir="t"/>
          </a:scene3d>
          <a:sp3d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solidFill>
                  <a:schemeClr val="tx1"/>
                </a:solidFill>
              </a:rPr>
              <a:t>Recommended Budget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9802117"/>
              </p:ext>
            </p:extLst>
          </p:nvPr>
        </p:nvGraphicFramePr>
        <p:xfrm>
          <a:off x="1143000" y="2667000"/>
          <a:ext cx="6705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8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373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itchFamily="34" charset="0"/>
                      </a:endParaRPr>
                    </a:p>
                  </a:txBody>
                  <a:tcPr anchor="b">
                    <a:solidFill>
                      <a:srgbClr val="7F9DB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itchFamily="34" charset="0"/>
                        </a:rPr>
                        <a:t>2019</a:t>
                      </a:r>
                      <a:endParaRPr lang="en-US" baseline="0" dirty="0">
                        <a:latin typeface="Calibri" pitchFamily="34" charset="0"/>
                      </a:endParaRPr>
                    </a:p>
                    <a:p>
                      <a:pPr algn="ctr"/>
                      <a:r>
                        <a:rPr lang="en-US" baseline="0" dirty="0">
                          <a:latin typeface="Calibri" pitchFamily="34" charset="0"/>
                        </a:rPr>
                        <a:t>Modified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 anchor="b">
                    <a:solidFill>
                      <a:srgbClr val="7F9DB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itchFamily="34" charset="0"/>
                        </a:rPr>
                        <a:t>2020</a:t>
                      </a:r>
                    </a:p>
                    <a:p>
                      <a:pPr algn="ctr"/>
                      <a:r>
                        <a:rPr lang="en-US" dirty="0">
                          <a:latin typeface="Calibri" pitchFamily="34" charset="0"/>
                        </a:rPr>
                        <a:t>Recommended</a:t>
                      </a:r>
                    </a:p>
                  </a:txBody>
                  <a:tcPr anchor="b">
                    <a:solidFill>
                      <a:srgbClr val="7F9DB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itchFamily="34" charset="0"/>
                        </a:rPr>
                        <a:t>$ Change</a:t>
                      </a:r>
                    </a:p>
                  </a:txBody>
                  <a:tcPr anchor="b">
                    <a:solidFill>
                      <a:srgbClr val="7F9DB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itchFamily="34" charset="0"/>
                        </a:rPr>
                        <a:t>% Change</a:t>
                      </a:r>
                    </a:p>
                  </a:txBody>
                  <a:tcPr anchor="b">
                    <a:solidFill>
                      <a:srgbClr val="7F9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Expenditures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$176,839</a:t>
                      </a:r>
                    </a:p>
                  </a:txBody>
                  <a:tcPr marL="7620" marR="7620" marT="762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$177,547</a:t>
                      </a:r>
                    </a:p>
                  </a:txBody>
                  <a:tcPr marL="7620" marR="7620" marT="762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$708</a:t>
                      </a:r>
                    </a:p>
                  </a:txBody>
                  <a:tcPr marL="7620" marR="7620" marT="762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0.40%</a:t>
                      </a:r>
                    </a:p>
                  </a:txBody>
                  <a:tcPr marL="7620" marR="7620" marT="7620" marB="0" anchor="b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Revenues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-$22,500</a:t>
                      </a:r>
                    </a:p>
                  </a:txBody>
                  <a:tcPr marL="7620" marR="7620" marT="762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-$22,775</a:t>
                      </a:r>
                    </a:p>
                  </a:txBody>
                  <a:tcPr marL="7620" marR="7620" marT="762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-$275</a:t>
                      </a:r>
                    </a:p>
                  </a:txBody>
                  <a:tcPr marL="7620" marR="7620" marT="762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1.22%</a:t>
                      </a:r>
                    </a:p>
                  </a:txBody>
                  <a:tcPr marL="7620" marR="7620" marT="7620" marB="0" anchor="b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Net</a:t>
                      </a:r>
                      <a:r>
                        <a:rPr lang="en-US" b="1" baseline="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Local</a:t>
                      </a:r>
                      <a:endParaRPr lang="en-US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$154,339</a:t>
                      </a:r>
                    </a:p>
                  </a:txBody>
                  <a:tcPr marL="7620" marR="7620" marT="762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$154,772</a:t>
                      </a:r>
                    </a:p>
                  </a:txBody>
                  <a:tcPr marL="7620" marR="7620" marT="762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$433</a:t>
                      </a:r>
                    </a:p>
                  </a:txBody>
                  <a:tcPr marL="7620" marR="7620" marT="762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0.28%</a:t>
                      </a:r>
                    </a:p>
                  </a:txBody>
                  <a:tcPr marL="7620" marR="7620" marT="7620" marB="0" anchor="b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3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2640B4A-AD14-43E8-9370-FC80E88570F7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Major Influences</a:t>
            </a:r>
          </a:p>
        </p:txBody>
      </p:sp>
      <p:sp>
        <p:nvSpPr>
          <p:cNvPr id="5123" name="Content Placeholder 4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534348"/>
          </a:xfrm>
        </p:spPr>
        <p:txBody>
          <a:bodyPr/>
          <a:lstStyle/>
          <a:p>
            <a:r>
              <a:rPr lang="en-US" dirty="0"/>
              <a:t>   I will be retiring in early 2020.</a:t>
            </a:r>
          </a:p>
          <a:p>
            <a:r>
              <a:rPr lang="en-US" dirty="0"/>
              <a:t>   The inspectors position has had a change in personal. </a:t>
            </a:r>
          </a:p>
          <a:p>
            <a:r>
              <a:rPr lang="en-US" dirty="0"/>
              <a:t>   My new Inspector, Aaron Becker, will need to be on full time </a:t>
            </a:r>
            <a:r>
              <a:rPr lang="en-US"/>
              <a:t>status to adequately </a:t>
            </a:r>
            <a:r>
              <a:rPr lang="en-US" dirty="0"/>
              <a:t>learn the directors position before I leave. </a:t>
            </a: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F8D95FF-59D0-46EF-A534-08932D93D235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Full-Time Equivalents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89437"/>
              </p:ext>
            </p:extLst>
          </p:nvPr>
        </p:nvGraphicFramePr>
        <p:xfrm>
          <a:off x="914400" y="2819400"/>
          <a:ext cx="7331959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97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059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itchFamily="34" charset="0"/>
                        </a:rPr>
                        <a:t>2017</a:t>
                      </a:r>
                    </a:p>
                  </a:txBody>
                  <a:tcPr anchor="b">
                    <a:solidFill>
                      <a:srgbClr val="7F9DB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itchFamily="34" charset="0"/>
                        </a:rPr>
                        <a:t>2018</a:t>
                      </a:r>
                    </a:p>
                  </a:txBody>
                  <a:tcPr anchor="b">
                    <a:solidFill>
                      <a:srgbClr val="7F9DB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itchFamily="34" charset="0"/>
                        </a:rPr>
                        <a:t>2019</a:t>
                      </a:r>
                    </a:p>
                  </a:txBody>
                  <a:tcPr anchor="b">
                    <a:solidFill>
                      <a:srgbClr val="7F9DB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itchFamily="34" charset="0"/>
                        </a:rPr>
                        <a:t>2020</a:t>
                      </a:r>
                      <a:r>
                        <a:rPr lang="en-US" baseline="0" dirty="0">
                          <a:latin typeface="Calibri" pitchFamily="34" charset="0"/>
                        </a:rPr>
                        <a:t> Target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 anchor="b">
                    <a:solidFill>
                      <a:srgbClr val="7F9DB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itchFamily="34" charset="0"/>
                        </a:rPr>
                        <a:t>2020</a:t>
                      </a:r>
                    </a:p>
                    <a:p>
                      <a:pPr algn="ctr"/>
                      <a:r>
                        <a:rPr lang="en-US" dirty="0">
                          <a:latin typeface="Calibri" pitchFamily="34" charset="0"/>
                        </a:rPr>
                        <a:t>Rec</a:t>
                      </a:r>
                    </a:p>
                  </a:txBody>
                  <a:tcPr anchor="b">
                    <a:solidFill>
                      <a:srgbClr val="7F9DB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itchFamily="34" charset="0"/>
                        </a:rPr>
                        <a:t>#</a:t>
                      </a:r>
                    </a:p>
                    <a:p>
                      <a:pPr algn="ctr"/>
                      <a:r>
                        <a:rPr lang="en-US" dirty="0">
                          <a:latin typeface="Calibri" pitchFamily="34" charset="0"/>
                        </a:rPr>
                        <a:t>Change</a:t>
                      </a:r>
                    </a:p>
                  </a:txBody>
                  <a:tcPr anchor="b">
                    <a:solidFill>
                      <a:srgbClr val="7F9DB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itchFamily="34" charset="0"/>
                        </a:rPr>
                        <a:t>% </a:t>
                      </a:r>
                    </a:p>
                    <a:p>
                      <a:pPr algn="ctr"/>
                      <a:r>
                        <a:rPr lang="en-US" dirty="0">
                          <a:latin typeface="Calibri" pitchFamily="34" charset="0"/>
                        </a:rPr>
                        <a:t>Change</a:t>
                      </a:r>
                    </a:p>
                  </a:txBody>
                  <a:tcPr anchor="b">
                    <a:solidFill>
                      <a:srgbClr val="7F9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1.5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1.5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2.0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1.5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2.0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0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0.00%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19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4352C63-0803-47E4-B292-399603974D80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/>
              <a:t>Over-Target Requests Supported by </a:t>
            </a:r>
            <a:br>
              <a:rPr lang="en-US" dirty="0"/>
            </a:br>
            <a:r>
              <a:rPr lang="en-US" dirty="0"/>
              <a:t>the Recommended Budget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6000" dirty="0"/>
              <a:t> </a:t>
            </a:r>
          </a:p>
        </p:txBody>
      </p:sp>
      <p:sp>
        <p:nvSpPr>
          <p:cNvPr id="821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AF5410E-CBE5-4F5D-9EA0-422535DAB7B5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3969217"/>
              </p:ext>
            </p:extLst>
          </p:nvPr>
        </p:nvGraphicFramePr>
        <p:xfrm>
          <a:off x="152400" y="2362200"/>
          <a:ext cx="883920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16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50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84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783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56588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itchFamily="34" charset="0"/>
                        </a:rPr>
                        <a:t>Page </a:t>
                      </a:r>
                    </a:p>
                    <a:p>
                      <a:pPr algn="ctr"/>
                      <a:r>
                        <a:rPr lang="en-US" dirty="0">
                          <a:latin typeface="Calibri" pitchFamily="34" charset="0"/>
                        </a:rPr>
                        <a:t>#</a:t>
                      </a:r>
                    </a:p>
                  </a:txBody>
                  <a:tcPr anchor="ctr">
                    <a:solidFill>
                      <a:srgbClr val="7F9DB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itchFamily="34" charset="0"/>
                        </a:rPr>
                        <a:t>OTR</a:t>
                      </a:r>
                    </a:p>
                    <a:p>
                      <a:pPr algn="ctr"/>
                      <a:r>
                        <a:rPr lang="en-US" dirty="0">
                          <a:latin typeface="Calibri" pitchFamily="34" charset="0"/>
                        </a:rPr>
                        <a:t> #</a:t>
                      </a:r>
                    </a:p>
                  </a:txBody>
                  <a:tcPr anchor="ctr">
                    <a:solidFill>
                      <a:srgbClr val="7F9DB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itchFamily="34" charset="0"/>
                        </a:rPr>
                        <a:t>Priority</a:t>
                      </a:r>
                    </a:p>
                  </a:txBody>
                  <a:tcPr anchor="ctr">
                    <a:solidFill>
                      <a:srgbClr val="7F9DB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itchFamily="34" charset="0"/>
                        </a:rPr>
                        <a:t>Req. </a:t>
                      </a:r>
                    </a:p>
                    <a:p>
                      <a:pPr algn="ctr"/>
                      <a:r>
                        <a:rPr lang="en-US" dirty="0">
                          <a:latin typeface="Calibri" pitchFamily="34" charset="0"/>
                        </a:rPr>
                        <a:t>OTR</a:t>
                      </a:r>
                    </a:p>
                  </a:txBody>
                  <a:tcPr anchor="ctr">
                    <a:solidFill>
                      <a:srgbClr val="7F9DB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itchFamily="34" charset="0"/>
                        </a:rPr>
                        <a:t>Req. Source</a:t>
                      </a:r>
                    </a:p>
                  </a:txBody>
                  <a:tcPr anchor="ctr">
                    <a:solidFill>
                      <a:srgbClr val="7F9DB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itchFamily="34" charset="0"/>
                        </a:rPr>
                        <a:t>Rec. </a:t>
                      </a:r>
                    </a:p>
                    <a:p>
                      <a:pPr algn="ctr"/>
                      <a:r>
                        <a:rPr lang="en-US" dirty="0">
                          <a:latin typeface="Calibri" pitchFamily="34" charset="0"/>
                        </a:rPr>
                        <a:t>OTR</a:t>
                      </a:r>
                    </a:p>
                  </a:txBody>
                  <a:tcPr anchor="ctr">
                    <a:solidFill>
                      <a:srgbClr val="7F9DB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itchFamily="34" charset="0"/>
                        </a:rPr>
                        <a:t>Rec.</a:t>
                      </a:r>
                      <a:r>
                        <a:rPr lang="en-US" baseline="0" dirty="0">
                          <a:latin typeface="Calibri" pitchFamily="34" charset="0"/>
                        </a:rPr>
                        <a:t> Source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 anchor="ctr">
                    <a:solidFill>
                      <a:srgbClr val="7F9DB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itchFamily="34" charset="0"/>
                        </a:rPr>
                        <a:t>Purpose</a:t>
                      </a:r>
                    </a:p>
                  </a:txBody>
                  <a:tcPr anchor="ctr">
                    <a:solidFill>
                      <a:srgbClr val="7F9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4-207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7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$37,165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One-Time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$37,165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One-Time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New Inspector Training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tint val="100000"/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</TotalTime>
  <Words>159</Words>
  <Application>Microsoft Office PowerPoint</Application>
  <PresentationFormat>On-screen Show (4:3)</PresentationFormat>
  <Paragraphs>77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Century Gothic</vt:lpstr>
      <vt:lpstr>Times New Roman</vt:lpstr>
      <vt:lpstr>Wingdings 3</vt:lpstr>
      <vt:lpstr>Ion</vt:lpstr>
      <vt:lpstr>PowerPoint Presentation</vt:lpstr>
      <vt:lpstr>Recommended Budget</vt:lpstr>
      <vt:lpstr>Major Influences</vt:lpstr>
      <vt:lpstr>Full-Time Equivalents</vt:lpstr>
      <vt:lpstr>Over-Target Requests Supported by  the Recommended Budget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Autumn Edwards</dc:creator>
  <cp:lastModifiedBy>Autumn Edwards</cp:lastModifiedBy>
  <cp:revision>9</cp:revision>
  <cp:lastPrinted>2019-09-06T17:33:26Z</cp:lastPrinted>
  <dcterms:created xsi:type="dcterms:W3CDTF">2019-08-01T20:21:47Z</dcterms:created>
  <dcterms:modified xsi:type="dcterms:W3CDTF">2019-09-06T17:33:27Z</dcterms:modified>
</cp:coreProperties>
</file>