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2" r:id="rId2"/>
    <p:sldId id="273" r:id="rId3"/>
    <p:sldId id="274" r:id="rId4"/>
    <p:sldId id="275" r:id="rId5"/>
    <p:sldId id="276" r:id="rId6"/>
    <p:sldId id="277" r:id="rId7"/>
    <p:sldId id="278"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2" d="100"/>
          <a:sy n="52" d="100"/>
        </p:scale>
        <p:origin x="510"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8380D2-3039-488D-9E41-9B9821F627CA}"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D06B6F4-F99E-4824-B8B6-3F61E22BFD15}">
      <dgm:prSet phldrT="[Text]"/>
      <dgm:spPr/>
      <dgm:t>
        <a:bodyPr/>
        <a:lstStyle/>
        <a:p>
          <a:r>
            <a:rPr lang="en-US" dirty="0"/>
            <a:t>April 25, 2019</a:t>
          </a:r>
        </a:p>
      </dgm:t>
    </dgm:pt>
    <dgm:pt modelId="{9550E54C-8803-4E50-A735-67FC06DA1E95}" type="parTrans" cxnId="{E20FCE6E-8D9A-4530-9F1F-B8A5C16E5A9B}">
      <dgm:prSet/>
      <dgm:spPr/>
      <dgm:t>
        <a:bodyPr/>
        <a:lstStyle/>
        <a:p>
          <a:endParaRPr lang="en-US"/>
        </a:p>
      </dgm:t>
    </dgm:pt>
    <dgm:pt modelId="{1BFE07F9-AE88-42BD-B8B6-42B881EF7EC8}" type="sibTrans" cxnId="{E20FCE6E-8D9A-4530-9F1F-B8A5C16E5A9B}">
      <dgm:prSet/>
      <dgm:spPr/>
      <dgm:t>
        <a:bodyPr/>
        <a:lstStyle/>
        <a:p>
          <a:endParaRPr lang="en-US"/>
        </a:p>
      </dgm:t>
    </dgm:pt>
    <dgm:pt modelId="{C22E53C6-8123-4B4A-960D-170405B601B7}">
      <dgm:prSet phldrT="[Text]"/>
      <dgm:spPr/>
      <dgm:t>
        <a:bodyPr/>
        <a:lstStyle/>
        <a:p>
          <a:r>
            <a:rPr lang="en-US" dirty="0"/>
            <a:t>By October 30, 2019</a:t>
          </a:r>
        </a:p>
      </dgm:t>
    </dgm:pt>
    <dgm:pt modelId="{AA5BD5B8-F643-4218-B070-D89BF144E44D}" type="parTrans" cxnId="{97C6A34A-043F-46DF-A4C5-8F03BD350BA3}">
      <dgm:prSet/>
      <dgm:spPr/>
      <dgm:t>
        <a:bodyPr/>
        <a:lstStyle/>
        <a:p>
          <a:endParaRPr lang="en-US"/>
        </a:p>
      </dgm:t>
    </dgm:pt>
    <dgm:pt modelId="{ECBE311F-3783-4252-9E20-7D99092E0A3C}" type="sibTrans" cxnId="{97C6A34A-043F-46DF-A4C5-8F03BD350BA3}">
      <dgm:prSet/>
      <dgm:spPr/>
      <dgm:t>
        <a:bodyPr/>
        <a:lstStyle/>
        <a:p>
          <a:endParaRPr lang="en-US"/>
        </a:p>
      </dgm:t>
    </dgm:pt>
    <dgm:pt modelId="{C74FE9F1-979F-4765-8142-2388F006398F}">
      <dgm:prSet/>
      <dgm:spPr/>
      <dgm:t>
        <a:bodyPr/>
        <a:lstStyle/>
        <a:p>
          <a:r>
            <a:rPr lang="en-US" dirty="0"/>
            <a:t>By August 1, 2019</a:t>
          </a:r>
        </a:p>
      </dgm:t>
    </dgm:pt>
    <dgm:pt modelId="{6006AADB-598B-4CD7-94E9-520C77E4A2D9}" type="parTrans" cxnId="{DFEF6426-FCA4-4DB8-BE11-4C931A326AA7}">
      <dgm:prSet/>
      <dgm:spPr/>
      <dgm:t>
        <a:bodyPr/>
        <a:lstStyle/>
        <a:p>
          <a:endParaRPr lang="en-US"/>
        </a:p>
      </dgm:t>
    </dgm:pt>
    <dgm:pt modelId="{2679EC03-4B4D-4A94-8A49-575EEDA53934}" type="sibTrans" cxnId="{DFEF6426-FCA4-4DB8-BE11-4C931A326AA7}">
      <dgm:prSet/>
      <dgm:spPr/>
      <dgm:t>
        <a:bodyPr/>
        <a:lstStyle/>
        <a:p>
          <a:endParaRPr lang="en-US"/>
        </a:p>
      </dgm:t>
    </dgm:pt>
    <dgm:pt modelId="{37BCA10C-504A-45C7-8326-24809EB36CFF}">
      <dgm:prSet/>
      <dgm:spPr/>
      <dgm:t>
        <a:bodyPr/>
        <a:lstStyle/>
        <a:p>
          <a:r>
            <a:rPr lang="en-US" dirty="0"/>
            <a:t>By September 30, 2019</a:t>
          </a:r>
        </a:p>
      </dgm:t>
    </dgm:pt>
    <dgm:pt modelId="{A03312B3-4E93-4D72-B9C6-631C846A7002}" type="parTrans" cxnId="{7688AD56-3E0B-45A4-AAF0-E314E0B58C68}">
      <dgm:prSet/>
      <dgm:spPr/>
      <dgm:t>
        <a:bodyPr/>
        <a:lstStyle/>
        <a:p>
          <a:endParaRPr lang="en-US"/>
        </a:p>
      </dgm:t>
    </dgm:pt>
    <dgm:pt modelId="{51B1B361-33BA-45E6-A6FA-256CCAC9CE3D}" type="sibTrans" cxnId="{7688AD56-3E0B-45A4-AAF0-E314E0B58C68}">
      <dgm:prSet/>
      <dgm:spPr/>
      <dgm:t>
        <a:bodyPr/>
        <a:lstStyle/>
        <a:p>
          <a:endParaRPr lang="en-US"/>
        </a:p>
      </dgm:t>
    </dgm:pt>
    <dgm:pt modelId="{F00F8BCF-9E0F-47FD-9F36-9D7CCD1AAE1C}" type="pres">
      <dgm:prSet presAssocID="{788380D2-3039-488D-9E41-9B9821F627CA}" presName="rootnode" presStyleCnt="0">
        <dgm:presLayoutVars>
          <dgm:chMax/>
          <dgm:chPref/>
          <dgm:dir/>
          <dgm:animLvl val="lvl"/>
        </dgm:presLayoutVars>
      </dgm:prSet>
      <dgm:spPr/>
    </dgm:pt>
    <dgm:pt modelId="{72490669-621E-428A-B072-3AA59674B824}" type="pres">
      <dgm:prSet presAssocID="{0D06B6F4-F99E-4824-B8B6-3F61E22BFD15}" presName="composite" presStyleCnt="0"/>
      <dgm:spPr/>
    </dgm:pt>
    <dgm:pt modelId="{A382C937-D51A-485D-A8E8-D341FF0B359B}" type="pres">
      <dgm:prSet presAssocID="{0D06B6F4-F99E-4824-B8B6-3F61E22BFD15}" presName="bentUpArrow1" presStyleLbl="alignImgPlace1" presStyleIdx="0" presStyleCnt="3"/>
      <dgm:spPr/>
    </dgm:pt>
    <dgm:pt modelId="{029812F9-CE07-437D-8022-1D3A3EB576B0}" type="pres">
      <dgm:prSet presAssocID="{0D06B6F4-F99E-4824-B8B6-3F61E22BFD15}" presName="ParentText" presStyleLbl="node1" presStyleIdx="0" presStyleCnt="4">
        <dgm:presLayoutVars>
          <dgm:chMax val="1"/>
          <dgm:chPref val="1"/>
          <dgm:bulletEnabled val="1"/>
        </dgm:presLayoutVars>
      </dgm:prSet>
      <dgm:spPr/>
    </dgm:pt>
    <dgm:pt modelId="{EF0C1BA8-30CA-4B3B-922C-4058D97D1E35}" type="pres">
      <dgm:prSet presAssocID="{0D06B6F4-F99E-4824-B8B6-3F61E22BFD15}" presName="ChildText" presStyleLbl="revTx" presStyleIdx="0" presStyleCnt="3">
        <dgm:presLayoutVars>
          <dgm:chMax val="0"/>
          <dgm:chPref val="0"/>
          <dgm:bulletEnabled val="1"/>
        </dgm:presLayoutVars>
      </dgm:prSet>
      <dgm:spPr/>
    </dgm:pt>
    <dgm:pt modelId="{0BC203DB-85C0-4ACC-BAD6-8EDB8A8E738C}" type="pres">
      <dgm:prSet presAssocID="{1BFE07F9-AE88-42BD-B8B6-42B881EF7EC8}" presName="sibTrans" presStyleCnt="0"/>
      <dgm:spPr/>
    </dgm:pt>
    <dgm:pt modelId="{C39F92C9-8160-4B4F-8A48-C13D00B201F4}" type="pres">
      <dgm:prSet presAssocID="{C74FE9F1-979F-4765-8142-2388F006398F}" presName="composite" presStyleCnt="0"/>
      <dgm:spPr/>
    </dgm:pt>
    <dgm:pt modelId="{17F0D43D-132D-41DE-BBD4-DF008F918F22}" type="pres">
      <dgm:prSet presAssocID="{C74FE9F1-979F-4765-8142-2388F006398F}" presName="bentUpArrow1" presStyleLbl="alignImgPlace1" presStyleIdx="1" presStyleCnt="3"/>
      <dgm:spPr/>
    </dgm:pt>
    <dgm:pt modelId="{BAD5CC8A-AB7C-4014-8963-6D56EDE4759D}" type="pres">
      <dgm:prSet presAssocID="{C74FE9F1-979F-4765-8142-2388F006398F}" presName="ParentText" presStyleLbl="node1" presStyleIdx="1" presStyleCnt="4">
        <dgm:presLayoutVars>
          <dgm:chMax val="1"/>
          <dgm:chPref val="1"/>
          <dgm:bulletEnabled val="1"/>
        </dgm:presLayoutVars>
      </dgm:prSet>
      <dgm:spPr/>
    </dgm:pt>
    <dgm:pt modelId="{95DCE9E0-B6F9-4D99-B92E-411B607E74ED}" type="pres">
      <dgm:prSet presAssocID="{C74FE9F1-979F-4765-8142-2388F006398F}" presName="ChildText" presStyleLbl="revTx" presStyleIdx="1" presStyleCnt="3">
        <dgm:presLayoutVars>
          <dgm:chMax val="0"/>
          <dgm:chPref val="0"/>
          <dgm:bulletEnabled val="1"/>
        </dgm:presLayoutVars>
      </dgm:prSet>
      <dgm:spPr/>
    </dgm:pt>
    <dgm:pt modelId="{5978D067-4557-45C1-BAA3-0655F85717DF}" type="pres">
      <dgm:prSet presAssocID="{2679EC03-4B4D-4A94-8A49-575EEDA53934}" presName="sibTrans" presStyleCnt="0"/>
      <dgm:spPr/>
    </dgm:pt>
    <dgm:pt modelId="{C2683ED6-900C-490E-8A72-7C801BDD24D5}" type="pres">
      <dgm:prSet presAssocID="{37BCA10C-504A-45C7-8326-24809EB36CFF}" presName="composite" presStyleCnt="0"/>
      <dgm:spPr/>
    </dgm:pt>
    <dgm:pt modelId="{EB176F59-41A3-4554-B323-B6B490FAE97E}" type="pres">
      <dgm:prSet presAssocID="{37BCA10C-504A-45C7-8326-24809EB36CFF}" presName="bentUpArrow1" presStyleLbl="alignImgPlace1" presStyleIdx="2" presStyleCnt="3"/>
      <dgm:spPr/>
    </dgm:pt>
    <dgm:pt modelId="{FA37B364-A000-4AA1-8D1D-E0B00800DA5E}" type="pres">
      <dgm:prSet presAssocID="{37BCA10C-504A-45C7-8326-24809EB36CFF}" presName="ParentText" presStyleLbl="node1" presStyleIdx="2" presStyleCnt="4">
        <dgm:presLayoutVars>
          <dgm:chMax val="1"/>
          <dgm:chPref val="1"/>
          <dgm:bulletEnabled val="1"/>
        </dgm:presLayoutVars>
      </dgm:prSet>
      <dgm:spPr/>
    </dgm:pt>
    <dgm:pt modelId="{8A7EB882-2C4A-4F28-B108-4E8772374E09}" type="pres">
      <dgm:prSet presAssocID="{37BCA10C-504A-45C7-8326-24809EB36CFF}" presName="ChildText" presStyleLbl="revTx" presStyleIdx="2" presStyleCnt="3">
        <dgm:presLayoutVars>
          <dgm:chMax val="0"/>
          <dgm:chPref val="0"/>
          <dgm:bulletEnabled val="1"/>
        </dgm:presLayoutVars>
      </dgm:prSet>
      <dgm:spPr/>
    </dgm:pt>
    <dgm:pt modelId="{B94567B0-7D9F-46E2-BA64-556A4E8241F2}" type="pres">
      <dgm:prSet presAssocID="{51B1B361-33BA-45E6-A6FA-256CCAC9CE3D}" presName="sibTrans" presStyleCnt="0"/>
      <dgm:spPr/>
    </dgm:pt>
    <dgm:pt modelId="{1FB05633-043A-4ED5-9A6C-7B0C0065249D}" type="pres">
      <dgm:prSet presAssocID="{C22E53C6-8123-4B4A-960D-170405B601B7}" presName="composite" presStyleCnt="0"/>
      <dgm:spPr/>
    </dgm:pt>
    <dgm:pt modelId="{DA08B703-2FAA-40C6-9BA6-25B482719CF2}" type="pres">
      <dgm:prSet presAssocID="{C22E53C6-8123-4B4A-960D-170405B601B7}" presName="ParentText" presStyleLbl="node1" presStyleIdx="3" presStyleCnt="4">
        <dgm:presLayoutVars>
          <dgm:chMax val="1"/>
          <dgm:chPref val="1"/>
          <dgm:bulletEnabled val="1"/>
        </dgm:presLayoutVars>
      </dgm:prSet>
      <dgm:spPr/>
    </dgm:pt>
  </dgm:ptLst>
  <dgm:cxnLst>
    <dgm:cxn modelId="{50B21F12-1C26-49D4-A782-B2F2BA60944A}" type="presOf" srcId="{0D06B6F4-F99E-4824-B8B6-3F61E22BFD15}" destId="{029812F9-CE07-437D-8022-1D3A3EB576B0}" srcOrd="0" destOrd="0" presId="urn:microsoft.com/office/officeart/2005/8/layout/StepDownProcess"/>
    <dgm:cxn modelId="{DCFDB51E-B562-4BE2-9ED1-290747E769F4}" type="presOf" srcId="{788380D2-3039-488D-9E41-9B9821F627CA}" destId="{F00F8BCF-9E0F-47FD-9F36-9D7CCD1AAE1C}" srcOrd="0" destOrd="0" presId="urn:microsoft.com/office/officeart/2005/8/layout/StepDownProcess"/>
    <dgm:cxn modelId="{DFEF6426-FCA4-4DB8-BE11-4C931A326AA7}" srcId="{788380D2-3039-488D-9E41-9B9821F627CA}" destId="{C74FE9F1-979F-4765-8142-2388F006398F}" srcOrd="1" destOrd="0" parTransId="{6006AADB-598B-4CD7-94E9-520C77E4A2D9}" sibTransId="{2679EC03-4B4D-4A94-8A49-575EEDA53934}"/>
    <dgm:cxn modelId="{97C6A34A-043F-46DF-A4C5-8F03BD350BA3}" srcId="{788380D2-3039-488D-9E41-9B9821F627CA}" destId="{C22E53C6-8123-4B4A-960D-170405B601B7}" srcOrd="3" destOrd="0" parTransId="{AA5BD5B8-F643-4218-B070-D89BF144E44D}" sibTransId="{ECBE311F-3783-4252-9E20-7D99092E0A3C}"/>
    <dgm:cxn modelId="{E20FCE6E-8D9A-4530-9F1F-B8A5C16E5A9B}" srcId="{788380D2-3039-488D-9E41-9B9821F627CA}" destId="{0D06B6F4-F99E-4824-B8B6-3F61E22BFD15}" srcOrd="0" destOrd="0" parTransId="{9550E54C-8803-4E50-A735-67FC06DA1E95}" sibTransId="{1BFE07F9-AE88-42BD-B8B6-42B881EF7EC8}"/>
    <dgm:cxn modelId="{7688AD56-3E0B-45A4-AAF0-E314E0B58C68}" srcId="{788380D2-3039-488D-9E41-9B9821F627CA}" destId="{37BCA10C-504A-45C7-8326-24809EB36CFF}" srcOrd="2" destOrd="0" parTransId="{A03312B3-4E93-4D72-B9C6-631C846A7002}" sibTransId="{51B1B361-33BA-45E6-A6FA-256CCAC9CE3D}"/>
    <dgm:cxn modelId="{93A4D9C4-3446-4A2C-BF81-15686DC8EE91}" type="presOf" srcId="{37BCA10C-504A-45C7-8326-24809EB36CFF}" destId="{FA37B364-A000-4AA1-8D1D-E0B00800DA5E}" srcOrd="0" destOrd="0" presId="urn:microsoft.com/office/officeart/2005/8/layout/StepDownProcess"/>
    <dgm:cxn modelId="{D7A375E6-C9C7-4C02-8F27-AC0ED61A3932}" type="presOf" srcId="{C74FE9F1-979F-4765-8142-2388F006398F}" destId="{BAD5CC8A-AB7C-4014-8963-6D56EDE4759D}" srcOrd="0" destOrd="0" presId="urn:microsoft.com/office/officeart/2005/8/layout/StepDownProcess"/>
    <dgm:cxn modelId="{8D5256F4-302B-4573-A9A7-D81D800A92D6}" type="presOf" srcId="{C22E53C6-8123-4B4A-960D-170405B601B7}" destId="{DA08B703-2FAA-40C6-9BA6-25B482719CF2}" srcOrd="0" destOrd="0" presId="urn:microsoft.com/office/officeart/2005/8/layout/StepDownProcess"/>
    <dgm:cxn modelId="{25B939BB-D694-4353-BC45-9968EC39814F}" type="presParOf" srcId="{F00F8BCF-9E0F-47FD-9F36-9D7CCD1AAE1C}" destId="{72490669-621E-428A-B072-3AA59674B824}" srcOrd="0" destOrd="0" presId="urn:microsoft.com/office/officeart/2005/8/layout/StepDownProcess"/>
    <dgm:cxn modelId="{7834156D-B6D8-41D8-A7D1-F94CC853D36D}" type="presParOf" srcId="{72490669-621E-428A-B072-3AA59674B824}" destId="{A382C937-D51A-485D-A8E8-D341FF0B359B}" srcOrd="0" destOrd="0" presId="urn:microsoft.com/office/officeart/2005/8/layout/StepDownProcess"/>
    <dgm:cxn modelId="{E32113AC-68D8-40A1-AFBC-683BD3139FF0}" type="presParOf" srcId="{72490669-621E-428A-B072-3AA59674B824}" destId="{029812F9-CE07-437D-8022-1D3A3EB576B0}" srcOrd="1" destOrd="0" presId="urn:microsoft.com/office/officeart/2005/8/layout/StepDownProcess"/>
    <dgm:cxn modelId="{7DB68DDE-E591-4FB8-8F09-28EAFE8F2271}" type="presParOf" srcId="{72490669-621E-428A-B072-3AA59674B824}" destId="{EF0C1BA8-30CA-4B3B-922C-4058D97D1E35}" srcOrd="2" destOrd="0" presId="urn:microsoft.com/office/officeart/2005/8/layout/StepDownProcess"/>
    <dgm:cxn modelId="{81C3ACFA-4CB9-4B4E-9A33-458C1D8D8A39}" type="presParOf" srcId="{F00F8BCF-9E0F-47FD-9F36-9D7CCD1AAE1C}" destId="{0BC203DB-85C0-4ACC-BAD6-8EDB8A8E738C}" srcOrd="1" destOrd="0" presId="urn:microsoft.com/office/officeart/2005/8/layout/StepDownProcess"/>
    <dgm:cxn modelId="{158831C6-7137-448B-85F6-86D9FDCC7C99}" type="presParOf" srcId="{F00F8BCF-9E0F-47FD-9F36-9D7CCD1AAE1C}" destId="{C39F92C9-8160-4B4F-8A48-C13D00B201F4}" srcOrd="2" destOrd="0" presId="urn:microsoft.com/office/officeart/2005/8/layout/StepDownProcess"/>
    <dgm:cxn modelId="{E403AE24-8A76-4BB5-8A86-4CD02392750C}" type="presParOf" srcId="{C39F92C9-8160-4B4F-8A48-C13D00B201F4}" destId="{17F0D43D-132D-41DE-BBD4-DF008F918F22}" srcOrd="0" destOrd="0" presId="urn:microsoft.com/office/officeart/2005/8/layout/StepDownProcess"/>
    <dgm:cxn modelId="{209ED048-8F0B-4CFE-BFB8-8F73450C8D7F}" type="presParOf" srcId="{C39F92C9-8160-4B4F-8A48-C13D00B201F4}" destId="{BAD5CC8A-AB7C-4014-8963-6D56EDE4759D}" srcOrd="1" destOrd="0" presId="urn:microsoft.com/office/officeart/2005/8/layout/StepDownProcess"/>
    <dgm:cxn modelId="{DB91B14B-A65D-4C15-AA44-975485F7561E}" type="presParOf" srcId="{C39F92C9-8160-4B4F-8A48-C13D00B201F4}" destId="{95DCE9E0-B6F9-4D99-B92E-411B607E74ED}" srcOrd="2" destOrd="0" presId="urn:microsoft.com/office/officeart/2005/8/layout/StepDownProcess"/>
    <dgm:cxn modelId="{78CAF6C5-970E-4B68-897A-298EEF053267}" type="presParOf" srcId="{F00F8BCF-9E0F-47FD-9F36-9D7CCD1AAE1C}" destId="{5978D067-4557-45C1-BAA3-0655F85717DF}" srcOrd="3" destOrd="0" presId="urn:microsoft.com/office/officeart/2005/8/layout/StepDownProcess"/>
    <dgm:cxn modelId="{6E7EF810-697C-41B9-9571-DB5EFE322DCB}" type="presParOf" srcId="{F00F8BCF-9E0F-47FD-9F36-9D7CCD1AAE1C}" destId="{C2683ED6-900C-490E-8A72-7C801BDD24D5}" srcOrd="4" destOrd="0" presId="urn:microsoft.com/office/officeart/2005/8/layout/StepDownProcess"/>
    <dgm:cxn modelId="{75436923-4DE5-4733-8A07-BF2AB6FF02E0}" type="presParOf" srcId="{C2683ED6-900C-490E-8A72-7C801BDD24D5}" destId="{EB176F59-41A3-4554-B323-B6B490FAE97E}" srcOrd="0" destOrd="0" presId="urn:microsoft.com/office/officeart/2005/8/layout/StepDownProcess"/>
    <dgm:cxn modelId="{46593292-F70D-45C4-9A79-4C8655733B7F}" type="presParOf" srcId="{C2683ED6-900C-490E-8A72-7C801BDD24D5}" destId="{FA37B364-A000-4AA1-8D1D-E0B00800DA5E}" srcOrd="1" destOrd="0" presId="urn:microsoft.com/office/officeart/2005/8/layout/StepDownProcess"/>
    <dgm:cxn modelId="{5533D4F4-1636-43A3-B211-4B28C7336F3F}" type="presParOf" srcId="{C2683ED6-900C-490E-8A72-7C801BDD24D5}" destId="{8A7EB882-2C4A-4F28-B108-4E8772374E09}" srcOrd="2" destOrd="0" presId="urn:microsoft.com/office/officeart/2005/8/layout/StepDownProcess"/>
    <dgm:cxn modelId="{605BEB32-BA0C-4C82-AC91-B5F69D0F3596}" type="presParOf" srcId="{F00F8BCF-9E0F-47FD-9F36-9D7CCD1AAE1C}" destId="{B94567B0-7D9F-46E2-BA64-556A4E8241F2}" srcOrd="5" destOrd="0" presId="urn:microsoft.com/office/officeart/2005/8/layout/StepDownProcess"/>
    <dgm:cxn modelId="{47667397-E2D9-49F4-8FB5-DDB3FC84BE32}" type="presParOf" srcId="{F00F8BCF-9E0F-47FD-9F36-9D7CCD1AAE1C}" destId="{1FB05633-043A-4ED5-9A6C-7B0C0065249D}" srcOrd="6" destOrd="0" presId="urn:microsoft.com/office/officeart/2005/8/layout/StepDownProcess"/>
    <dgm:cxn modelId="{309507FE-F177-4F5D-9D1C-CD1C89477D76}" type="presParOf" srcId="{1FB05633-043A-4ED5-9A6C-7B0C0065249D}" destId="{DA08B703-2FAA-40C6-9BA6-25B482719CF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82C937-D51A-485D-A8E8-D341FF0B359B}">
      <dsp:nvSpPr>
        <dsp:cNvPr id="0" name=""/>
        <dsp:cNvSpPr/>
      </dsp:nvSpPr>
      <dsp:spPr>
        <a:xfrm rot="5400000">
          <a:off x="1320765" y="959405"/>
          <a:ext cx="842566" cy="95923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9812F9-CE07-437D-8022-1D3A3EB576B0}">
      <dsp:nvSpPr>
        <dsp:cNvPr id="0" name=""/>
        <dsp:cNvSpPr/>
      </dsp:nvSpPr>
      <dsp:spPr>
        <a:xfrm>
          <a:off x="1097536" y="25403"/>
          <a:ext cx="1418385" cy="99282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April 25, 2019</a:t>
          </a:r>
        </a:p>
      </dsp:txBody>
      <dsp:txXfrm>
        <a:off x="1146010" y="73877"/>
        <a:ext cx="1321437" cy="895875"/>
      </dsp:txXfrm>
    </dsp:sp>
    <dsp:sp modelId="{EF0C1BA8-30CA-4B3B-922C-4058D97D1E35}">
      <dsp:nvSpPr>
        <dsp:cNvPr id="0" name=""/>
        <dsp:cNvSpPr/>
      </dsp:nvSpPr>
      <dsp:spPr>
        <a:xfrm>
          <a:off x="2515922" y="120091"/>
          <a:ext cx="1031598" cy="802443"/>
        </a:xfrm>
        <a:prstGeom prst="rect">
          <a:avLst/>
        </a:prstGeom>
        <a:noFill/>
        <a:ln>
          <a:noFill/>
        </a:ln>
        <a:effectLst/>
      </dsp:spPr>
      <dsp:style>
        <a:lnRef idx="0">
          <a:scrgbClr r="0" g="0" b="0"/>
        </a:lnRef>
        <a:fillRef idx="0">
          <a:scrgbClr r="0" g="0" b="0"/>
        </a:fillRef>
        <a:effectRef idx="0">
          <a:scrgbClr r="0" g="0" b="0"/>
        </a:effectRef>
        <a:fontRef idx="minor"/>
      </dsp:style>
    </dsp:sp>
    <dsp:sp modelId="{17F0D43D-132D-41DE-BBD4-DF008F918F22}">
      <dsp:nvSpPr>
        <dsp:cNvPr id="0" name=""/>
        <dsp:cNvSpPr/>
      </dsp:nvSpPr>
      <dsp:spPr>
        <a:xfrm rot="5400000">
          <a:off x="2496758" y="2074673"/>
          <a:ext cx="842566" cy="95923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D5CC8A-AB7C-4014-8963-6D56EDE4759D}">
      <dsp:nvSpPr>
        <dsp:cNvPr id="0" name=""/>
        <dsp:cNvSpPr/>
      </dsp:nvSpPr>
      <dsp:spPr>
        <a:xfrm>
          <a:off x="2273529" y="1140672"/>
          <a:ext cx="1418385" cy="99282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By August 1, 2019</a:t>
          </a:r>
        </a:p>
      </dsp:txBody>
      <dsp:txXfrm>
        <a:off x="2322003" y="1189146"/>
        <a:ext cx="1321437" cy="895875"/>
      </dsp:txXfrm>
    </dsp:sp>
    <dsp:sp modelId="{95DCE9E0-B6F9-4D99-B92E-411B607E74ED}">
      <dsp:nvSpPr>
        <dsp:cNvPr id="0" name=""/>
        <dsp:cNvSpPr/>
      </dsp:nvSpPr>
      <dsp:spPr>
        <a:xfrm>
          <a:off x="3691914" y="1235360"/>
          <a:ext cx="1031598" cy="802443"/>
        </a:xfrm>
        <a:prstGeom prst="rect">
          <a:avLst/>
        </a:prstGeom>
        <a:noFill/>
        <a:ln>
          <a:noFill/>
        </a:ln>
        <a:effectLst/>
      </dsp:spPr>
      <dsp:style>
        <a:lnRef idx="0">
          <a:scrgbClr r="0" g="0" b="0"/>
        </a:lnRef>
        <a:fillRef idx="0">
          <a:scrgbClr r="0" g="0" b="0"/>
        </a:fillRef>
        <a:effectRef idx="0">
          <a:scrgbClr r="0" g="0" b="0"/>
        </a:effectRef>
        <a:fontRef idx="minor"/>
      </dsp:style>
    </dsp:sp>
    <dsp:sp modelId="{EB176F59-41A3-4554-B323-B6B490FAE97E}">
      <dsp:nvSpPr>
        <dsp:cNvPr id="0" name=""/>
        <dsp:cNvSpPr/>
      </dsp:nvSpPr>
      <dsp:spPr>
        <a:xfrm rot="5400000">
          <a:off x="3672750" y="3189942"/>
          <a:ext cx="842566" cy="95923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A37B364-A000-4AA1-8D1D-E0B00800DA5E}">
      <dsp:nvSpPr>
        <dsp:cNvPr id="0" name=""/>
        <dsp:cNvSpPr/>
      </dsp:nvSpPr>
      <dsp:spPr>
        <a:xfrm>
          <a:off x="3449521" y="2255940"/>
          <a:ext cx="1418385" cy="99282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By September 30, 2019</a:t>
          </a:r>
        </a:p>
      </dsp:txBody>
      <dsp:txXfrm>
        <a:off x="3497995" y="2304414"/>
        <a:ext cx="1321437" cy="895875"/>
      </dsp:txXfrm>
    </dsp:sp>
    <dsp:sp modelId="{8A7EB882-2C4A-4F28-B108-4E8772374E09}">
      <dsp:nvSpPr>
        <dsp:cNvPr id="0" name=""/>
        <dsp:cNvSpPr/>
      </dsp:nvSpPr>
      <dsp:spPr>
        <a:xfrm>
          <a:off x="4867906" y="2350629"/>
          <a:ext cx="1031598" cy="802443"/>
        </a:xfrm>
        <a:prstGeom prst="rect">
          <a:avLst/>
        </a:prstGeom>
        <a:noFill/>
        <a:ln>
          <a:noFill/>
        </a:ln>
        <a:effectLst/>
      </dsp:spPr>
      <dsp:style>
        <a:lnRef idx="0">
          <a:scrgbClr r="0" g="0" b="0"/>
        </a:lnRef>
        <a:fillRef idx="0">
          <a:scrgbClr r="0" g="0" b="0"/>
        </a:fillRef>
        <a:effectRef idx="0">
          <a:scrgbClr r="0" g="0" b="0"/>
        </a:effectRef>
        <a:fontRef idx="minor"/>
      </dsp:style>
    </dsp:sp>
    <dsp:sp modelId="{DA08B703-2FAA-40C6-9BA6-25B482719CF2}">
      <dsp:nvSpPr>
        <dsp:cNvPr id="0" name=""/>
        <dsp:cNvSpPr/>
      </dsp:nvSpPr>
      <dsp:spPr>
        <a:xfrm>
          <a:off x="4625513" y="3371209"/>
          <a:ext cx="1418385" cy="99282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By October 30, 2019</a:t>
          </a:r>
        </a:p>
      </dsp:txBody>
      <dsp:txXfrm>
        <a:off x="4673987" y="3419683"/>
        <a:ext cx="1321437" cy="89587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4/15/2019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4/15/2019</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4/15/2019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4/15/2019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4/15/2019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4/15/2019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4/15/2019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4/15/2019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4/15/2019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4/15/2019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4/15/2019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4/15/2019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4/15/2019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County-wide Shared </a:t>
            </a:r>
            <a:br>
              <a:rPr lang="en-US" dirty="0"/>
            </a:br>
            <a:r>
              <a:rPr lang="en-US" dirty="0"/>
              <a:t>Services Initiative</a:t>
            </a:r>
          </a:p>
        </p:txBody>
      </p:sp>
      <p:sp>
        <p:nvSpPr>
          <p:cNvPr id="5" name="Subtitle 4"/>
          <p:cNvSpPr>
            <a:spLocks noGrp="1"/>
          </p:cNvSpPr>
          <p:nvPr>
            <p:ph type="subTitle" idx="1"/>
          </p:nvPr>
        </p:nvSpPr>
        <p:spPr/>
        <p:txBody>
          <a:bodyPr>
            <a:normAutofit/>
          </a:bodyPr>
          <a:lstStyle/>
          <a:p>
            <a:r>
              <a:rPr lang="en-US" dirty="0"/>
              <a:t>Jason Molino</a:t>
            </a:r>
          </a:p>
          <a:p>
            <a:r>
              <a:rPr lang="en-US" dirty="0"/>
              <a:t>County Administrator</a:t>
            </a:r>
          </a:p>
          <a:p>
            <a:r>
              <a:rPr lang="en-US" dirty="0"/>
              <a:t>April 25, 2019</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2" name="Content Placeholder 1"/>
          <p:cNvSpPr>
            <a:spLocks noGrp="1"/>
          </p:cNvSpPr>
          <p:nvPr>
            <p:ph idx="1"/>
          </p:nvPr>
        </p:nvSpPr>
        <p:spPr>
          <a:xfrm>
            <a:off x="609600" y="2161983"/>
            <a:ext cx="10972800" cy="4389120"/>
          </a:xfrm>
        </p:spPr>
        <p:txBody>
          <a:bodyPr>
            <a:normAutofit/>
          </a:bodyPr>
          <a:lstStyle/>
          <a:p>
            <a:r>
              <a:rPr lang="en-US" dirty="0"/>
              <a:t>Overview of 2018 Plan</a:t>
            </a:r>
          </a:p>
          <a:p>
            <a:pPr lvl="1"/>
            <a:r>
              <a:rPr lang="en-US" dirty="0"/>
              <a:t>Results</a:t>
            </a:r>
          </a:p>
          <a:p>
            <a:pPr lvl="1"/>
            <a:r>
              <a:rPr lang="en-US" dirty="0"/>
              <a:t>Successes</a:t>
            </a:r>
          </a:p>
          <a:p>
            <a:pPr lvl="1"/>
            <a:r>
              <a:rPr lang="en-US" dirty="0"/>
              <a:t>Challenges</a:t>
            </a:r>
          </a:p>
          <a:p>
            <a:pPr marL="393192" lvl="1" indent="0">
              <a:buNone/>
            </a:pPr>
            <a:endParaRPr lang="en-US" dirty="0"/>
          </a:p>
          <a:p>
            <a:r>
              <a:rPr lang="en-US" dirty="0"/>
              <a:t>2020 Initiative Action Plan</a:t>
            </a:r>
          </a:p>
          <a:p>
            <a:pPr lvl="1"/>
            <a:r>
              <a:rPr lang="en-US" dirty="0"/>
              <a:t>Requirements</a:t>
            </a:r>
          </a:p>
          <a:p>
            <a:pPr lvl="1"/>
            <a:r>
              <a:rPr lang="en-US" dirty="0"/>
              <a:t>Timeline</a:t>
            </a:r>
          </a:p>
          <a:p>
            <a:pPr lvl="1"/>
            <a:r>
              <a:rPr lang="en-US" dirty="0"/>
              <a:t>Next steps</a:t>
            </a:r>
          </a:p>
          <a:p>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79508"/>
            <a:ext cx="10972800" cy="949466"/>
          </a:xfrm>
        </p:spPr>
        <p:txBody>
          <a:bodyPr/>
          <a:lstStyle/>
          <a:p>
            <a:r>
              <a:rPr lang="en-US" dirty="0"/>
              <a:t>2018 Plan Results</a:t>
            </a:r>
          </a:p>
        </p:txBody>
      </p:sp>
      <p:sp>
        <p:nvSpPr>
          <p:cNvPr id="2" name="Content Placeholder 1"/>
          <p:cNvSpPr>
            <a:spLocks noGrp="1"/>
          </p:cNvSpPr>
          <p:nvPr>
            <p:ph idx="1"/>
          </p:nvPr>
        </p:nvSpPr>
        <p:spPr>
          <a:xfrm>
            <a:off x="609600" y="2019369"/>
            <a:ext cx="10972800" cy="4725379"/>
          </a:xfrm>
        </p:spPr>
        <p:txBody>
          <a:bodyPr>
            <a:normAutofit/>
          </a:bodyPr>
          <a:lstStyle/>
          <a:p>
            <a:r>
              <a:rPr lang="en-US" sz="2400" dirty="0"/>
              <a:t>Plan Projects</a:t>
            </a:r>
          </a:p>
          <a:p>
            <a:pPr lvl="1"/>
            <a:r>
              <a:rPr lang="en-US" sz="2000" dirty="0"/>
              <a:t>Tompkins County recommended six (6) projects for implementation in the 2018 plan submitted to NYS. </a:t>
            </a:r>
          </a:p>
          <a:p>
            <a:pPr marL="393192" lvl="1" indent="0">
              <a:buNone/>
            </a:pPr>
            <a:r>
              <a:rPr lang="en-US" sz="2000" dirty="0"/>
              <a:t>         The following shared service projects were completed and deemed successful:</a:t>
            </a:r>
          </a:p>
          <a:p>
            <a:pPr lvl="3"/>
            <a:r>
              <a:rPr lang="en-US" sz="1800" dirty="0"/>
              <a:t>Tompkins County Council of Governments (TCCOG) Training Academy</a:t>
            </a:r>
          </a:p>
          <a:p>
            <a:pPr lvl="3"/>
            <a:r>
              <a:rPr lang="en-US" sz="1800" dirty="0"/>
              <a:t>Service Modernization Plan (Laserfiche)</a:t>
            </a:r>
          </a:p>
          <a:p>
            <a:pPr lvl="3"/>
            <a:r>
              <a:rPr lang="en-US" sz="1800"/>
              <a:t>County-wide </a:t>
            </a:r>
            <a:r>
              <a:rPr lang="en-US" sz="1800" dirty="0"/>
              <a:t>Mass Notification System (Swift911) </a:t>
            </a:r>
          </a:p>
          <a:p>
            <a:pPr lvl="3"/>
            <a:r>
              <a:rPr lang="en-US" sz="1800" dirty="0"/>
              <a:t>Greater Tompkins County Municipal Health Insurance Consortium (GTCMHIC)</a:t>
            </a:r>
          </a:p>
          <a:p>
            <a:pPr marL="978408" lvl="3" indent="0">
              <a:buNone/>
            </a:pPr>
            <a:endParaRPr lang="en-US" sz="1800" dirty="0"/>
          </a:p>
          <a:p>
            <a:r>
              <a:rPr lang="en-US" sz="2400" dirty="0" err="1"/>
              <a:t>Matchable</a:t>
            </a:r>
            <a:r>
              <a:rPr lang="en-US" sz="2400" dirty="0"/>
              <a:t> Savings</a:t>
            </a:r>
          </a:p>
          <a:p>
            <a:pPr lvl="1"/>
            <a:r>
              <a:rPr lang="en-US" sz="2000" dirty="0"/>
              <a:t>The submitted shared service projects between municipalities resulted in a potential </a:t>
            </a:r>
            <a:r>
              <a:rPr lang="en-US" sz="2000" i="1" dirty="0"/>
              <a:t>Certified </a:t>
            </a:r>
            <a:r>
              <a:rPr lang="en-US" sz="2000" i="1" dirty="0" err="1"/>
              <a:t>Matchable</a:t>
            </a:r>
            <a:r>
              <a:rPr lang="en-US" sz="2000" i="1" dirty="0"/>
              <a:t> Savings of $385,679.93. </a:t>
            </a:r>
          </a:p>
          <a:p>
            <a:pPr lvl="1"/>
            <a:r>
              <a:rPr lang="en-US" sz="2000" dirty="0"/>
              <a:t>Our application is currently under review and awaiting acceptance from NYS.</a:t>
            </a:r>
          </a:p>
          <a:p>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2018 Plan Successes</a:t>
            </a:r>
          </a:p>
        </p:txBody>
      </p:sp>
      <p:sp>
        <p:nvSpPr>
          <p:cNvPr id="2" name="Content Placeholder 1"/>
          <p:cNvSpPr>
            <a:spLocks noGrp="1"/>
          </p:cNvSpPr>
          <p:nvPr>
            <p:ph idx="1"/>
          </p:nvPr>
        </p:nvSpPr>
        <p:spPr/>
        <p:txBody>
          <a:bodyPr/>
          <a:lstStyle/>
          <a:p>
            <a:endParaRPr lang="en-US" dirty="0"/>
          </a:p>
          <a:p>
            <a:r>
              <a:rPr lang="en-US" sz="2400" dirty="0"/>
              <a:t>Tompkins County was one (1) of thirty-four (34) counties to submit a shared services plan during the first year the initiative was mandated.</a:t>
            </a:r>
          </a:p>
          <a:p>
            <a:pPr marL="0" indent="0">
              <a:buNone/>
            </a:pPr>
            <a:endParaRPr lang="en-US" sz="2400" dirty="0"/>
          </a:p>
          <a:p>
            <a:r>
              <a:rPr lang="en-US" sz="2400" dirty="0"/>
              <a:t>Tompkins County has been a pioneer in shared services allowing the County to be ahead in the process.         </a:t>
            </a:r>
          </a:p>
          <a:p>
            <a:pPr marL="0" indent="0">
              <a:buNone/>
            </a:pPr>
            <a:r>
              <a:rPr lang="en-US" sz="2400" dirty="0"/>
              <a:t>                          </a:t>
            </a:r>
          </a:p>
          <a:p>
            <a:r>
              <a:rPr lang="en-US" sz="2400" dirty="0"/>
              <a:t>Completed application and documentation was submitted to the Department of State within allowable timeframe and is currently under review for a potential fund matches.</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52029"/>
            <a:ext cx="10972800" cy="889959"/>
          </a:xfrm>
        </p:spPr>
        <p:txBody>
          <a:bodyPr/>
          <a:lstStyle/>
          <a:p>
            <a:r>
              <a:rPr lang="en-US" dirty="0"/>
              <a:t>2018 Plan Challenges</a:t>
            </a:r>
          </a:p>
        </p:txBody>
      </p:sp>
      <p:sp>
        <p:nvSpPr>
          <p:cNvPr id="2" name="Content Placeholder 1"/>
          <p:cNvSpPr>
            <a:spLocks noGrp="1"/>
          </p:cNvSpPr>
          <p:nvPr>
            <p:ph idx="1"/>
          </p:nvPr>
        </p:nvSpPr>
        <p:spPr>
          <a:xfrm>
            <a:off x="609600" y="2170372"/>
            <a:ext cx="10972800" cy="4389120"/>
          </a:xfrm>
        </p:spPr>
        <p:txBody>
          <a:bodyPr>
            <a:normAutofit fontScale="92500" lnSpcReduction="20000"/>
          </a:bodyPr>
          <a:lstStyle/>
          <a:p>
            <a:r>
              <a:rPr lang="en-US" sz="2400" dirty="0"/>
              <a:t>Difficulty identifying potential shared service opportunities that would result in high dollar savings</a:t>
            </a:r>
          </a:p>
          <a:p>
            <a:pPr lvl="3"/>
            <a:r>
              <a:rPr lang="en-US" dirty="0"/>
              <a:t>Tompkins County has already developed many shared service projects in past years limiting additional opportunities. For example: Public Transit, Solid Waste/Recycling, Community College, Assessment, Civil Service</a:t>
            </a:r>
          </a:p>
          <a:p>
            <a:pPr marL="978408" lvl="3" indent="0">
              <a:buNone/>
            </a:pPr>
            <a:endParaRPr lang="en-US" dirty="0"/>
          </a:p>
          <a:p>
            <a:r>
              <a:rPr lang="en-US" sz="2400" dirty="0"/>
              <a:t>Anticipated projects that were not implemented within the 2018 calendar year for implementation</a:t>
            </a:r>
          </a:p>
          <a:p>
            <a:pPr lvl="3"/>
            <a:r>
              <a:rPr lang="en-US" dirty="0"/>
              <a:t>LED Street Lights </a:t>
            </a:r>
          </a:p>
          <a:p>
            <a:pPr lvl="3"/>
            <a:r>
              <a:rPr lang="en-US" dirty="0"/>
              <a:t>IT Purchasing Pool</a:t>
            </a:r>
          </a:p>
          <a:p>
            <a:pPr marL="978408" lvl="3" indent="0">
              <a:buNone/>
            </a:pPr>
            <a:endParaRPr lang="en-US" dirty="0"/>
          </a:p>
          <a:p>
            <a:r>
              <a:rPr lang="en-US" sz="2400" dirty="0"/>
              <a:t>Communication </a:t>
            </a:r>
          </a:p>
          <a:p>
            <a:pPr lvl="3"/>
            <a:r>
              <a:rPr lang="en-US" dirty="0"/>
              <a:t>At times it took several outreach attempts for County Administration to receive responses or documentation from participating municipalities</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671118"/>
            <a:ext cx="10972800" cy="907521"/>
          </a:xfrm>
        </p:spPr>
        <p:txBody>
          <a:bodyPr/>
          <a:lstStyle/>
          <a:p>
            <a:r>
              <a:rPr lang="en-US" dirty="0"/>
              <a:t>2020 Plan Requirements</a:t>
            </a:r>
          </a:p>
        </p:txBody>
      </p:sp>
      <p:sp>
        <p:nvSpPr>
          <p:cNvPr id="2" name="Content Placeholder 1"/>
          <p:cNvSpPr>
            <a:spLocks noGrp="1"/>
          </p:cNvSpPr>
          <p:nvPr>
            <p:ph idx="1"/>
          </p:nvPr>
        </p:nvSpPr>
        <p:spPr>
          <a:xfrm>
            <a:off x="609600" y="2231472"/>
            <a:ext cx="10972800" cy="4404220"/>
          </a:xfrm>
        </p:spPr>
        <p:txBody>
          <a:bodyPr>
            <a:normAutofit fontScale="77500" lnSpcReduction="20000"/>
          </a:bodyPr>
          <a:lstStyle/>
          <a:p>
            <a:r>
              <a:rPr lang="en-US" dirty="0"/>
              <a:t>Panel Convened</a:t>
            </a:r>
          </a:p>
          <a:p>
            <a:pPr lvl="3"/>
            <a:r>
              <a:rPr lang="en-US" dirty="0"/>
              <a:t>Required Participants: County Administrator, Mayors of every city and village, Supervisors of every town within the County.</a:t>
            </a:r>
          </a:p>
          <a:p>
            <a:pPr lvl="3"/>
            <a:r>
              <a:rPr lang="en-US" dirty="0"/>
              <a:t>Optional Participants: School districts, BOCES, fire districts, fire protection districts</a:t>
            </a:r>
          </a:p>
          <a:p>
            <a:r>
              <a:rPr lang="en-US" dirty="0"/>
              <a:t>Plan recommendations must be considered from all Panel members as well as the representative of each collective bargaining unit of the county and the cities, towns, and villages and other optional invited panel members. </a:t>
            </a:r>
          </a:p>
          <a:p>
            <a:r>
              <a:rPr lang="en-US" dirty="0"/>
              <a:t>Minimum of two (2) panel meetings</a:t>
            </a:r>
          </a:p>
          <a:p>
            <a:r>
              <a:rPr lang="en-US" dirty="0"/>
              <a:t>Finalize plan submitted to Legislature for review and recommendations</a:t>
            </a:r>
          </a:p>
          <a:p>
            <a:pPr lvl="3"/>
            <a:r>
              <a:rPr lang="en-US" dirty="0"/>
              <a:t>Legislature can modify the plan and issue recommendations, but cannot reject the plan submitted to them</a:t>
            </a:r>
          </a:p>
          <a:p>
            <a:r>
              <a:rPr lang="en-US" dirty="0"/>
              <a:t>3 public hearings (Public is encouraged to contribute ideas)</a:t>
            </a:r>
          </a:p>
          <a:p>
            <a:r>
              <a:rPr lang="en-US" dirty="0"/>
              <a:t>Panel majority vote to approve plan (If approved, to be implemented the following year)</a:t>
            </a:r>
          </a:p>
          <a:p>
            <a:r>
              <a:rPr lang="en-US" dirty="0"/>
              <a:t>Public presentation of plan</a:t>
            </a:r>
          </a:p>
          <a:p>
            <a:r>
              <a:rPr lang="en-US" dirty="0"/>
              <a:t>Plan must be submitted by end of 2019</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703345"/>
            <a:ext cx="10972800" cy="939716"/>
          </a:xfrm>
        </p:spPr>
        <p:txBody>
          <a:bodyPr/>
          <a:lstStyle/>
          <a:p>
            <a:r>
              <a:rPr lang="en-US" dirty="0"/>
              <a:t>2020 Plan Timeline</a:t>
            </a:r>
          </a:p>
        </p:txBody>
      </p:sp>
      <p:graphicFrame>
        <p:nvGraphicFramePr>
          <p:cNvPr id="7" name="Content Placeholder 6">
            <a:extLst>
              <a:ext uri="{FF2B5EF4-FFF2-40B4-BE49-F238E27FC236}">
                <a16:creationId xmlns:a16="http://schemas.microsoft.com/office/drawing/2014/main" id="{37871607-44B3-4090-80C3-0B261908A173}"/>
              </a:ext>
            </a:extLst>
          </p:cNvPr>
          <p:cNvGraphicFramePr>
            <a:graphicFrameLocks noGrp="1"/>
          </p:cNvGraphicFramePr>
          <p:nvPr>
            <p:ph idx="1"/>
            <p:extLst>
              <p:ext uri="{D42A27DB-BD31-4B8C-83A1-F6EECF244321}">
                <p14:modId xmlns:p14="http://schemas.microsoft.com/office/powerpoint/2010/main" val="819981151"/>
              </p:ext>
            </p:extLst>
          </p:nvPr>
        </p:nvGraphicFramePr>
        <p:xfrm>
          <a:off x="609600" y="1935163"/>
          <a:ext cx="7141436"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263D876D-02A2-48B4-8E26-5E06A82B06CB}"/>
              </a:ext>
            </a:extLst>
          </p:cNvPr>
          <p:cNvSpPr txBox="1"/>
          <p:nvPr/>
        </p:nvSpPr>
        <p:spPr>
          <a:xfrm>
            <a:off x="4470876" y="3135204"/>
            <a:ext cx="7350806" cy="1015663"/>
          </a:xfrm>
          <a:prstGeom prst="rect">
            <a:avLst/>
          </a:prstGeom>
          <a:noFill/>
          <a:ln>
            <a:noFill/>
          </a:ln>
        </p:spPr>
        <p:txBody>
          <a:bodyPr wrap="square" rtlCol="0">
            <a:spAutoFit/>
          </a:bodyPr>
          <a:lstStyle/>
          <a:p>
            <a:pPr marL="285750" indent="-285750">
              <a:buFont typeface="Arial" panose="020B0604020202020204" pitchFamily="34" charset="0"/>
              <a:buChar char="•"/>
            </a:pPr>
            <a:r>
              <a:rPr lang="en-US" sz="1200" dirty="0"/>
              <a:t>County Administrator consults with panel, collective bargaining units, and stakeholders</a:t>
            </a:r>
          </a:p>
          <a:p>
            <a:pPr marL="285750" indent="-285750">
              <a:buFont typeface="Arial" panose="020B0604020202020204" pitchFamily="34" charset="0"/>
              <a:buChar char="•"/>
            </a:pPr>
            <a:r>
              <a:rPr lang="en-US" sz="1200" dirty="0"/>
              <a:t>Minimum of three (3) public hearings held within the County</a:t>
            </a:r>
          </a:p>
          <a:p>
            <a:pPr marL="285750" indent="-285750">
              <a:buFont typeface="Arial" panose="020B0604020202020204" pitchFamily="34" charset="0"/>
              <a:buChar char="•"/>
            </a:pPr>
            <a:r>
              <a:rPr lang="en-US" sz="1200" dirty="0"/>
              <a:t>Panel develops plan draft</a:t>
            </a:r>
          </a:p>
          <a:p>
            <a:pPr marL="285750" indent="-285750">
              <a:buFont typeface="Arial" panose="020B0604020202020204" pitchFamily="34" charset="0"/>
              <a:buChar char="•"/>
            </a:pPr>
            <a:r>
              <a:rPr lang="en-US" sz="1200" dirty="0"/>
              <a:t>County Administrator submits plan and certification of savings to Legislature for review and comment</a:t>
            </a:r>
          </a:p>
        </p:txBody>
      </p:sp>
      <p:sp>
        <p:nvSpPr>
          <p:cNvPr id="9" name="TextBox 8">
            <a:extLst>
              <a:ext uri="{FF2B5EF4-FFF2-40B4-BE49-F238E27FC236}">
                <a16:creationId xmlns:a16="http://schemas.microsoft.com/office/drawing/2014/main" id="{B5B92ED6-C9E3-4A11-8C8F-B5EF9EB788B8}"/>
              </a:ext>
            </a:extLst>
          </p:cNvPr>
          <p:cNvSpPr txBox="1"/>
          <p:nvPr/>
        </p:nvSpPr>
        <p:spPr>
          <a:xfrm>
            <a:off x="3389119" y="2204930"/>
            <a:ext cx="2734655" cy="276999"/>
          </a:xfrm>
          <a:prstGeom prst="rect">
            <a:avLst/>
          </a:prstGeom>
          <a:noFill/>
          <a:ln>
            <a:noFill/>
          </a:ln>
        </p:spPr>
        <p:txBody>
          <a:bodyPr wrap="square" rtlCol="0">
            <a:spAutoFit/>
          </a:bodyPr>
          <a:lstStyle/>
          <a:p>
            <a:pPr marL="171450" indent="-171450">
              <a:buFont typeface="Arial" panose="020B0604020202020204" pitchFamily="34" charset="0"/>
              <a:buChar char="•"/>
            </a:pPr>
            <a:r>
              <a:rPr lang="en-US" sz="1200" dirty="0"/>
              <a:t>Panel is created and convened</a:t>
            </a:r>
          </a:p>
        </p:txBody>
      </p:sp>
      <p:sp>
        <p:nvSpPr>
          <p:cNvPr id="10" name="TextBox 9">
            <a:extLst>
              <a:ext uri="{FF2B5EF4-FFF2-40B4-BE49-F238E27FC236}">
                <a16:creationId xmlns:a16="http://schemas.microsoft.com/office/drawing/2014/main" id="{94B9B6BB-03B8-4227-9D5D-C86D3CE36D69}"/>
              </a:ext>
            </a:extLst>
          </p:cNvPr>
          <p:cNvSpPr txBox="1"/>
          <p:nvPr/>
        </p:nvSpPr>
        <p:spPr>
          <a:xfrm>
            <a:off x="5620442" y="4442969"/>
            <a:ext cx="4651760" cy="461665"/>
          </a:xfrm>
          <a:prstGeom prst="rect">
            <a:avLst/>
          </a:prstGeom>
          <a:noFill/>
          <a:ln>
            <a:noFill/>
          </a:ln>
        </p:spPr>
        <p:txBody>
          <a:bodyPr wrap="square" rtlCol="0">
            <a:spAutoFit/>
          </a:bodyPr>
          <a:lstStyle/>
          <a:p>
            <a:pPr marL="171450" indent="-171450">
              <a:buFont typeface="Arial" panose="020B0604020202020204" pitchFamily="34" charset="0"/>
              <a:buChar char="•"/>
            </a:pPr>
            <a:r>
              <a:rPr lang="en-US" sz="1200" dirty="0"/>
              <a:t>Legislature provides recommendations to the plan</a:t>
            </a:r>
          </a:p>
          <a:p>
            <a:pPr marL="171450" indent="-171450">
              <a:buFont typeface="Arial" panose="020B0604020202020204" pitchFamily="34" charset="0"/>
              <a:buChar char="•"/>
            </a:pPr>
            <a:r>
              <a:rPr lang="en-US" sz="1200" dirty="0"/>
              <a:t>Panel votes on final plan</a:t>
            </a:r>
          </a:p>
        </p:txBody>
      </p:sp>
      <p:sp>
        <p:nvSpPr>
          <p:cNvPr id="11" name="TextBox 10">
            <a:extLst>
              <a:ext uri="{FF2B5EF4-FFF2-40B4-BE49-F238E27FC236}">
                <a16:creationId xmlns:a16="http://schemas.microsoft.com/office/drawing/2014/main" id="{DBC6C302-9D26-42A6-857F-9BDABFC14A49}"/>
              </a:ext>
            </a:extLst>
          </p:cNvPr>
          <p:cNvSpPr txBox="1"/>
          <p:nvPr/>
        </p:nvSpPr>
        <p:spPr>
          <a:xfrm>
            <a:off x="6712722" y="5320103"/>
            <a:ext cx="5285573" cy="1169551"/>
          </a:xfrm>
          <a:prstGeom prst="rect">
            <a:avLst/>
          </a:prstGeom>
          <a:noFill/>
          <a:ln>
            <a:noFill/>
          </a:ln>
        </p:spPr>
        <p:txBody>
          <a:bodyPr wrap="square" rtlCol="0">
            <a:spAutoFit/>
          </a:bodyPr>
          <a:lstStyle/>
          <a:p>
            <a:pPr marL="171450" indent="-171450">
              <a:buFont typeface="Arial" panose="020B0604020202020204" pitchFamily="34" charset="0"/>
              <a:buChar char="•"/>
            </a:pPr>
            <a:r>
              <a:rPr lang="en-US" sz="1200" dirty="0"/>
              <a:t>County Administrator submits plan to Secretary of State with savings certified</a:t>
            </a:r>
          </a:p>
          <a:p>
            <a:pPr marL="171450" indent="-171450">
              <a:buFont typeface="Arial" panose="020B0604020202020204" pitchFamily="34" charset="0"/>
              <a:buChar char="•"/>
            </a:pPr>
            <a:r>
              <a:rPr lang="en-US" sz="1200" dirty="0"/>
              <a:t>County Administrator publicly disseminates plan</a:t>
            </a:r>
          </a:p>
          <a:p>
            <a:pPr marL="171450" indent="-171450">
              <a:buFont typeface="Arial" panose="020B0604020202020204" pitchFamily="34" charset="0"/>
              <a:buChar char="•"/>
            </a:pPr>
            <a:r>
              <a:rPr lang="en-US" sz="1200" dirty="0"/>
              <a:t>County Administrator conducts public presentation of Plan after public notice</a:t>
            </a:r>
          </a:p>
          <a:p>
            <a:pPr marL="171450" indent="-171450">
              <a:buFont typeface="Arial" panose="020B0604020202020204" pitchFamily="34" charset="0"/>
              <a:buChar char="•"/>
            </a:pPr>
            <a:endParaRPr lang="en-US" sz="1000" dirty="0" err="1"/>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Next Steps</a:t>
            </a:r>
          </a:p>
        </p:txBody>
      </p:sp>
      <p:sp>
        <p:nvSpPr>
          <p:cNvPr id="2" name="Content Placeholder 1"/>
          <p:cNvSpPr>
            <a:spLocks noGrp="1"/>
          </p:cNvSpPr>
          <p:nvPr>
            <p:ph idx="1"/>
          </p:nvPr>
        </p:nvSpPr>
        <p:spPr>
          <a:xfrm>
            <a:off x="609600" y="2197916"/>
            <a:ext cx="10972800" cy="4126684"/>
          </a:xfrm>
        </p:spPr>
        <p:txBody>
          <a:bodyPr>
            <a:normAutofit/>
          </a:bodyPr>
          <a:lstStyle/>
          <a:p>
            <a:pPr lvl="3"/>
            <a:r>
              <a:rPr lang="en-US" dirty="0"/>
              <a:t>Panel meetings </a:t>
            </a:r>
          </a:p>
          <a:p>
            <a:pPr lvl="4"/>
            <a:r>
              <a:rPr lang="en-US" dirty="0"/>
              <a:t>May 23</a:t>
            </a:r>
            <a:r>
              <a:rPr lang="en-US" baseline="30000" dirty="0"/>
              <a:t>rd  </a:t>
            </a:r>
            <a:r>
              <a:rPr lang="en-US" dirty="0"/>
              <a:t>4:30p.m.</a:t>
            </a:r>
          </a:p>
          <a:p>
            <a:pPr lvl="4"/>
            <a:r>
              <a:rPr lang="en-US" dirty="0"/>
              <a:t>June 27</a:t>
            </a:r>
            <a:r>
              <a:rPr lang="en-US" baseline="30000" dirty="0"/>
              <a:t>th  </a:t>
            </a:r>
            <a:r>
              <a:rPr lang="en-US" dirty="0"/>
              <a:t>4:30p.m.</a:t>
            </a:r>
          </a:p>
          <a:p>
            <a:pPr lvl="4"/>
            <a:r>
              <a:rPr lang="en-US" dirty="0"/>
              <a:t>July 25</a:t>
            </a:r>
            <a:r>
              <a:rPr lang="en-US" baseline="30000" dirty="0"/>
              <a:t>th</a:t>
            </a:r>
            <a:r>
              <a:rPr lang="en-US" dirty="0"/>
              <a:t>  4:30p.m.</a:t>
            </a:r>
          </a:p>
          <a:p>
            <a:pPr lvl="3"/>
            <a:r>
              <a:rPr lang="en-US" dirty="0"/>
              <a:t>Extend invitations to collective bargaining units and other optional panel members</a:t>
            </a:r>
          </a:p>
          <a:p>
            <a:pPr lvl="3"/>
            <a:r>
              <a:rPr lang="en-US" dirty="0"/>
              <a:t>Identify potential shared service opportunities</a:t>
            </a:r>
          </a:p>
          <a:p>
            <a:pPr lvl="3"/>
            <a:r>
              <a:rPr lang="en-US" dirty="0"/>
              <a:t>Estimate potential savings</a:t>
            </a:r>
          </a:p>
          <a:p>
            <a:pPr lvl="3"/>
            <a:r>
              <a:rPr lang="en-US" dirty="0"/>
              <a:t>Schedule public hearings</a:t>
            </a:r>
          </a:p>
          <a:p>
            <a:pPr lvl="4"/>
            <a:r>
              <a:rPr lang="en-US" dirty="0"/>
              <a:t>June ? and June 27</a:t>
            </a:r>
            <a:r>
              <a:rPr lang="en-US" baseline="30000" dirty="0"/>
              <a:t>th</a:t>
            </a:r>
            <a:r>
              <a:rPr lang="en-US" dirty="0"/>
              <a:t> </a:t>
            </a:r>
          </a:p>
          <a:p>
            <a:pPr lvl="4"/>
            <a:r>
              <a:rPr lang="en-US" dirty="0"/>
              <a:t>July 25</a:t>
            </a:r>
            <a:r>
              <a:rPr lang="en-US" baseline="30000" dirty="0"/>
              <a:t>th</a:t>
            </a:r>
            <a:r>
              <a:rPr lang="en-US" dirty="0"/>
              <a:t> </a:t>
            </a:r>
          </a:p>
          <a:p>
            <a:pPr lvl="3"/>
            <a:r>
              <a:rPr lang="en-US" dirty="0"/>
              <a:t>Draft plan complete for submission to Legislature</a:t>
            </a:r>
          </a:p>
          <a:p>
            <a:endParaRPr lang="en-US"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559</TotalTime>
  <Words>606</Words>
  <Application>Microsoft Office PowerPoint</Application>
  <PresentationFormat>Widescreen</PresentationFormat>
  <Paragraphs>85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Century Gothic</vt:lpstr>
      <vt:lpstr>Palatino Linotype</vt:lpstr>
      <vt:lpstr>Wingdings 2</vt:lpstr>
      <vt:lpstr>Presentation on brainstorming</vt:lpstr>
      <vt:lpstr>County-wide Shared  Services Initiative</vt:lpstr>
      <vt:lpstr>Agenda</vt:lpstr>
      <vt:lpstr>2018 Plan Results</vt:lpstr>
      <vt:lpstr>2018 Plan Successes</vt:lpstr>
      <vt:lpstr>2018 Plan Challenges</vt:lpstr>
      <vt:lpstr>2020 Plan Requirements</vt:lpstr>
      <vt:lpstr>2020 Plan Timeline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County-wide Shared Services Initiative 2020</dc:title>
  <dc:creator>Jessi Spudis</dc:creator>
  <cp:lastModifiedBy>Autumn Edwards</cp:lastModifiedBy>
  <cp:revision>148</cp:revision>
  <dcterms:created xsi:type="dcterms:W3CDTF">2019-04-02T12:57:47Z</dcterms:created>
  <dcterms:modified xsi:type="dcterms:W3CDTF">2019-04-15T17:19:02Z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