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94" r:id="rId3"/>
    <p:sldId id="286" r:id="rId4"/>
    <p:sldId id="279" r:id="rId5"/>
    <p:sldId id="280" r:id="rId6"/>
    <p:sldId id="257" r:id="rId7"/>
    <p:sldId id="259" r:id="rId8"/>
    <p:sldId id="305" r:id="rId9"/>
    <p:sldId id="262" r:id="rId10"/>
    <p:sldId id="276" r:id="rId11"/>
    <p:sldId id="277" r:id="rId12"/>
    <p:sldId id="278" r:id="rId13"/>
    <p:sldId id="296" r:id="rId14"/>
    <p:sldId id="283" r:id="rId15"/>
    <p:sldId id="297" r:id="rId16"/>
    <p:sldId id="273" r:id="rId17"/>
    <p:sldId id="299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2067" autoAdjust="0"/>
  </p:normalViewPr>
  <p:slideViewPr>
    <p:cSldViewPr showGuides="1">
      <p:cViewPr varScale="1">
        <p:scale>
          <a:sx n="35" d="100"/>
          <a:sy n="3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75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ulverts\Current_work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c_culvert\Copy%20of%20culvert_runoff_work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2821217115301"/>
          <c:y val="5.1400554097404488E-2"/>
          <c:w val="0.81605688823780753"/>
          <c:h val="0.77315580344123735"/>
        </c:manualLayout>
      </c:layout>
      <c:lineChart>
        <c:grouping val="standard"/>
        <c:varyColors val="0"/>
        <c:ser>
          <c:idx val="0"/>
          <c:order val="0"/>
          <c:tx>
            <c:v>Predicted Runoff</c:v>
          </c:tx>
          <c:marker>
            <c:symbol val="none"/>
          </c:marker>
          <c:cat>
            <c:numRef>
              <c:f>'runoff future Q1'!$Q$13:$Q$21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100</c:v>
                </c:pt>
                <c:pt idx="7">
                  <c:v>200</c:v>
                </c:pt>
                <c:pt idx="8">
                  <c:v>500</c:v>
                </c:pt>
              </c:numCache>
            </c:numRef>
          </c:cat>
          <c:val>
            <c:numRef>
              <c:f>'runoff future Q1'!$U$13:$U$21</c:f>
              <c:numCache>
                <c:formatCode>General</c:formatCode>
                <c:ptCount val="9"/>
                <c:pt idx="0">
                  <c:v>6.4278480000000164E-3</c:v>
                </c:pt>
                <c:pt idx="1">
                  <c:v>3.4682145000000095E-2</c:v>
                </c:pt>
                <c:pt idx="2">
                  <c:v>0.13850715899999999</c:v>
                </c:pt>
                <c:pt idx="3">
                  <c:v>0.29571162000000001</c:v>
                </c:pt>
                <c:pt idx="4">
                  <c:v>0.63743545300000193</c:v>
                </c:pt>
                <c:pt idx="5">
                  <c:v>0.94924202700000004</c:v>
                </c:pt>
                <c:pt idx="6">
                  <c:v>1.402585153</c:v>
                </c:pt>
                <c:pt idx="7">
                  <c:v>1.9795901250000001</c:v>
                </c:pt>
                <c:pt idx="8">
                  <c:v>2.9448694669999997</c:v>
                </c:pt>
              </c:numCache>
            </c:numRef>
          </c:val>
          <c:smooth val="0"/>
        </c:ser>
        <c:ser>
          <c:idx val="1"/>
          <c:order val="1"/>
          <c:tx>
            <c:v>Culvert Capacity</c:v>
          </c:tx>
          <c:marker>
            <c:symbol val="none"/>
          </c:marker>
          <c:cat>
            <c:numRef>
              <c:f>'runoff future Q1'!$Q$13:$Q$21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100</c:v>
                </c:pt>
                <c:pt idx="7">
                  <c:v>200</c:v>
                </c:pt>
                <c:pt idx="8">
                  <c:v>500</c:v>
                </c:pt>
              </c:numCache>
            </c:numRef>
          </c:cat>
          <c:val>
            <c:numRef>
              <c:f>'runoff future Q1'!$V$13:$V$21</c:f>
              <c:numCache>
                <c:formatCode>0.00</c:formatCode>
                <c:ptCount val="9"/>
                <c:pt idx="0">
                  <c:v>0.77085281659267224</c:v>
                </c:pt>
                <c:pt idx="1">
                  <c:v>0.77085281659267224</c:v>
                </c:pt>
                <c:pt idx="2">
                  <c:v>0.77085281659267224</c:v>
                </c:pt>
                <c:pt idx="3">
                  <c:v>0.77085281659267224</c:v>
                </c:pt>
                <c:pt idx="4">
                  <c:v>0.77085281659267224</c:v>
                </c:pt>
                <c:pt idx="5">
                  <c:v>0.77085281659267224</c:v>
                </c:pt>
                <c:pt idx="6">
                  <c:v>0.77085281659267224</c:v>
                </c:pt>
                <c:pt idx="7">
                  <c:v>0.77085281659267224</c:v>
                </c:pt>
                <c:pt idx="8">
                  <c:v>0.77085281659267224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17056"/>
        <c:axId val="74719232"/>
      </c:lineChart>
      <c:catAx>
        <c:axId val="74717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Return period (year)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4719232"/>
        <c:crosses val="autoZero"/>
        <c:auto val="1"/>
        <c:lblAlgn val="ctr"/>
        <c:lblOffset val="100"/>
        <c:noMultiLvlLbl val="0"/>
      </c:catAx>
      <c:valAx>
        <c:axId val="74719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err="1"/>
                  <a:t>Streamflow</a:t>
                </a:r>
                <a:r>
                  <a:rPr lang="en-US" sz="1400" dirty="0"/>
                  <a:t> (m</a:t>
                </a:r>
                <a:r>
                  <a:rPr lang="en-US" sz="1400" baseline="30000" dirty="0"/>
                  <a:t>3</a:t>
                </a:r>
                <a:r>
                  <a:rPr lang="en-US" sz="1400" dirty="0"/>
                  <a:t>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717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4191540010987"/>
          <c:y val="0.10609762321376499"/>
          <c:w val="0.30561240310077648"/>
          <c:h val="0.1674343832021008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C00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CCFF33"/>
              </a:solidFill>
            </c:spPr>
          </c:dPt>
          <c:dPt>
            <c:idx val="5"/>
            <c:bubble3D val="0"/>
            <c:spPr>
              <a:solidFill>
                <a:srgbClr val="66FF99"/>
              </a:solidFill>
            </c:spPr>
          </c:dPt>
          <c:dPt>
            <c:idx val="6"/>
            <c:bubble3D val="0"/>
            <c:spPr>
              <a:solidFill>
                <a:srgbClr val="00FFFF"/>
              </a:solidFill>
            </c:spPr>
          </c:dPt>
          <c:dPt>
            <c:idx val="7"/>
            <c:bubble3D val="0"/>
            <c:spPr>
              <a:solidFill>
                <a:srgbClr val="33CCFF"/>
              </a:solidFill>
            </c:spPr>
          </c:dPt>
          <c:dPt>
            <c:idx val="8"/>
            <c:bubble3D val="0"/>
            <c:spPr>
              <a:solidFill>
                <a:srgbClr val="3366FF"/>
              </a:solidFill>
            </c:spPr>
          </c:dPt>
          <c:dPt>
            <c:idx val="9"/>
            <c:bubble3D val="0"/>
            <c:spPr>
              <a:solidFill>
                <a:srgbClr val="0000CC"/>
              </a:solidFill>
            </c:spPr>
          </c:dPt>
          <c:cat>
            <c:strRef>
              <c:f>Sheet3!$A$19:$A$28</c:f>
              <c:strCache>
                <c:ptCount val="10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25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</c:strCache>
            </c:strRef>
          </c:cat>
          <c:val>
            <c:numRef>
              <c:f>Sheet3!$B$19:$B$28</c:f>
              <c:numCache>
                <c:formatCode>General</c:formatCode>
                <c:ptCount val="10"/>
                <c:pt idx="0">
                  <c:v>32</c:v>
                </c:pt>
                <c:pt idx="1">
                  <c:v>14</c:v>
                </c:pt>
                <c:pt idx="2">
                  <c:v>23</c:v>
                </c:pt>
                <c:pt idx="3">
                  <c:v>11</c:v>
                </c:pt>
                <c:pt idx="4">
                  <c:v>15</c:v>
                </c:pt>
                <c:pt idx="5">
                  <c:v>8</c:v>
                </c:pt>
                <c:pt idx="6">
                  <c:v>3</c:v>
                </c:pt>
                <c:pt idx="7">
                  <c:v>7</c:v>
                </c:pt>
                <c:pt idx="8">
                  <c:v>5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5463813551083911"/>
          <c:y val="6.1095506083456701E-2"/>
          <c:w val="0.13610260522990175"/>
          <c:h val="0.86939066890294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2EDCA-A237-46D8-AD1F-7C511AF81EE8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6236-04E1-47EF-9E77-9140A195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17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Per NYSDEC, culverts replace thru </a:t>
            </a:r>
            <a:r>
              <a:rPr lang="en-US" baseline="0" dirty="0" smtClean="0"/>
              <a:t>this program survived Irene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project would have immediate benefits and also was a practical, tangible way for communities to take a step toward climate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aspects of flooding.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 damage is costly,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 off access to hospitals, emergency shelter,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up water that causes damage to other structures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That work is the focus of this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/>
              <a:t>Before – touch on other work around flood resiliency</a:t>
            </a:r>
            <a:endParaRPr lang="en-US" sz="1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 all know: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in very heavy precipitation, increase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rain of 100 year storm</a:t>
            </a:r>
          </a:p>
          <a:p>
            <a:endParaRPr lang="en-US" dirty="0" smtClean="0"/>
          </a:p>
          <a:p>
            <a:r>
              <a:rPr lang="en-US" dirty="0" smtClean="0"/>
              <a:t>Given the opportunity to do something</a:t>
            </a:r>
            <a:r>
              <a:rPr lang="en-US" baseline="0" dirty="0" smtClean="0"/>
              <a:t> around climate adaptation with funding through TCCPI &amp; CCETC</a:t>
            </a:r>
          </a:p>
          <a:p>
            <a:r>
              <a:rPr lang="en-US" baseline="0" dirty="0" smtClean="0"/>
              <a:t>--what are others doing?</a:t>
            </a:r>
          </a:p>
          <a:p>
            <a:r>
              <a:rPr lang="en-US" baseline="0" dirty="0" smtClean="0"/>
              <a:t>Learned of work in the Hudson Valley, involving Todd Walter and Becky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NYSDOT and NYSDEC</a:t>
            </a:r>
          </a:p>
          <a:p>
            <a:endParaRPr lang="en-US" dirty="0" smtClean="0"/>
          </a:p>
          <a:p>
            <a:r>
              <a:rPr lang="en-US" dirty="0" smtClean="0"/>
              <a:t>EXPECTION:  Town of Ithaca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rain infiltrates, some runs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7339-E5CA-4858-976B-46261A4975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5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perfect culvert</a:t>
            </a:r>
            <a:r>
              <a:rPr lang="en-US" baseline="0" dirty="0" smtClean="0"/>
              <a:t> size. </a:t>
            </a:r>
            <a:r>
              <a:rPr lang="en-US" dirty="0" smtClean="0"/>
              <a:t>Size</a:t>
            </a:r>
            <a:r>
              <a:rPr lang="en-US" baseline="0" dirty="0" smtClean="0"/>
              <a:t> based on road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r>
              <a:rPr lang="en-US" baseline="0" dirty="0" smtClean="0"/>
              <a:t> with the tools Becky created</a:t>
            </a:r>
          </a:p>
          <a:p>
            <a:r>
              <a:rPr lang="en-US" baseline="0" dirty="0" smtClean="0"/>
              <a:t>Another grad student continuing her work</a:t>
            </a:r>
          </a:p>
          <a:p>
            <a:r>
              <a:rPr lang="en-US" baseline="0" dirty="0" smtClean="0"/>
              <a:t>Field check some of the Fall Creek data</a:t>
            </a:r>
          </a:p>
          <a:p>
            <a:r>
              <a:rPr lang="en-US" baseline="0" dirty="0" smtClean="0"/>
              <a:t>Select some other watersheds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Provide the information to municipalities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information prioritizes culverts for more </a:t>
            </a:r>
            <a:r>
              <a:rPr lang="en-US" baseline="0" dirty="0" err="1" smtClean="0"/>
              <a:t>indepth</a:t>
            </a:r>
            <a:r>
              <a:rPr lang="en-US" baseline="0" dirty="0" smtClean="0"/>
              <a:t> study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NYSDEC &amp; WRI web based tool in ~ 2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6236-04E1-47EF-9E77-9140A195B2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C79B4-8F52-48A1-809D-735564BEC93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ED01-14E4-4AEE-B630-DDF64AA100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69" y="6178414"/>
            <a:ext cx="7406560" cy="47245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Flooding </a:t>
            </a:r>
            <a:r>
              <a:rPr lang="en-US" dirty="0" smtClean="0"/>
              <a:t>near </a:t>
            </a:r>
            <a:r>
              <a:rPr lang="en-US" dirty="0"/>
              <a:t>the East Hill </a:t>
            </a:r>
            <a:r>
              <a:rPr lang="en-US" dirty="0" smtClean="0"/>
              <a:t>Plaza.</a:t>
            </a:r>
            <a:r>
              <a:rPr lang="en-US" dirty="0"/>
              <a:t> Photo: WHCU/Photo by Lee Rayburn </a:t>
            </a:r>
          </a:p>
        </p:txBody>
      </p:sp>
      <p:pic>
        <p:nvPicPr>
          <p:cNvPr id="1026" name="Picture 2" descr="Friday rain causing more flooding in Ithaca, Finger La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" y="80769"/>
            <a:ext cx="9113863" cy="58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1922" y="4343390"/>
            <a:ext cx="50749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Flood Resiliency</a:t>
            </a:r>
          </a:p>
          <a:p>
            <a:r>
              <a:rPr lang="en-US" sz="2800" dirty="0" smtClean="0"/>
              <a:t>Sharon Anderson, CCE-Tompkins</a:t>
            </a:r>
          </a:p>
          <a:p>
            <a:r>
              <a:rPr lang="en-US" sz="2800" dirty="0" smtClean="0"/>
              <a:t>Environment Team Leader</a:t>
            </a:r>
          </a:p>
        </p:txBody>
      </p:sp>
    </p:spTree>
    <p:extLst>
      <p:ext uri="{BB962C8B-B14F-4D97-AF65-F5344CB8AC3E}">
        <p14:creationId xmlns:p14="http://schemas.microsoft.com/office/powerpoint/2010/main" val="24502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377459" cy="4525947"/>
          </a:xfrm>
        </p:spPr>
        <p:txBody>
          <a:bodyPr/>
          <a:lstStyle/>
          <a:p>
            <a:pPr algn="l"/>
            <a:r>
              <a:rPr lang="en-US" dirty="0" smtClean="0"/>
              <a:t>Results: map of culverts</a:t>
            </a:r>
            <a:endParaRPr lang="en-US" dirty="0"/>
          </a:p>
        </p:txBody>
      </p:sp>
      <p:pic>
        <p:nvPicPr>
          <p:cNvPr id="5" name="Picture 4" descr="FC_culverts.jpg"/>
          <p:cNvPicPr>
            <a:picLocks noChangeAspect="1"/>
          </p:cNvPicPr>
          <p:nvPr/>
        </p:nvPicPr>
        <p:blipFill>
          <a:blip r:embed="rId2" cstate="print"/>
          <a:srcRect l="8282" t="6803" r="8966" b="19728"/>
          <a:stretch>
            <a:fillRect/>
          </a:stretch>
        </p:blipFill>
        <p:spPr>
          <a:xfrm>
            <a:off x="3200415" y="88501"/>
            <a:ext cx="5852146" cy="67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capacity of Fall Creek culverts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6293687" y="3542342"/>
            <a:ext cx="2312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 period (y)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63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Highway staff to review and prioritize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Culverts blocked or already undersized</a:t>
            </a:r>
          </a:p>
          <a:p>
            <a:endParaRPr lang="en-US" dirty="0" smtClean="0"/>
          </a:p>
          <a:p>
            <a:r>
              <a:rPr lang="en-US" dirty="0" smtClean="0"/>
              <a:t>Culvert “adequate” now that will overtop the road with increased precipitation</a:t>
            </a:r>
          </a:p>
          <a:p>
            <a:endParaRPr lang="en-US" dirty="0" smtClean="0"/>
          </a:p>
          <a:p>
            <a:r>
              <a:rPr lang="en-US" dirty="0" smtClean="0"/>
              <a:t>Design new culverts for future precipitation conditions</a:t>
            </a:r>
          </a:p>
        </p:txBody>
      </p:sp>
    </p:spTree>
    <p:extLst>
      <p:ext uri="{BB962C8B-B14F-4D97-AF65-F5344CB8AC3E}">
        <p14:creationId xmlns:p14="http://schemas.microsoft.com/office/powerpoint/2010/main" val="7903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MS4s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51" y="2606049"/>
            <a:ext cx="6217897" cy="12801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Sewershed mapping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 Stream Connectivity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/>
          <a:stretch/>
        </p:blipFill>
        <p:spPr>
          <a:xfrm>
            <a:off x="50" y="1493527"/>
            <a:ext cx="9143950" cy="5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9073"/>
            <a:ext cx="8229600" cy="20570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North Atlantic Connectivity project</a:t>
            </a:r>
          </a:p>
          <a:p>
            <a:endParaRPr lang="en-US" dirty="0" smtClean="0"/>
          </a:p>
          <a:p>
            <a:r>
              <a:rPr lang="en-US" dirty="0" smtClean="0"/>
              <a:t>NYS DEC: support and possible WQIP funding for replacing culverts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4" y="207498"/>
            <a:ext cx="4471380" cy="31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253" y="6446487"/>
            <a:ext cx="3108927" cy="365756"/>
          </a:xfrm>
        </p:spPr>
        <p:txBody>
          <a:bodyPr>
            <a:normAutofit/>
          </a:bodyPr>
          <a:lstStyle/>
          <a:p>
            <a:r>
              <a:rPr lang="en-US" sz="1200" dirty="0" smtClean="0"/>
              <a:t>USFS Legacy Road and Trails Program 2013. 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550"/>
          <a:stretch/>
        </p:blipFill>
        <p:spPr>
          <a:xfrm>
            <a:off x="182928" y="777269"/>
            <a:ext cx="4297683" cy="4995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4878" y="15087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New culverts </a:t>
            </a:r>
            <a:br>
              <a:rPr lang="en-US" sz="3200" dirty="0" smtClean="0"/>
            </a:br>
            <a:r>
              <a:rPr lang="en-US" sz="3200" dirty="0" smtClean="0"/>
              <a:t>survived </a:t>
            </a:r>
            <a:r>
              <a:rPr lang="en-US" sz="3200" dirty="0"/>
              <a:t>Irene</a:t>
            </a:r>
          </a:p>
        </p:txBody>
      </p:sp>
    </p:spTree>
    <p:extLst>
      <p:ext uri="{BB962C8B-B14F-4D97-AF65-F5344CB8AC3E}">
        <p14:creationId xmlns:p14="http://schemas.microsoft.com/office/powerpoint/2010/main" val="6003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4200"/>
              </a:spcAft>
            </a:pPr>
            <a:r>
              <a:rPr lang="en-US" dirty="0" smtClean="0"/>
              <a:t>2014 Proof of concept</a:t>
            </a:r>
          </a:p>
          <a:p>
            <a:pPr>
              <a:spcAft>
                <a:spcPts val="4200"/>
              </a:spcAft>
            </a:pPr>
            <a:r>
              <a:rPr lang="en-US" dirty="0"/>
              <a:t>2015 </a:t>
            </a:r>
            <a:r>
              <a:rPr lang="en-US" dirty="0" smtClean="0"/>
              <a:t>Field work added stream connectivity. Funding secured for </a:t>
            </a:r>
            <a:r>
              <a:rPr lang="en-US" smtClean="0"/>
              <a:t>Tompkins County</a:t>
            </a:r>
            <a:endParaRPr lang="en-US" dirty="0" smtClean="0"/>
          </a:p>
          <a:p>
            <a:pPr>
              <a:spcAft>
                <a:spcPts val="4200"/>
              </a:spcAft>
            </a:pPr>
            <a:r>
              <a:rPr lang="en-US" dirty="0" smtClean="0"/>
              <a:t>2016 and 2017 field work </a:t>
            </a:r>
          </a:p>
          <a:p>
            <a:pPr>
              <a:spcAft>
                <a:spcPts val="4200"/>
              </a:spcAft>
            </a:pPr>
            <a:r>
              <a:rPr lang="en-US" dirty="0" smtClean="0"/>
              <a:t>2018 Final number crunching, analysis, GIS online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ick.syracuse.com/home/syr-media/width620/img/weather_impact/photo/17094666-standar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8" y="411513"/>
            <a:ext cx="8503392" cy="5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4756"/>
            <a:ext cx="8229600" cy="1920218"/>
          </a:xfrm>
        </p:spPr>
        <p:txBody>
          <a:bodyPr>
            <a:normAutofit fontScale="90000"/>
          </a:bodyPr>
          <a:lstStyle/>
          <a:p>
            <a:r>
              <a:rPr lang="en-US" sz="20700" dirty="0" smtClean="0"/>
              <a:t>?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7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1.  Capacity of road culverts under current and future climate conditions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742950" indent="-742950">
              <a:buAutoNum type="arabicPeriod" startAt="2"/>
            </a:pPr>
            <a:r>
              <a:rPr lang="en-US" sz="4000" b="1" dirty="0" smtClean="0"/>
              <a:t>Stream connectivity</a:t>
            </a:r>
          </a:p>
          <a:p>
            <a:pPr marL="742950" indent="-742950">
              <a:buAutoNum type="arabicPeriod" startAt="2"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361" y="6355048"/>
            <a:ext cx="5303507" cy="411192"/>
          </a:xfrm>
        </p:spPr>
        <p:txBody>
          <a:bodyPr>
            <a:normAutofit/>
          </a:bodyPr>
          <a:lstStyle/>
          <a:p>
            <a:r>
              <a:rPr lang="en-US" sz="1100" b="1" dirty="0"/>
              <a:t>Grant Ave. in Penn Yan </a:t>
            </a:r>
            <a:r>
              <a:rPr lang="en-US" sz="1100" b="1" dirty="0" smtClean="0"/>
              <a:t>May 2014.</a:t>
            </a:r>
            <a:r>
              <a:rPr lang="en-US" sz="1100" b="1" dirty="0"/>
              <a:t>  Photo by Greg </a:t>
            </a:r>
            <a:r>
              <a:rPr lang="en-US" sz="1100" b="1" dirty="0" err="1"/>
              <a:t>Cotterill</a:t>
            </a:r>
            <a:r>
              <a:rPr lang="en-US" sz="1100" b="1" dirty="0"/>
              <a:t>, Finger Lakes News </a:t>
            </a:r>
            <a:r>
              <a:rPr lang="en-US" sz="1100" b="1" dirty="0" smtClean="0"/>
              <a:t>Radio</a:t>
            </a:r>
            <a:endParaRPr lang="en-US" sz="1100" dirty="0"/>
          </a:p>
        </p:txBody>
      </p:sp>
      <p:pic>
        <p:nvPicPr>
          <p:cNvPr id="3074" name="Picture 2" descr="http://fingerlakesdailynews.com/shared/inc/client/16/articles/images/5191454353-IMG675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508781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28" y="137196"/>
            <a:ext cx="8191292" cy="6037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23731" y="6995121"/>
            <a:ext cx="3546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NYSDEC </a:t>
            </a:r>
            <a:r>
              <a:rPr lang="en-US" dirty="0" err="1" smtClean="0"/>
              <a:t>ClimateSmartCommunities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3804" y="6446487"/>
            <a:ext cx="98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NYSDEC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57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8" y="777269"/>
            <a:ext cx="4754828" cy="38404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NYS: </a:t>
            </a:r>
            <a:r>
              <a:rPr lang="en-US" dirty="0" smtClean="0"/>
              <a:t>~ 1 million culverts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Lack of inventory* of locations, sizes, conditions of culverts and catch basins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*except Town of Ithaca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5"/>
          <a:stretch/>
        </p:blipFill>
        <p:spPr>
          <a:xfrm>
            <a:off x="3573796" y="3428999"/>
            <a:ext cx="5464101" cy="338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379">
            <a:off x="5386334" y="197885"/>
            <a:ext cx="3561398" cy="277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ardrop 105"/>
          <p:cNvSpPr/>
          <p:nvPr/>
        </p:nvSpPr>
        <p:spPr>
          <a:xfrm rot="3928881">
            <a:off x="1188731" y="2975155"/>
            <a:ext cx="3114914" cy="3269890"/>
          </a:xfrm>
          <a:prstGeom prst="teardrop">
            <a:avLst>
              <a:gd name="adj" fmla="val 132495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ardrop 68"/>
          <p:cNvSpPr/>
          <p:nvPr/>
        </p:nvSpPr>
        <p:spPr>
          <a:xfrm rot="3928881">
            <a:off x="1401634" y="2859385"/>
            <a:ext cx="2758674" cy="3016359"/>
          </a:xfrm>
          <a:prstGeom prst="teardrop">
            <a:avLst>
              <a:gd name="adj" fmla="val 13236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838199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Runoff to each culverts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19400" y="4343400"/>
            <a:ext cx="1371600" cy="2286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1"/>
          <p:cNvGrpSpPr/>
          <p:nvPr/>
        </p:nvGrpSpPr>
        <p:grpSpPr>
          <a:xfrm>
            <a:off x="3429000" y="2209800"/>
            <a:ext cx="838200" cy="1219200"/>
            <a:chOff x="6400800" y="1691640"/>
            <a:chExt cx="838200" cy="1219200"/>
          </a:xfrm>
        </p:grpSpPr>
        <p:pic>
          <p:nvPicPr>
            <p:cNvPr id="78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705600" y="169164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79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858000" y="184404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0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858000" y="205740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1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400800" y="205740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2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858000" y="251460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3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7010400" y="228600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4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477000" y="228600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5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7086600" y="269748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6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629400" y="213360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7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781800" y="228600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88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629400" y="1905000"/>
              <a:ext cx="152400" cy="213360"/>
            </a:xfrm>
            <a:prstGeom prst="rect">
              <a:avLst/>
            </a:prstGeom>
            <a:noFill/>
          </p:spPr>
        </p:pic>
      </p:grpSp>
      <p:grpSp>
        <p:nvGrpSpPr>
          <p:cNvPr id="5" name="Group 84"/>
          <p:cNvGrpSpPr/>
          <p:nvPr/>
        </p:nvGrpSpPr>
        <p:grpSpPr>
          <a:xfrm>
            <a:off x="2667000" y="2286000"/>
            <a:ext cx="838200" cy="594360"/>
            <a:chOff x="6400800" y="1691640"/>
            <a:chExt cx="838200" cy="594360"/>
          </a:xfrm>
        </p:grpSpPr>
        <p:pic>
          <p:nvPicPr>
            <p:cNvPr id="61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705600" y="169164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62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858000" y="184404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63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400800" y="205740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64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629400" y="199644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65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7086600" y="1767840"/>
              <a:ext cx="152400" cy="213360"/>
            </a:xfrm>
            <a:prstGeom prst="rect">
              <a:avLst/>
            </a:prstGeom>
            <a:noFill/>
          </p:spPr>
        </p:pic>
        <p:pic>
          <p:nvPicPr>
            <p:cNvPr id="66" name="Picture 2" descr="C:\Users\Becky\AppData\Local\Microsoft\Windows\Temporary Internet Files\Content.IE5\QZ4MKPEU\MC900432588[1].png"/>
            <p:cNvPicPr>
              <a:picLocks noChangeAspect="1" noChangeArrowheads="1"/>
            </p:cNvPicPr>
            <p:nvPr/>
          </p:nvPicPr>
          <p:blipFill>
            <a:blip r:embed="rId3" cstate="print"/>
            <a:srcRect l="50006" t="12502" r="8322" b="29158"/>
            <a:stretch>
              <a:fillRect/>
            </a:stretch>
          </p:blipFill>
          <p:spPr bwMode="auto">
            <a:xfrm flipH="1">
              <a:off x="6934200" y="2072640"/>
              <a:ext cx="152400" cy="213360"/>
            </a:xfrm>
            <a:prstGeom prst="rect">
              <a:avLst/>
            </a:prstGeom>
            <a:noFill/>
          </p:spPr>
        </p:pic>
      </p:grpSp>
      <p:cxnSp>
        <p:nvCxnSpPr>
          <p:cNvPr id="99" name="Straight Arrow Connector 98"/>
          <p:cNvCxnSpPr/>
          <p:nvPr/>
        </p:nvCxnSpPr>
        <p:spPr>
          <a:xfrm flipH="1">
            <a:off x="5943600" y="3429000"/>
            <a:ext cx="76200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705600" y="3048000"/>
            <a:ext cx="8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Culvert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048000" y="3276600"/>
            <a:ext cx="0" cy="457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276600" y="35052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505200" y="3429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endCxn id="69" idx="7"/>
          </p:cNvCxnSpPr>
          <p:nvPr/>
        </p:nvCxnSpPr>
        <p:spPr>
          <a:xfrm>
            <a:off x="2057400" y="4114800"/>
            <a:ext cx="3297588" cy="1085462"/>
          </a:xfrm>
          <a:prstGeom prst="curvedConnector3">
            <a:avLst>
              <a:gd name="adj1" fmla="val 7070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286000" y="3276600"/>
            <a:ext cx="0" cy="4572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514600" y="35052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743200" y="3429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981200" y="2286000"/>
            <a:ext cx="84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rain -&gt; 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62000" y="3244334"/>
            <a:ext cx="143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infiltration -&gt;</a:t>
            </a:r>
            <a:endParaRPr 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981200" y="41910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runoff</a:t>
            </a:r>
            <a:endParaRPr lang="en-US" b="1" dirty="0"/>
          </a:p>
        </p:txBody>
      </p:sp>
      <p:grpSp>
        <p:nvGrpSpPr>
          <p:cNvPr id="6" name="Group 109"/>
          <p:cNvGrpSpPr/>
          <p:nvPr/>
        </p:nvGrpSpPr>
        <p:grpSpPr>
          <a:xfrm>
            <a:off x="4654550" y="2819400"/>
            <a:ext cx="1517650" cy="4038600"/>
            <a:chOff x="4724400" y="2819400"/>
            <a:chExt cx="1517650" cy="4038600"/>
          </a:xfrm>
        </p:grpSpPr>
        <p:sp>
          <p:nvSpPr>
            <p:cNvPr id="28" name="Freeform 27"/>
            <p:cNvSpPr/>
            <p:nvPr/>
          </p:nvSpPr>
          <p:spPr>
            <a:xfrm rot="5400000">
              <a:off x="3463925" y="4079875"/>
              <a:ext cx="4038600" cy="1517650"/>
            </a:xfrm>
            <a:custGeom>
              <a:avLst/>
              <a:gdLst>
                <a:gd name="connsiteX0" fmla="*/ 0 w 4038600"/>
                <a:gd name="connsiteY0" fmla="*/ 133350 h 1066800"/>
                <a:gd name="connsiteX1" fmla="*/ 4038600 w 4038600"/>
                <a:gd name="connsiteY1" fmla="*/ 133350 h 1066800"/>
                <a:gd name="connsiteX2" fmla="*/ 4038600 w 4038600"/>
                <a:gd name="connsiteY2" fmla="*/ 933450 h 1066800"/>
                <a:gd name="connsiteX3" fmla="*/ 0 w 4038600"/>
                <a:gd name="connsiteY3" fmla="*/ 933450 h 1066800"/>
                <a:gd name="connsiteX4" fmla="*/ 0 w 4038600"/>
                <a:gd name="connsiteY4" fmla="*/ 133350 h 1066800"/>
                <a:gd name="connsiteX0" fmla="*/ 0 w 4038600"/>
                <a:gd name="connsiteY0" fmla="*/ 444500 h 1689100"/>
                <a:gd name="connsiteX1" fmla="*/ 4038600 w 4038600"/>
                <a:gd name="connsiteY1" fmla="*/ 444500 h 1689100"/>
                <a:gd name="connsiteX2" fmla="*/ 4038600 w 4038600"/>
                <a:gd name="connsiteY2" fmla="*/ 1244600 h 1689100"/>
                <a:gd name="connsiteX3" fmla="*/ 0 w 4038600"/>
                <a:gd name="connsiteY3" fmla="*/ 996950 h 1689100"/>
                <a:gd name="connsiteX4" fmla="*/ 0 w 4038600"/>
                <a:gd name="connsiteY4" fmla="*/ 444500 h 1689100"/>
                <a:gd name="connsiteX0" fmla="*/ 0 w 4038600"/>
                <a:gd name="connsiteY0" fmla="*/ 444500 h 1517650"/>
                <a:gd name="connsiteX1" fmla="*/ 4038600 w 4038600"/>
                <a:gd name="connsiteY1" fmla="*/ 273050 h 1517650"/>
                <a:gd name="connsiteX2" fmla="*/ 4038600 w 4038600"/>
                <a:gd name="connsiteY2" fmla="*/ 1073150 h 1517650"/>
                <a:gd name="connsiteX3" fmla="*/ 0 w 4038600"/>
                <a:gd name="connsiteY3" fmla="*/ 825500 h 1517650"/>
                <a:gd name="connsiteX4" fmla="*/ 0 w 4038600"/>
                <a:gd name="connsiteY4" fmla="*/ 444500 h 15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0" h="1517650">
                  <a:moveTo>
                    <a:pt x="0" y="444500"/>
                  </a:moveTo>
                  <a:cubicBezTo>
                    <a:pt x="1346200" y="0"/>
                    <a:pt x="2692399" y="717550"/>
                    <a:pt x="4038600" y="273050"/>
                  </a:cubicBezTo>
                  <a:lnTo>
                    <a:pt x="4038600" y="1073150"/>
                  </a:lnTo>
                  <a:cubicBezTo>
                    <a:pt x="2692399" y="1517650"/>
                    <a:pt x="1346200" y="381000"/>
                    <a:pt x="0" y="825500"/>
                  </a:cubicBezTo>
                  <a:lnTo>
                    <a:pt x="0" y="4445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20000">
              <a:off x="5614416" y="2941320"/>
              <a:ext cx="76200" cy="15240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200000">
              <a:off x="5648598" y="3205738"/>
              <a:ext cx="76200" cy="18288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140000">
              <a:off x="5669280" y="3513738"/>
              <a:ext cx="76200" cy="21031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20000">
              <a:off x="5452678" y="5318760"/>
              <a:ext cx="76200" cy="34747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600000">
              <a:off x="5422392" y="5867400"/>
              <a:ext cx="76200" cy="374904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21420000">
              <a:off x="5503312" y="6416040"/>
              <a:ext cx="76200" cy="41148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5865215" y="4876800"/>
              <a:ext cx="78385" cy="304800"/>
            </a:xfrm>
            <a:custGeom>
              <a:avLst/>
              <a:gdLst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16110 w 201835"/>
                <a:gd name="connsiteY6" fmla="*/ 447675 h 885825"/>
                <a:gd name="connsiteX7" fmla="*/ 87535 w 201835"/>
                <a:gd name="connsiteY7" fmla="*/ 533400 h 885825"/>
                <a:gd name="connsiteX8" fmla="*/ 68485 w 201835"/>
                <a:gd name="connsiteY8" fmla="*/ 590550 h 885825"/>
                <a:gd name="connsiteX9" fmla="*/ 58960 w 201835"/>
                <a:gd name="connsiteY9" fmla="*/ 619125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87535 w 201835"/>
                <a:gd name="connsiteY7" fmla="*/ 533400 h 885825"/>
                <a:gd name="connsiteX8" fmla="*/ 68485 w 201835"/>
                <a:gd name="connsiteY8" fmla="*/ 590550 h 885825"/>
                <a:gd name="connsiteX9" fmla="*/ 58960 w 201835"/>
                <a:gd name="connsiteY9" fmla="*/ 619125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152400 w 201835"/>
                <a:gd name="connsiteY7" fmla="*/ 609600 h 885825"/>
                <a:gd name="connsiteX8" fmla="*/ 68485 w 201835"/>
                <a:gd name="connsiteY8" fmla="*/ 590550 h 885825"/>
                <a:gd name="connsiteX9" fmla="*/ 58960 w 201835"/>
                <a:gd name="connsiteY9" fmla="*/ 619125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152400 w 201835"/>
                <a:gd name="connsiteY7" fmla="*/ 609600 h 885825"/>
                <a:gd name="connsiteX8" fmla="*/ 68485 w 201835"/>
                <a:gd name="connsiteY8" fmla="*/ 590550 h 885825"/>
                <a:gd name="connsiteX9" fmla="*/ 152400 w 201835"/>
                <a:gd name="connsiteY9" fmla="*/ 762000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152400 w 201835"/>
                <a:gd name="connsiteY7" fmla="*/ 609600 h 885825"/>
                <a:gd name="connsiteX8" fmla="*/ 152400 w 201835"/>
                <a:gd name="connsiteY8" fmla="*/ 685800 h 885825"/>
                <a:gd name="connsiteX9" fmla="*/ 152400 w 201835"/>
                <a:gd name="connsiteY9" fmla="*/ 762000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152400 w 201835"/>
                <a:gd name="connsiteY7" fmla="*/ 609600 h 885825"/>
                <a:gd name="connsiteX8" fmla="*/ 152400 w 201835"/>
                <a:gd name="connsiteY8" fmla="*/ 685800 h 885825"/>
                <a:gd name="connsiteX9" fmla="*/ 152400 w 201835"/>
                <a:gd name="connsiteY9" fmla="*/ 762000 h 885825"/>
                <a:gd name="connsiteX10" fmla="*/ 152400 w 201835"/>
                <a:gd name="connsiteY10" fmla="*/ 8382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948621"/>
                <a:gd name="connsiteX1" fmla="*/ 182785 w 201835"/>
                <a:gd name="connsiteY1" fmla="*/ 152400 h 948621"/>
                <a:gd name="connsiteX2" fmla="*/ 163735 w 201835"/>
                <a:gd name="connsiteY2" fmla="*/ 180975 h 948621"/>
                <a:gd name="connsiteX3" fmla="*/ 154210 w 201835"/>
                <a:gd name="connsiteY3" fmla="*/ 238125 h 948621"/>
                <a:gd name="connsiteX4" fmla="*/ 144685 w 201835"/>
                <a:gd name="connsiteY4" fmla="*/ 314325 h 948621"/>
                <a:gd name="connsiteX5" fmla="*/ 135160 w 201835"/>
                <a:gd name="connsiteY5" fmla="*/ 352425 h 948621"/>
                <a:gd name="connsiteX6" fmla="*/ 152400 w 201835"/>
                <a:gd name="connsiteY6" fmla="*/ 457200 h 948621"/>
                <a:gd name="connsiteX7" fmla="*/ 152400 w 201835"/>
                <a:gd name="connsiteY7" fmla="*/ 609600 h 948621"/>
                <a:gd name="connsiteX8" fmla="*/ 152400 w 201835"/>
                <a:gd name="connsiteY8" fmla="*/ 685800 h 948621"/>
                <a:gd name="connsiteX9" fmla="*/ 152400 w 201835"/>
                <a:gd name="connsiteY9" fmla="*/ 762000 h 948621"/>
                <a:gd name="connsiteX10" fmla="*/ 152400 w 201835"/>
                <a:gd name="connsiteY10" fmla="*/ 838200 h 948621"/>
                <a:gd name="connsiteX11" fmla="*/ 152400 w 201835"/>
                <a:gd name="connsiteY11" fmla="*/ 914400 h 948621"/>
                <a:gd name="connsiteX12" fmla="*/ 1810 w 201835"/>
                <a:gd name="connsiteY12" fmla="*/ 809625 h 948621"/>
                <a:gd name="connsiteX13" fmla="*/ 1810 w 201835"/>
                <a:gd name="connsiteY13" fmla="*/ 885825 h 948621"/>
                <a:gd name="connsiteX0" fmla="*/ 200025 w 200025"/>
                <a:gd name="connsiteY0" fmla="*/ 0 h 922338"/>
                <a:gd name="connsiteX1" fmla="*/ 180975 w 200025"/>
                <a:gd name="connsiteY1" fmla="*/ 152400 h 922338"/>
                <a:gd name="connsiteX2" fmla="*/ 161925 w 200025"/>
                <a:gd name="connsiteY2" fmla="*/ 180975 h 922338"/>
                <a:gd name="connsiteX3" fmla="*/ 152400 w 200025"/>
                <a:gd name="connsiteY3" fmla="*/ 238125 h 922338"/>
                <a:gd name="connsiteX4" fmla="*/ 142875 w 200025"/>
                <a:gd name="connsiteY4" fmla="*/ 314325 h 922338"/>
                <a:gd name="connsiteX5" fmla="*/ 133350 w 200025"/>
                <a:gd name="connsiteY5" fmla="*/ 352425 h 922338"/>
                <a:gd name="connsiteX6" fmla="*/ 150590 w 200025"/>
                <a:gd name="connsiteY6" fmla="*/ 457200 h 922338"/>
                <a:gd name="connsiteX7" fmla="*/ 150590 w 200025"/>
                <a:gd name="connsiteY7" fmla="*/ 609600 h 922338"/>
                <a:gd name="connsiteX8" fmla="*/ 150590 w 200025"/>
                <a:gd name="connsiteY8" fmla="*/ 685800 h 922338"/>
                <a:gd name="connsiteX9" fmla="*/ 150590 w 200025"/>
                <a:gd name="connsiteY9" fmla="*/ 762000 h 922338"/>
                <a:gd name="connsiteX10" fmla="*/ 150590 w 200025"/>
                <a:gd name="connsiteY10" fmla="*/ 838200 h 922338"/>
                <a:gd name="connsiteX11" fmla="*/ 150590 w 200025"/>
                <a:gd name="connsiteY11" fmla="*/ 914400 h 922338"/>
                <a:gd name="connsiteX12" fmla="*/ 0 w 200025"/>
                <a:gd name="connsiteY12" fmla="*/ 885825 h 922338"/>
                <a:gd name="connsiteX0" fmla="*/ 73459 w 73459"/>
                <a:gd name="connsiteY0" fmla="*/ 0 h 914400"/>
                <a:gd name="connsiteX1" fmla="*/ 54409 w 73459"/>
                <a:gd name="connsiteY1" fmla="*/ 152400 h 914400"/>
                <a:gd name="connsiteX2" fmla="*/ 35359 w 73459"/>
                <a:gd name="connsiteY2" fmla="*/ 180975 h 914400"/>
                <a:gd name="connsiteX3" fmla="*/ 25834 w 73459"/>
                <a:gd name="connsiteY3" fmla="*/ 238125 h 914400"/>
                <a:gd name="connsiteX4" fmla="*/ 16309 w 73459"/>
                <a:gd name="connsiteY4" fmla="*/ 314325 h 914400"/>
                <a:gd name="connsiteX5" fmla="*/ 6784 w 73459"/>
                <a:gd name="connsiteY5" fmla="*/ 352425 h 914400"/>
                <a:gd name="connsiteX6" fmla="*/ 24024 w 73459"/>
                <a:gd name="connsiteY6" fmla="*/ 457200 h 914400"/>
                <a:gd name="connsiteX7" fmla="*/ 24024 w 73459"/>
                <a:gd name="connsiteY7" fmla="*/ 609600 h 914400"/>
                <a:gd name="connsiteX8" fmla="*/ 24024 w 73459"/>
                <a:gd name="connsiteY8" fmla="*/ 685800 h 914400"/>
                <a:gd name="connsiteX9" fmla="*/ 24024 w 73459"/>
                <a:gd name="connsiteY9" fmla="*/ 762000 h 914400"/>
                <a:gd name="connsiteX10" fmla="*/ 24024 w 73459"/>
                <a:gd name="connsiteY10" fmla="*/ 838200 h 914400"/>
                <a:gd name="connsiteX11" fmla="*/ 24024 w 73459"/>
                <a:gd name="connsiteY11" fmla="*/ 914400 h 914400"/>
                <a:gd name="connsiteX0" fmla="*/ 66675 w 66675"/>
                <a:gd name="connsiteY0" fmla="*/ 0 h 914400"/>
                <a:gd name="connsiteX1" fmla="*/ 47625 w 66675"/>
                <a:gd name="connsiteY1" fmla="*/ 152400 h 914400"/>
                <a:gd name="connsiteX2" fmla="*/ 28575 w 66675"/>
                <a:gd name="connsiteY2" fmla="*/ 180975 h 914400"/>
                <a:gd name="connsiteX3" fmla="*/ 19050 w 66675"/>
                <a:gd name="connsiteY3" fmla="*/ 238125 h 914400"/>
                <a:gd name="connsiteX4" fmla="*/ 9525 w 66675"/>
                <a:gd name="connsiteY4" fmla="*/ 314325 h 914400"/>
                <a:gd name="connsiteX5" fmla="*/ 0 w 66675"/>
                <a:gd name="connsiteY5" fmla="*/ 352425 h 914400"/>
                <a:gd name="connsiteX6" fmla="*/ 17240 w 66675"/>
                <a:gd name="connsiteY6" fmla="*/ 609600 h 914400"/>
                <a:gd name="connsiteX7" fmla="*/ 17240 w 66675"/>
                <a:gd name="connsiteY7" fmla="*/ 685800 h 914400"/>
                <a:gd name="connsiteX8" fmla="*/ 17240 w 66675"/>
                <a:gd name="connsiteY8" fmla="*/ 762000 h 914400"/>
                <a:gd name="connsiteX9" fmla="*/ 17240 w 66675"/>
                <a:gd name="connsiteY9" fmla="*/ 838200 h 914400"/>
                <a:gd name="connsiteX10" fmla="*/ 17240 w 66675"/>
                <a:gd name="connsiteY10" fmla="*/ 914400 h 914400"/>
                <a:gd name="connsiteX0" fmla="*/ 57452 w 57452"/>
                <a:gd name="connsiteY0" fmla="*/ 0 h 914400"/>
                <a:gd name="connsiteX1" fmla="*/ 38402 w 57452"/>
                <a:gd name="connsiteY1" fmla="*/ 152400 h 914400"/>
                <a:gd name="connsiteX2" fmla="*/ 19352 w 57452"/>
                <a:gd name="connsiteY2" fmla="*/ 180975 h 914400"/>
                <a:gd name="connsiteX3" fmla="*/ 9827 w 57452"/>
                <a:gd name="connsiteY3" fmla="*/ 238125 h 914400"/>
                <a:gd name="connsiteX4" fmla="*/ 302 w 57452"/>
                <a:gd name="connsiteY4" fmla="*/ 314325 h 914400"/>
                <a:gd name="connsiteX5" fmla="*/ 8017 w 57452"/>
                <a:gd name="connsiteY5" fmla="*/ 609600 h 914400"/>
                <a:gd name="connsiteX6" fmla="*/ 8017 w 57452"/>
                <a:gd name="connsiteY6" fmla="*/ 685800 h 914400"/>
                <a:gd name="connsiteX7" fmla="*/ 8017 w 57452"/>
                <a:gd name="connsiteY7" fmla="*/ 762000 h 914400"/>
                <a:gd name="connsiteX8" fmla="*/ 8017 w 57452"/>
                <a:gd name="connsiteY8" fmla="*/ 838200 h 914400"/>
                <a:gd name="connsiteX9" fmla="*/ 8017 w 57452"/>
                <a:gd name="connsiteY9" fmla="*/ 914400 h 914400"/>
                <a:gd name="connsiteX0" fmla="*/ 57452 w 57452"/>
                <a:gd name="connsiteY0" fmla="*/ 0 h 914400"/>
                <a:gd name="connsiteX1" fmla="*/ 38402 w 57452"/>
                <a:gd name="connsiteY1" fmla="*/ 152400 h 914400"/>
                <a:gd name="connsiteX2" fmla="*/ 19352 w 57452"/>
                <a:gd name="connsiteY2" fmla="*/ 180975 h 914400"/>
                <a:gd name="connsiteX3" fmla="*/ 302 w 57452"/>
                <a:gd name="connsiteY3" fmla="*/ 314325 h 914400"/>
                <a:gd name="connsiteX4" fmla="*/ 8017 w 57452"/>
                <a:gd name="connsiteY4" fmla="*/ 609600 h 914400"/>
                <a:gd name="connsiteX5" fmla="*/ 8017 w 57452"/>
                <a:gd name="connsiteY5" fmla="*/ 685800 h 914400"/>
                <a:gd name="connsiteX6" fmla="*/ 8017 w 57452"/>
                <a:gd name="connsiteY6" fmla="*/ 762000 h 914400"/>
                <a:gd name="connsiteX7" fmla="*/ 8017 w 57452"/>
                <a:gd name="connsiteY7" fmla="*/ 838200 h 914400"/>
                <a:gd name="connsiteX8" fmla="*/ 8017 w 57452"/>
                <a:gd name="connsiteY8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52" h="914400">
                  <a:moveTo>
                    <a:pt x="57452" y="0"/>
                  </a:moveTo>
                  <a:cubicBezTo>
                    <a:pt x="56305" y="13762"/>
                    <a:pt x="53959" y="116101"/>
                    <a:pt x="38402" y="152400"/>
                  </a:cubicBezTo>
                  <a:cubicBezTo>
                    <a:pt x="33893" y="162922"/>
                    <a:pt x="25702" y="171450"/>
                    <a:pt x="19352" y="180975"/>
                  </a:cubicBezTo>
                  <a:cubicBezTo>
                    <a:pt x="13002" y="207962"/>
                    <a:pt x="2191" y="242888"/>
                    <a:pt x="302" y="314325"/>
                  </a:cubicBezTo>
                  <a:cubicBezTo>
                    <a:pt x="0" y="376237"/>
                    <a:pt x="6731" y="547688"/>
                    <a:pt x="8017" y="609600"/>
                  </a:cubicBezTo>
                  <a:lnTo>
                    <a:pt x="8017" y="685800"/>
                  </a:lnTo>
                  <a:cubicBezTo>
                    <a:pt x="4842" y="695325"/>
                    <a:pt x="13586" y="753646"/>
                    <a:pt x="8017" y="762000"/>
                  </a:cubicBezTo>
                  <a:lnTo>
                    <a:pt x="8017" y="838200"/>
                  </a:lnTo>
                  <a:cubicBezTo>
                    <a:pt x="1667" y="863600"/>
                    <a:pt x="16296" y="889562"/>
                    <a:pt x="8017" y="914400"/>
                  </a:cubicBezTo>
                </a:path>
              </a:pathLst>
            </a:cu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49265" y="4876800"/>
              <a:ext cx="78385" cy="304800"/>
            </a:xfrm>
            <a:custGeom>
              <a:avLst/>
              <a:gdLst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16110 w 201835"/>
                <a:gd name="connsiteY6" fmla="*/ 447675 h 885825"/>
                <a:gd name="connsiteX7" fmla="*/ 87535 w 201835"/>
                <a:gd name="connsiteY7" fmla="*/ 533400 h 885825"/>
                <a:gd name="connsiteX8" fmla="*/ 68485 w 201835"/>
                <a:gd name="connsiteY8" fmla="*/ 590550 h 885825"/>
                <a:gd name="connsiteX9" fmla="*/ 58960 w 201835"/>
                <a:gd name="connsiteY9" fmla="*/ 619125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87535 w 201835"/>
                <a:gd name="connsiteY7" fmla="*/ 533400 h 885825"/>
                <a:gd name="connsiteX8" fmla="*/ 68485 w 201835"/>
                <a:gd name="connsiteY8" fmla="*/ 590550 h 885825"/>
                <a:gd name="connsiteX9" fmla="*/ 58960 w 201835"/>
                <a:gd name="connsiteY9" fmla="*/ 619125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152400 w 201835"/>
                <a:gd name="connsiteY7" fmla="*/ 609600 h 885825"/>
                <a:gd name="connsiteX8" fmla="*/ 68485 w 201835"/>
                <a:gd name="connsiteY8" fmla="*/ 590550 h 885825"/>
                <a:gd name="connsiteX9" fmla="*/ 58960 w 201835"/>
                <a:gd name="connsiteY9" fmla="*/ 619125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152400 w 201835"/>
                <a:gd name="connsiteY7" fmla="*/ 609600 h 885825"/>
                <a:gd name="connsiteX8" fmla="*/ 68485 w 201835"/>
                <a:gd name="connsiteY8" fmla="*/ 590550 h 885825"/>
                <a:gd name="connsiteX9" fmla="*/ 152400 w 201835"/>
                <a:gd name="connsiteY9" fmla="*/ 762000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152400 w 201835"/>
                <a:gd name="connsiteY7" fmla="*/ 609600 h 885825"/>
                <a:gd name="connsiteX8" fmla="*/ 152400 w 201835"/>
                <a:gd name="connsiteY8" fmla="*/ 685800 h 885825"/>
                <a:gd name="connsiteX9" fmla="*/ 152400 w 201835"/>
                <a:gd name="connsiteY9" fmla="*/ 762000 h 885825"/>
                <a:gd name="connsiteX10" fmla="*/ 39910 w 201835"/>
                <a:gd name="connsiteY10" fmla="*/ 6477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885825"/>
                <a:gd name="connsiteX1" fmla="*/ 182785 w 201835"/>
                <a:gd name="connsiteY1" fmla="*/ 152400 h 885825"/>
                <a:gd name="connsiteX2" fmla="*/ 163735 w 201835"/>
                <a:gd name="connsiteY2" fmla="*/ 180975 h 885825"/>
                <a:gd name="connsiteX3" fmla="*/ 154210 w 201835"/>
                <a:gd name="connsiteY3" fmla="*/ 238125 h 885825"/>
                <a:gd name="connsiteX4" fmla="*/ 144685 w 201835"/>
                <a:gd name="connsiteY4" fmla="*/ 314325 h 885825"/>
                <a:gd name="connsiteX5" fmla="*/ 135160 w 201835"/>
                <a:gd name="connsiteY5" fmla="*/ 352425 h 885825"/>
                <a:gd name="connsiteX6" fmla="*/ 152400 w 201835"/>
                <a:gd name="connsiteY6" fmla="*/ 457200 h 885825"/>
                <a:gd name="connsiteX7" fmla="*/ 152400 w 201835"/>
                <a:gd name="connsiteY7" fmla="*/ 609600 h 885825"/>
                <a:gd name="connsiteX8" fmla="*/ 152400 w 201835"/>
                <a:gd name="connsiteY8" fmla="*/ 685800 h 885825"/>
                <a:gd name="connsiteX9" fmla="*/ 152400 w 201835"/>
                <a:gd name="connsiteY9" fmla="*/ 762000 h 885825"/>
                <a:gd name="connsiteX10" fmla="*/ 152400 w 201835"/>
                <a:gd name="connsiteY10" fmla="*/ 838200 h 885825"/>
                <a:gd name="connsiteX11" fmla="*/ 20860 w 201835"/>
                <a:gd name="connsiteY11" fmla="*/ 723900 h 885825"/>
                <a:gd name="connsiteX12" fmla="*/ 1810 w 201835"/>
                <a:gd name="connsiteY12" fmla="*/ 809625 h 885825"/>
                <a:gd name="connsiteX13" fmla="*/ 1810 w 201835"/>
                <a:gd name="connsiteY13" fmla="*/ 885825 h 885825"/>
                <a:gd name="connsiteX0" fmla="*/ 201835 w 201835"/>
                <a:gd name="connsiteY0" fmla="*/ 0 h 948621"/>
                <a:gd name="connsiteX1" fmla="*/ 182785 w 201835"/>
                <a:gd name="connsiteY1" fmla="*/ 152400 h 948621"/>
                <a:gd name="connsiteX2" fmla="*/ 163735 w 201835"/>
                <a:gd name="connsiteY2" fmla="*/ 180975 h 948621"/>
                <a:gd name="connsiteX3" fmla="*/ 154210 w 201835"/>
                <a:gd name="connsiteY3" fmla="*/ 238125 h 948621"/>
                <a:gd name="connsiteX4" fmla="*/ 144685 w 201835"/>
                <a:gd name="connsiteY4" fmla="*/ 314325 h 948621"/>
                <a:gd name="connsiteX5" fmla="*/ 135160 w 201835"/>
                <a:gd name="connsiteY5" fmla="*/ 352425 h 948621"/>
                <a:gd name="connsiteX6" fmla="*/ 152400 w 201835"/>
                <a:gd name="connsiteY6" fmla="*/ 457200 h 948621"/>
                <a:gd name="connsiteX7" fmla="*/ 152400 w 201835"/>
                <a:gd name="connsiteY7" fmla="*/ 609600 h 948621"/>
                <a:gd name="connsiteX8" fmla="*/ 152400 w 201835"/>
                <a:gd name="connsiteY8" fmla="*/ 685800 h 948621"/>
                <a:gd name="connsiteX9" fmla="*/ 152400 w 201835"/>
                <a:gd name="connsiteY9" fmla="*/ 762000 h 948621"/>
                <a:gd name="connsiteX10" fmla="*/ 152400 w 201835"/>
                <a:gd name="connsiteY10" fmla="*/ 838200 h 948621"/>
                <a:gd name="connsiteX11" fmla="*/ 152400 w 201835"/>
                <a:gd name="connsiteY11" fmla="*/ 914400 h 948621"/>
                <a:gd name="connsiteX12" fmla="*/ 1810 w 201835"/>
                <a:gd name="connsiteY12" fmla="*/ 809625 h 948621"/>
                <a:gd name="connsiteX13" fmla="*/ 1810 w 201835"/>
                <a:gd name="connsiteY13" fmla="*/ 885825 h 948621"/>
                <a:gd name="connsiteX0" fmla="*/ 200025 w 200025"/>
                <a:gd name="connsiteY0" fmla="*/ 0 h 922338"/>
                <a:gd name="connsiteX1" fmla="*/ 180975 w 200025"/>
                <a:gd name="connsiteY1" fmla="*/ 152400 h 922338"/>
                <a:gd name="connsiteX2" fmla="*/ 161925 w 200025"/>
                <a:gd name="connsiteY2" fmla="*/ 180975 h 922338"/>
                <a:gd name="connsiteX3" fmla="*/ 152400 w 200025"/>
                <a:gd name="connsiteY3" fmla="*/ 238125 h 922338"/>
                <a:gd name="connsiteX4" fmla="*/ 142875 w 200025"/>
                <a:gd name="connsiteY4" fmla="*/ 314325 h 922338"/>
                <a:gd name="connsiteX5" fmla="*/ 133350 w 200025"/>
                <a:gd name="connsiteY5" fmla="*/ 352425 h 922338"/>
                <a:gd name="connsiteX6" fmla="*/ 150590 w 200025"/>
                <a:gd name="connsiteY6" fmla="*/ 457200 h 922338"/>
                <a:gd name="connsiteX7" fmla="*/ 150590 w 200025"/>
                <a:gd name="connsiteY7" fmla="*/ 609600 h 922338"/>
                <a:gd name="connsiteX8" fmla="*/ 150590 w 200025"/>
                <a:gd name="connsiteY8" fmla="*/ 685800 h 922338"/>
                <a:gd name="connsiteX9" fmla="*/ 150590 w 200025"/>
                <a:gd name="connsiteY9" fmla="*/ 762000 h 922338"/>
                <a:gd name="connsiteX10" fmla="*/ 150590 w 200025"/>
                <a:gd name="connsiteY10" fmla="*/ 838200 h 922338"/>
                <a:gd name="connsiteX11" fmla="*/ 150590 w 200025"/>
                <a:gd name="connsiteY11" fmla="*/ 914400 h 922338"/>
                <a:gd name="connsiteX12" fmla="*/ 0 w 200025"/>
                <a:gd name="connsiteY12" fmla="*/ 885825 h 922338"/>
                <a:gd name="connsiteX0" fmla="*/ 73459 w 73459"/>
                <a:gd name="connsiteY0" fmla="*/ 0 h 914400"/>
                <a:gd name="connsiteX1" fmla="*/ 54409 w 73459"/>
                <a:gd name="connsiteY1" fmla="*/ 152400 h 914400"/>
                <a:gd name="connsiteX2" fmla="*/ 35359 w 73459"/>
                <a:gd name="connsiteY2" fmla="*/ 180975 h 914400"/>
                <a:gd name="connsiteX3" fmla="*/ 25834 w 73459"/>
                <a:gd name="connsiteY3" fmla="*/ 238125 h 914400"/>
                <a:gd name="connsiteX4" fmla="*/ 16309 w 73459"/>
                <a:gd name="connsiteY4" fmla="*/ 314325 h 914400"/>
                <a:gd name="connsiteX5" fmla="*/ 6784 w 73459"/>
                <a:gd name="connsiteY5" fmla="*/ 352425 h 914400"/>
                <a:gd name="connsiteX6" fmla="*/ 24024 w 73459"/>
                <a:gd name="connsiteY6" fmla="*/ 457200 h 914400"/>
                <a:gd name="connsiteX7" fmla="*/ 24024 w 73459"/>
                <a:gd name="connsiteY7" fmla="*/ 609600 h 914400"/>
                <a:gd name="connsiteX8" fmla="*/ 24024 w 73459"/>
                <a:gd name="connsiteY8" fmla="*/ 685800 h 914400"/>
                <a:gd name="connsiteX9" fmla="*/ 24024 w 73459"/>
                <a:gd name="connsiteY9" fmla="*/ 762000 h 914400"/>
                <a:gd name="connsiteX10" fmla="*/ 24024 w 73459"/>
                <a:gd name="connsiteY10" fmla="*/ 838200 h 914400"/>
                <a:gd name="connsiteX11" fmla="*/ 24024 w 73459"/>
                <a:gd name="connsiteY11" fmla="*/ 914400 h 914400"/>
                <a:gd name="connsiteX0" fmla="*/ 66675 w 66675"/>
                <a:gd name="connsiteY0" fmla="*/ 0 h 914400"/>
                <a:gd name="connsiteX1" fmla="*/ 47625 w 66675"/>
                <a:gd name="connsiteY1" fmla="*/ 152400 h 914400"/>
                <a:gd name="connsiteX2" fmla="*/ 28575 w 66675"/>
                <a:gd name="connsiteY2" fmla="*/ 180975 h 914400"/>
                <a:gd name="connsiteX3" fmla="*/ 19050 w 66675"/>
                <a:gd name="connsiteY3" fmla="*/ 238125 h 914400"/>
                <a:gd name="connsiteX4" fmla="*/ 9525 w 66675"/>
                <a:gd name="connsiteY4" fmla="*/ 314325 h 914400"/>
                <a:gd name="connsiteX5" fmla="*/ 0 w 66675"/>
                <a:gd name="connsiteY5" fmla="*/ 352425 h 914400"/>
                <a:gd name="connsiteX6" fmla="*/ 17240 w 66675"/>
                <a:gd name="connsiteY6" fmla="*/ 609600 h 914400"/>
                <a:gd name="connsiteX7" fmla="*/ 17240 w 66675"/>
                <a:gd name="connsiteY7" fmla="*/ 685800 h 914400"/>
                <a:gd name="connsiteX8" fmla="*/ 17240 w 66675"/>
                <a:gd name="connsiteY8" fmla="*/ 762000 h 914400"/>
                <a:gd name="connsiteX9" fmla="*/ 17240 w 66675"/>
                <a:gd name="connsiteY9" fmla="*/ 838200 h 914400"/>
                <a:gd name="connsiteX10" fmla="*/ 17240 w 66675"/>
                <a:gd name="connsiteY10" fmla="*/ 914400 h 914400"/>
                <a:gd name="connsiteX0" fmla="*/ 57452 w 57452"/>
                <a:gd name="connsiteY0" fmla="*/ 0 h 914400"/>
                <a:gd name="connsiteX1" fmla="*/ 38402 w 57452"/>
                <a:gd name="connsiteY1" fmla="*/ 152400 h 914400"/>
                <a:gd name="connsiteX2" fmla="*/ 19352 w 57452"/>
                <a:gd name="connsiteY2" fmla="*/ 180975 h 914400"/>
                <a:gd name="connsiteX3" fmla="*/ 9827 w 57452"/>
                <a:gd name="connsiteY3" fmla="*/ 238125 h 914400"/>
                <a:gd name="connsiteX4" fmla="*/ 302 w 57452"/>
                <a:gd name="connsiteY4" fmla="*/ 314325 h 914400"/>
                <a:gd name="connsiteX5" fmla="*/ 8017 w 57452"/>
                <a:gd name="connsiteY5" fmla="*/ 609600 h 914400"/>
                <a:gd name="connsiteX6" fmla="*/ 8017 w 57452"/>
                <a:gd name="connsiteY6" fmla="*/ 685800 h 914400"/>
                <a:gd name="connsiteX7" fmla="*/ 8017 w 57452"/>
                <a:gd name="connsiteY7" fmla="*/ 762000 h 914400"/>
                <a:gd name="connsiteX8" fmla="*/ 8017 w 57452"/>
                <a:gd name="connsiteY8" fmla="*/ 838200 h 914400"/>
                <a:gd name="connsiteX9" fmla="*/ 8017 w 57452"/>
                <a:gd name="connsiteY9" fmla="*/ 914400 h 914400"/>
                <a:gd name="connsiteX0" fmla="*/ 57452 w 57452"/>
                <a:gd name="connsiteY0" fmla="*/ 0 h 914400"/>
                <a:gd name="connsiteX1" fmla="*/ 38402 w 57452"/>
                <a:gd name="connsiteY1" fmla="*/ 152400 h 914400"/>
                <a:gd name="connsiteX2" fmla="*/ 19352 w 57452"/>
                <a:gd name="connsiteY2" fmla="*/ 180975 h 914400"/>
                <a:gd name="connsiteX3" fmla="*/ 302 w 57452"/>
                <a:gd name="connsiteY3" fmla="*/ 314325 h 914400"/>
                <a:gd name="connsiteX4" fmla="*/ 8017 w 57452"/>
                <a:gd name="connsiteY4" fmla="*/ 609600 h 914400"/>
                <a:gd name="connsiteX5" fmla="*/ 8017 w 57452"/>
                <a:gd name="connsiteY5" fmla="*/ 685800 h 914400"/>
                <a:gd name="connsiteX6" fmla="*/ 8017 w 57452"/>
                <a:gd name="connsiteY6" fmla="*/ 762000 h 914400"/>
                <a:gd name="connsiteX7" fmla="*/ 8017 w 57452"/>
                <a:gd name="connsiteY7" fmla="*/ 838200 h 914400"/>
                <a:gd name="connsiteX8" fmla="*/ 8017 w 57452"/>
                <a:gd name="connsiteY8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52" h="914400">
                  <a:moveTo>
                    <a:pt x="57452" y="0"/>
                  </a:moveTo>
                  <a:cubicBezTo>
                    <a:pt x="56305" y="13762"/>
                    <a:pt x="53959" y="116101"/>
                    <a:pt x="38402" y="152400"/>
                  </a:cubicBezTo>
                  <a:cubicBezTo>
                    <a:pt x="33893" y="162922"/>
                    <a:pt x="25702" y="171450"/>
                    <a:pt x="19352" y="180975"/>
                  </a:cubicBezTo>
                  <a:cubicBezTo>
                    <a:pt x="13002" y="207962"/>
                    <a:pt x="2191" y="242888"/>
                    <a:pt x="302" y="314325"/>
                  </a:cubicBezTo>
                  <a:cubicBezTo>
                    <a:pt x="0" y="376237"/>
                    <a:pt x="6731" y="547688"/>
                    <a:pt x="8017" y="609600"/>
                  </a:cubicBezTo>
                  <a:lnTo>
                    <a:pt x="8017" y="685800"/>
                  </a:lnTo>
                  <a:cubicBezTo>
                    <a:pt x="4842" y="695325"/>
                    <a:pt x="13586" y="753646"/>
                    <a:pt x="8017" y="762000"/>
                  </a:cubicBezTo>
                  <a:lnTo>
                    <a:pt x="8017" y="838200"/>
                  </a:lnTo>
                  <a:cubicBezTo>
                    <a:pt x="1667" y="863600"/>
                    <a:pt x="16296" y="889562"/>
                    <a:pt x="8017" y="914400"/>
                  </a:cubicBezTo>
                </a:path>
              </a:pathLst>
            </a:cu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5707272" y="3891137"/>
              <a:ext cx="7728" cy="223663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20000">
              <a:off x="5535531" y="4804147"/>
              <a:ext cx="76200" cy="34747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20000">
              <a:off x="5611732" y="4270747"/>
              <a:ext cx="76200" cy="34747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5"/>
          <p:cNvGrpSpPr/>
          <p:nvPr/>
        </p:nvGrpSpPr>
        <p:grpSpPr>
          <a:xfrm>
            <a:off x="1828800" y="4724400"/>
            <a:ext cx="1248277" cy="685800"/>
            <a:chOff x="2057400" y="4953000"/>
            <a:chExt cx="1248277" cy="685800"/>
          </a:xfrm>
        </p:grpSpPr>
        <p:sp>
          <p:nvSpPr>
            <p:cNvPr id="54" name="Freeform 53"/>
            <p:cNvSpPr/>
            <p:nvPr/>
          </p:nvSpPr>
          <p:spPr>
            <a:xfrm>
              <a:off x="2057400" y="5029200"/>
              <a:ext cx="1219200" cy="609600"/>
            </a:xfrm>
            <a:custGeom>
              <a:avLst/>
              <a:gdLst>
                <a:gd name="connsiteX0" fmla="*/ 63501 w 914400"/>
                <a:gd name="connsiteY0" fmla="*/ 0 h 381000"/>
                <a:gd name="connsiteX1" fmla="*/ 850899 w 914400"/>
                <a:gd name="connsiteY1" fmla="*/ 0 h 381000"/>
                <a:gd name="connsiteX2" fmla="*/ 914400 w 914400"/>
                <a:gd name="connsiteY2" fmla="*/ 63501 h 381000"/>
                <a:gd name="connsiteX3" fmla="*/ 914400 w 914400"/>
                <a:gd name="connsiteY3" fmla="*/ 381000 h 381000"/>
                <a:gd name="connsiteX4" fmla="*/ 914400 w 914400"/>
                <a:gd name="connsiteY4" fmla="*/ 381000 h 381000"/>
                <a:gd name="connsiteX5" fmla="*/ 0 w 914400"/>
                <a:gd name="connsiteY5" fmla="*/ 381000 h 381000"/>
                <a:gd name="connsiteX6" fmla="*/ 0 w 914400"/>
                <a:gd name="connsiteY6" fmla="*/ 381000 h 381000"/>
                <a:gd name="connsiteX7" fmla="*/ 0 w 914400"/>
                <a:gd name="connsiteY7" fmla="*/ 63501 h 381000"/>
                <a:gd name="connsiteX8" fmla="*/ 63501 w 914400"/>
                <a:gd name="connsiteY8" fmla="*/ 0 h 381000"/>
                <a:gd name="connsiteX0" fmla="*/ 63501 w 914400"/>
                <a:gd name="connsiteY0" fmla="*/ 0 h 387752"/>
                <a:gd name="connsiteX1" fmla="*/ 850899 w 914400"/>
                <a:gd name="connsiteY1" fmla="*/ 0 h 387752"/>
                <a:gd name="connsiteX2" fmla="*/ 914400 w 914400"/>
                <a:gd name="connsiteY2" fmla="*/ 63501 h 387752"/>
                <a:gd name="connsiteX3" fmla="*/ 914400 w 914400"/>
                <a:gd name="connsiteY3" fmla="*/ 381000 h 387752"/>
                <a:gd name="connsiteX4" fmla="*/ 914400 w 914400"/>
                <a:gd name="connsiteY4" fmla="*/ 381000 h 387752"/>
                <a:gd name="connsiteX5" fmla="*/ 465881 w 914400"/>
                <a:gd name="connsiteY5" fmla="*/ 387752 h 387752"/>
                <a:gd name="connsiteX6" fmla="*/ 0 w 914400"/>
                <a:gd name="connsiteY6" fmla="*/ 381000 h 387752"/>
                <a:gd name="connsiteX7" fmla="*/ 0 w 914400"/>
                <a:gd name="connsiteY7" fmla="*/ 381000 h 387752"/>
                <a:gd name="connsiteX8" fmla="*/ 0 w 914400"/>
                <a:gd name="connsiteY8" fmla="*/ 63501 h 387752"/>
                <a:gd name="connsiteX9" fmla="*/ 63501 w 914400"/>
                <a:gd name="connsiteY9" fmla="*/ 0 h 387752"/>
                <a:gd name="connsiteX0" fmla="*/ 63501 w 914400"/>
                <a:gd name="connsiteY0" fmla="*/ 0 h 609600"/>
                <a:gd name="connsiteX1" fmla="*/ 850899 w 914400"/>
                <a:gd name="connsiteY1" fmla="*/ 0 h 609600"/>
                <a:gd name="connsiteX2" fmla="*/ 914400 w 914400"/>
                <a:gd name="connsiteY2" fmla="*/ 63501 h 609600"/>
                <a:gd name="connsiteX3" fmla="*/ 914400 w 914400"/>
                <a:gd name="connsiteY3" fmla="*/ 381000 h 609600"/>
                <a:gd name="connsiteX4" fmla="*/ 914400 w 914400"/>
                <a:gd name="connsiteY4" fmla="*/ 381000 h 609600"/>
                <a:gd name="connsiteX5" fmla="*/ 457200 w 914400"/>
                <a:gd name="connsiteY5" fmla="*/ 609600 h 609600"/>
                <a:gd name="connsiteX6" fmla="*/ 0 w 914400"/>
                <a:gd name="connsiteY6" fmla="*/ 381000 h 609600"/>
                <a:gd name="connsiteX7" fmla="*/ 0 w 914400"/>
                <a:gd name="connsiteY7" fmla="*/ 381000 h 609600"/>
                <a:gd name="connsiteX8" fmla="*/ 0 w 914400"/>
                <a:gd name="connsiteY8" fmla="*/ 63501 h 609600"/>
                <a:gd name="connsiteX9" fmla="*/ 63501 w 914400"/>
                <a:gd name="connsiteY9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400" h="609600">
                  <a:moveTo>
                    <a:pt x="63501" y="0"/>
                  </a:moveTo>
                  <a:lnTo>
                    <a:pt x="850899" y="0"/>
                  </a:lnTo>
                  <a:lnTo>
                    <a:pt x="914400" y="63501"/>
                  </a:lnTo>
                  <a:lnTo>
                    <a:pt x="914400" y="381000"/>
                  </a:lnTo>
                  <a:lnTo>
                    <a:pt x="914400" y="381000"/>
                  </a:lnTo>
                  <a:lnTo>
                    <a:pt x="457200" y="609600"/>
                  </a:lnTo>
                  <a:lnTo>
                    <a:pt x="0" y="381000"/>
                  </a:lnTo>
                  <a:lnTo>
                    <a:pt x="0" y="381000"/>
                  </a:lnTo>
                  <a:lnTo>
                    <a:pt x="0" y="63501"/>
                  </a:lnTo>
                  <a:lnTo>
                    <a:pt x="635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09800" y="4953000"/>
              <a:ext cx="10958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saturated</a:t>
              </a:r>
            </a:p>
            <a:p>
              <a:r>
                <a:rPr lang="en-US" b="1" dirty="0" smtClean="0"/>
                <a:t>areas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Culvert properties</a:t>
            </a:r>
            <a:endParaRPr lang="en-US" dirty="0"/>
          </a:p>
        </p:txBody>
      </p:sp>
      <p:pic>
        <p:nvPicPr>
          <p:cNvPr id="3" name="Picture 2" descr="OC48_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3581400" cy="2686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2954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Size (diameter)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Shape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Materials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Slope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Stream or ditch conditions</a:t>
            </a:r>
          </a:p>
        </p:txBody>
      </p:sp>
      <p:pic>
        <p:nvPicPr>
          <p:cNvPr id="5" name="Picture 4" descr="DC105_D1_24Jun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10000"/>
            <a:ext cx="3733800" cy="2800350"/>
          </a:xfrm>
          <a:prstGeom prst="rect">
            <a:avLst/>
          </a:prstGeom>
        </p:spPr>
      </p:pic>
      <p:pic>
        <p:nvPicPr>
          <p:cNvPr id="6" name="Picture 5" descr="OC73_U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94335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83" t="18113" r="21887" b="3019"/>
          <a:stretch/>
        </p:blipFill>
        <p:spPr>
          <a:xfrm>
            <a:off x="5222282" y="4469129"/>
            <a:ext cx="3921718" cy="2388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100-yr flood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0196" y="1874537"/>
            <a:ext cx="75894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Open Sans"/>
              </a:rPr>
              <a:t>has 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a 1 percent chance of occurring in any given </a:t>
            </a:r>
            <a:r>
              <a:rPr lang="en-US" sz="4000" dirty="0" smtClean="0">
                <a:solidFill>
                  <a:srgbClr val="000000"/>
                </a:solidFill>
                <a:latin typeface="Open Sans"/>
              </a:rPr>
              <a:t>year.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433064"/>
            <a:ext cx="66750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if you calculate the actual probability, “there’s a 64 percent chance you’re going to see something bigger than that in the next 100 years,” </a:t>
            </a:r>
            <a:r>
              <a:rPr lang="en-US" sz="2000" dirty="0"/>
              <a:t>Tufts hydrologists Richard Vogel </a:t>
            </a:r>
          </a:p>
        </p:txBody>
      </p:sp>
    </p:spTree>
    <p:extLst>
      <p:ext uri="{BB962C8B-B14F-4D97-AF65-F5344CB8AC3E}">
        <p14:creationId xmlns:p14="http://schemas.microsoft.com/office/powerpoint/2010/main" val="22394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928" y="1417638"/>
            <a:ext cx="8778144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Capacity of each culvert compared to culvert watershed</a:t>
            </a:r>
          </a:p>
          <a:p>
            <a:r>
              <a:rPr lang="en-US" sz="2800" dirty="0" smtClean="0"/>
              <a:t>Repeated for predicted 2050 precipitation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93368228"/>
              </p:ext>
            </p:extLst>
          </p:nvPr>
        </p:nvGraphicFramePr>
        <p:xfrm>
          <a:off x="1828830" y="2971805"/>
          <a:ext cx="5638770" cy="350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val 14"/>
          <p:cNvSpPr/>
          <p:nvPr/>
        </p:nvSpPr>
        <p:spPr>
          <a:xfrm>
            <a:off x="4937756" y="5074902"/>
            <a:ext cx="304800" cy="304800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499</Words>
  <Application>Microsoft Office PowerPoint</Application>
  <PresentationFormat>On-screen Show (4:3)</PresentationFormat>
  <Paragraphs>103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Grant Ave. in Penn Yan May 2014.  Photo by Greg Cotterill, Finger Lakes News Radio</vt:lpstr>
      <vt:lpstr>PowerPoint Presentation</vt:lpstr>
      <vt:lpstr>PowerPoint Presentation</vt:lpstr>
      <vt:lpstr>PowerPoint Presentation</vt:lpstr>
      <vt:lpstr>Culvert properties</vt:lpstr>
      <vt:lpstr>100-yr flood</vt:lpstr>
      <vt:lpstr>Computer model</vt:lpstr>
      <vt:lpstr>Results: map of culverts</vt:lpstr>
      <vt:lpstr>Relative capacity of Fall Creek culverts</vt:lpstr>
      <vt:lpstr>Highway staff to review and prioritize</vt:lpstr>
      <vt:lpstr>MS4s</vt:lpstr>
      <vt:lpstr>2. Stream Connectivity</vt:lpstr>
      <vt:lpstr>PowerPoint Presentation</vt:lpstr>
      <vt:lpstr>USFS Legacy Road and Trails Program 2013. </vt:lpstr>
      <vt:lpstr>Timeframe</vt:lpstr>
      <vt:lpstr>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Hydrology</dc:title>
  <dc:creator>Becky</dc:creator>
  <cp:lastModifiedBy>Michelle Pottorff</cp:lastModifiedBy>
  <cp:revision>47</cp:revision>
  <dcterms:created xsi:type="dcterms:W3CDTF">2015-02-24T01:50:28Z</dcterms:created>
  <dcterms:modified xsi:type="dcterms:W3CDTF">2016-01-28T20:43:50Z</dcterms:modified>
</cp:coreProperties>
</file>