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2.xml" ContentType="application/vnd.openxmlformats-officedocument.presentationml.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Helvetica Neue" panose="020B0604020202020204" charset="0"/>
      <p:regular r:id="rId14"/>
      <p:bold r:id="rId15"/>
      <p:italic r:id="rId16"/>
      <p:boldItalic r:id="rId17"/>
    </p:embeddedFont>
    <p:embeddedFont>
      <p:font typeface="Times" panose="02020603050405020304" pitchFamily="18"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am Boire" initials="" lastIdx="1" clrIdx="0"/>
  <p:cmAuthor id="1" name="Stephen McCarthy"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F41C1ABC-E621-40E9-8DBB-5BF7980C7D63}">
  <a:tblStyle styleId="{F41C1ABC-E621-40E9-8DBB-5BF7980C7D63}"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med" len="med"/>
              <a:tailEnd type="none" w="med" len="med"/>
            </a:ln>
          </a:left>
          <a:right>
            <a:ln w="12700" cap="flat" cmpd="sng">
              <a:solidFill>
                <a:schemeClr val="lt1"/>
              </a:solidFill>
              <a:prstDash val="solid"/>
              <a:round/>
              <a:headEnd type="none" w="med" len="med"/>
              <a:tailEnd type="none" w="med" len="med"/>
            </a:ln>
          </a:right>
          <a:top>
            <a:ln w="12700" cap="flat" cmpd="sng">
              <a:solidFill>
                <a:schemeClr val="lt1"/>
              </a:solidFill>
              <a:prstDash val="solid"/>
              <a:round/>
              <a:headEnd type="none" w="med" len="med"/>
              <a:tailEnd type="none" w="med" len="med"/>
            </a:ln>
          </a:top>
          <a:bottom>
            <a:ln w="12700" cap="flat" cmpd="sng">
              <a:solidFill>
                <a:schemeClr val="lt1"/>
              </a:solidFill>
              <a:prstDash val="solid"/>
              <a:round/>
              <a:headEnd type="none" w="med" len="med"/>
              <a:tailEnd type="none" w="med" len="med"/>
            </a:ln>
          </a:bottom>
          <a:insideH>
            <a:ln w="12700" cap="flat" cmpd="sng">
              <a:solidFill>
                <a:schemeClr val="lt1"/>
              </a:solidFill>
              <a:prstDash val="solid"/>
              <a:round/>
              <a:headEnd type="none" w="med" len="med"/>
              <a:tailEnd type="none" w="med" len="med"/>
            </a:ln>
          </a:insideH>
          <a:insideV>
            <a:ln w="12700" cap="flat" cmpd="sng">
              <a:solidFill>
                <a:schemeClr val="lt1"/>
              </a:solidFill>
              <a:prstDash val="solid"/>
              <a:round/>
              <a:headEnd type="none" w="med" len="med"/>
              <a:tailEnd type="none" w="med" len="med"/>
            </a:ln>
          </a:insideV>
        </a:tcBdr>
        <a:fill>
          <a:solidFill>
            <a:srgbClr val="F2E7E7"/>
          </a:solidFill>
        </a:fill>
      </a:tcStyle>
    </a:wholeTbl>
    <a:band1H>
      <a:tcTxStyle/>
      <a:tcStyle>
        <a:tcBdr/>
        <a:fill>
          <a:solidFill>
            <a:srgbClr val="E4CBCB"/>
          </a:solidFill>
        </a:fill>
      </a:tcStyle>
    </a:band1H>
    <a:band2H>
      <a:tcTxStyle/>
      <a:tcStyle>
        <a:tcBdr/>
      </a:tcStyle>
    </a:band2H>
    <a:band1V>
      <a:tcTxStyle/>
      <a:tcStyle>
        <a:tcBdr/>
        <a:fill>
          <a:solidFill>
            <a:srgbClr val="E4CBCB"/>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med" len="med"/>
              <a:tailEnd type="none" w="med" len="med"/>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med" len="med"/>
              <a:tailEnd type="none" w="med" len="med"/>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02"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commentAuthors" Target="commentAuthors.xml"/><Relationship Id="rId27" Type="http://schemas.microsoft.com/office/2015/10/relationships/revisionInfo" Target="revisionInfo.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7-10-09T15:12:36.769" idx="1">
    <p:pos x="6000" y="0"/>
    <p:text>I think this will be too small to read, and so maybe we will make this our cue to switch to the actual mind mapping software (which will be open in advance)</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7-10-10T13:20:29.664" idx="1">
    <p:pos x="6000" y="0"/>
    <p:text>this is a nice slide.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t" anchorCtr="0"/>
          <a:lstStyle>
            <a:lvl1pPr marL="0" marR="0" lvl="0"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1pPr>
            <a:lvl2pPr marL="457200" marR="0" lvl="1"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2pPr>
            <a:lvl3pPr marL="914400" marR="0" lvl="2"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3pPr>
            <a:lvl4pPr marL="1371600" marR="0" lvl="3"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4pPr>
            <a:lvl5pPr marL="1828800" marR="0" lvl="4"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5pPr>
            <a:lvl6pPr marL="2286000" marR="0" lvl="5"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6pPr>
            <a:lvl7pPr marL="2743200" marR="0" lvl="6"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7pPr>
            <a:lvl8pPr marL="3200400" marR="0" lvl="7"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8pPr>
            <a:lvl9pPr marL="3657600" marR="0" lvl="8" indent="69850" algn="l" rtl="0">
              <a:spcBef>
                <a:spcPts val="0"/>
              </a:spcBef>
              <a:buClr>
                <a:schemeClr val="dk1"/>
              </a:buClr>
              <a:buSzPct val="100000"/>
              <a:buFont typeface="Arial"/>
              <a:buChar char="■"/>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
        <p:cNvGrpSpPr/>
        <p:nvPr/>
      </p:nvGrpSpPr>
      <p:grpSpPr>
        <a:xfrm>
          <a:off x="0" y="0"/>
          <a:ext cx="0" cy="0"/>
          <a:chOff x="0" y="0"/>
          <a:chExt cx="0" cy="0"/>
        </a:xfrm>
      </p:grpSpPr>
      <p:sp>
        <p:nvSpPr>
          <p:cNvPr id="19" name="Shape 19"/>
          <p:cNvSpPr txBox="1">
            <a:spLocks noGrp="1"/>
          </p:cNvSpPr>
          <p:nvPr>
            <p:ph type="body" idx="1"/>
          </p:nvPr>
        </p:nvSpPr>
        <p:spPr>
          <a:xfrm>
            <a:off x="685800" y="4343400"/>
            <a:ext cx="5486399" cy="4114800"/>
          </a:xfrm>
          <a:prstGeom prst="rect">
            <a:avLst/>
          </a:prstGeom>
          <a:noFill/>
          <a:ln>
            <a:noFill/>
          </a:ln>
        </p:spPr>
        <p:txBody>
          <a:bodyPr wrap="square" lIns="91425" tIns="91425" rIns="91425" bIns="91425" anchor="ctr"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
        <p:nvSpPr>
          <p:cNvPr id="20" name="Shape 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9" name="Shape 189"/>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5" name="Shape 195"/>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
        <p:cNvGrpSpPr/>
        <p:nvPr/>
      </p:nvGrpSpPr>
      <p:grpSpPr>
        <a:xfrm>
          <a:off x="0" y="0"/>
          <a:ext cx="0" cy="0"/>
          <a:chOff x="0" y="0"/>
          <a:chExt cx="0" cy="0"/>
        </a:xfrm>
      </p:grpSpPr>
      <p:sp>
        <p:nvSpPr>
          <p:cNvPr id="24" name="Shape 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5" name="Shape 25"/>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
        <p:cNvGrpSpPr/>
        <p:nvPr/>
      </p:nvGrpSpPr>
      <p:grpSpPr>
        <a:xfrm>
          <a:off x="0" y="0"/>
          <a:ext cx="0" cy="0"/>
          <a:chOff x="0" y="0"/>
          <a:chExt cx="0" cy="0"/>
        </a:xfrm>
      </p:grpSpPr>
      <p:sp>
        <p:nvSpPr>
          <p:cNvPr id="30" name="Shape 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1" name="Shape 3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1" name="Shape 61"/>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6" name="Shape 76"/>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2" name="Shape 122"/>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8" name="Shape 128"/>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4" name="Shape 13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Section Header">
    <p:spTree>
      <p:nvGrpSpPr>
        <p:cNvPr id="1" name="Shape 13"/>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0" y="759710"/>
            <a:ext cx="9144000" cy="538608"/>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accent3"/>
              </a:buClr>
              <a:buFont typeface="Helvetica Neue"/>
              <a:buNone/>
              <a:defRPr sz="3200" b="0" i="0" u="none" strike="noStrike" cap="none">
                <a:solidFill>
                  <a:schemeClr val="accent3"/>
                </a:solidFill>
                <a:latin typeface="Helvetica Neue"/>
                <a:ea typeface="Helvetica Neue"/>
                <a:cs typeface="Helvetica Neue"/>
                <a:sym typeface="Helvetica Neue"/>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16" name="Shape 16"/>
          <p:cNvSpPr txBox="1">
            <a:spLocks noGrp="1"/>
          </p:cNvSpPr>
          <p:nvPr>
            <p:ph type="body" idx="1"/>
          </p:nvPr>
        </p:nvSpPr>
        <p:spPr>
          <a:xfrm>
            <a:off x="0" y="1298575"/>
            <a:ext cx="9144000" cy="538163"/>
          </a:xfrm>
          <a:prstGeom prst="rect">
            <a:avLst/>
          </a:prstGeom>
          <a:noFill/>
          <a:ln>
            <a:noFill/>
          </a:ln>
        </p:spPr>
        <p:txBody>
          <a:bodyPr wrap="square" lIns="91425" tIns="91425" rIns="91425" bIns="91425" anchor="t" anchorCtr="0"/>
          <a:lstStyle>
            <a:lvl1pPr marL="342900" marR="0" lvl="0" indent="63500" algn="l" rtl="0">
              <a:lnSpc>
                <a:spcPct val="100000"/>
              </a:lnSpc>
              <a:spcBef>
                <a:spcPts val="640"/>
              </a:spcBef>
              <a:spcAft>
                <a:spcPts val="0"/>
              </a:spcAft>
              <a:buClr>
                <a:schemeClr val="accent2"/>
              </a:buClr>
              <a:buSzPct val="100000"/>
              <a:buFont typeface="Arial"/>
              <a:buChar char="•"/>
              <a:defRPr sz="3200" b="0" i="0" u="none" strike="noStrike" cap="none">
                <a:solidFill>
                  <a:schemeClr val="accent2"/>
                </a:solidFill>
                <a:latin typeface="Times"/>
                <a:ea typeface="Times"/>
                <a:cs typeface="Times"/>
                <a:sym typeface="Times"/>
              </a:defRPr>
            </a:lvl1pPr>
            <a:lvl2pPr marL="742950" marR="0" lvl="1" indent="69850" algn="l" rtl="0">
              <a:lnSpc>
                <a:spcPct val="100000"/>
              </a:lnSpc>
              <a:spcBef>
                <a:spcPts val="560"/>
              </a:spcBef>
              <a:spcAft>
                <a:spcPts val="0"/>
              </a:spcAft>
              <a:buClr>
                <a:schemeClr val="accent2"/>
              </a:buClr>
              <a:buSzPct val="100000"/>
              <a:buFont typeface="Arial"/>
              <a:buChar char="–"/>
              <a:defRPr sz="2800" b="0" i="0" u="none" strike="noStrike" cap="none">
                <a:solidFill>
                  <a:schemeClr val="accent2"/>
                </a:solidFill>
                <a:latin typeface="Times"/>
                <a:ea typeface="Times"/>
                <a:cs typeface="Times"/>
                <a:sym typeface="Times"/>
              </a:defRPr>
            </a:lvl2pPr>
            <a:lvl3pPr marL="1143000" marR="0" lvl="2" indent="76200" algn="l" rtl="0">
              <a:lnSpc>
                <a:spcPct val="100000"/>
              </a:lnSpc>
              <a:spcBef>
                <a:spcPts val="480"/>
              </a:spcBef>
              <a:spcAft>
                <a:spcPts val="0"/>
              </a:spcAft>
              <a:buClr>
                <a:schemeClr val="accent2"/>
              </a:buClr>
              <a:buSzPct val="100000"/>
              <a:buFont typeface="Arial"/>
              <a:buChar char="•"/>
              <a:defRPr sz="2400" b="0" i="0" u="none" strike="noStrike" cap="none">
                <a:solidFill>
                  <a:schemeClr val="accent2"/>
                </a:solidFill>
                <a:latin typeface="Times"/>
                <a:ea typeface="Times"/>
                <a:cs typeface="Times"/>
                <a:sym typeface="Times"/>
              </a:defRPr>
            </a:lvl3pPr>
            <a:lvl4pPr marL="1600200" marR="0" lvl="3"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4pPr>
            <a:lvl5pPr marL="2057400" marR="0" lvl="4"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9pPr>
          </a:lstStyle>
          <a:p>
            <a:endParaRPr/>
          </a:p>
        </p:txBody>
      </p:sp>
      <p:sp>
        <p:nvSpPr>
          <p:cNvPr id="17" name="Shape 17"/>
          <p:cNvSpPr txBox="1">
            <a:spLocks noGrp="1"/>
          </p:cNvSpPr>
          <p:nvPr>
            <p:ph type="body" idx="2"/>
          </p:nvPr>
        </p:nvSpPr>
        <p:spPr>
          <a:xfrm>
            <a:off x="838200" y="2057400"/>
            <a:ext cx="7467600" cy="4038599"/>
          </a:xfrm>
          <a:prstGeom prst="rect">
            <a:avLst/>
          </a:prstGeom>
          <a:noFill/>
          <a:ln>
            <a:noFill/>
          </a:ln>
        </p:spPr>
        <p:txBody>
          <a:bodyPr wrap="square" lIns="91425" tIns="91425" rIns="91425" bIns="91425" anchor="t" anchorCtr="0"/>
          <a:lstStyle>
            <a:lvl1pPr marL="342900" marR="0" lvl="0" indent="63500" algn="l" rtl="0">
              <a:lnSpc>
                <a:spcPct val="100000"/>
              </a:lnSpc>
              <a:spcBef>
                <a:spcPts val="640"/>
              </a:spcBef>
              <a:spcAft>
                <a:spcPts val="0"/>
              </a:spcAft>
              <a:buClr>
                <a:schemeClr val="accent2"/>
              </a:buClr>
              <a:buSzPct val="100000"/>
              <a:buFont typeface="Arial"/>
              <a:buChar char="•"/>
              <a:defRPr sz="3200" b="0" i="0" u="none" strike="noStrike" cap="none">
                <a:solidFill>
                  <a:schemeClr val="accent2"/>
                </a:solidFill>
                <a:latin typeface="Times"/>
                <a:ea typeface="Times"/>
                <a:cs typeface="Times"/>
                <a:sym typeface="Times"/>
              </a:defRPr>
            </a:lvl1pPr>
            <a:lvl2pPr marL="742950" marR="0" lvl="1" indent="69850" algn="l" rtl="0">
              <a:lnSpc>
                <a:spcPct val="100000"/>
              </a:lnSpc>
              <a:spcBef>
                <a:spcPts val="560"/>
              </a:spcBef>
              <a:spcAft>
                <a:spcPts val="0"/>
              </a:spcAft>
              <a:buClr>
                <a:schemeClr val="accent2"/>
              </a:buClr>
              <a:buSzPct val="100000"/>
              <a:buFont typeface="Arial"/>
              <a:buChar char="–"/>
              <a:defRPr sz="2800" b="0" i="0" u="none" strike="noStrike" cap="none">
                <a:solidFill>
                  <a:schemeClr val="accent2"/>
                </a:solidFill>
                <a:latin typeface="Times"/>
                <a:ea typeface="Times"/>
                <a:cs typeface="Times"/>
                <a:sym typeface="Times"/>
              </a:defRPr>
            </a:lvl2pPr>
            <a:lvl3pPr marL="1143000" marR="0" lvl="2" indent="76200" algn="l" rtl="0">
              <a:lnSpc>
                <a:spcPct val="100000"/>
              </a:lnSpc>
              <a:spcBef>
                <a:spcPts val="480"/>
              </a:spcBef>
              <a:spcAft>
                <a:spcPts val="0"/>
              </a:spcAft>
              <a:buClr>
                <a:schemeClr val="accent2"/>
              </a:buClr>
              <a:buSzPct val="100000"/>
              <a:buFont typeface="Arial"/>
              <a:buChar char="•"/>
              <a:defRPr sz="2400" b="0" i="0" u="none" strike="noStrike" cap="none">
                <a:solidFill>
                  <a:schemeClr val="accent2"/>
                </a:solidFill>
                <a:latin typeface="Times"/>
                <a:ea typeface="Times"/>
                <a:cs typeface="Times"/>
                <a:sym typeface="Times"/>
              </a:defRPr>
            </a:lvl3pPr>
            <a:lvl4pPr marL="1600200" marR="0" lvl="3"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4pPr>
            <a:lvl5pPr marL="2057400" marR="0" lvl="4"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74637"/>
            <a:ext cx="8229600" cy="1143000"/>
          </a:xfrm>
          <a:prstGeom prst="rect">
            <a:avLst/>
          </a:prstGeom>
          <a:noFill/>
          <a:ln>
            <a:noFill/>
          </a:ln>
        </p:spPr>
        <p:txBody>
          <a:bodyPr wrap="square" lIns="91425" tIns="91425" rIns="91425" bIns="91425" anchor="ctr" anchorCtr="0"/>
          <a:lstStyle>
            <a:lvl1pPr marL="0" marR="0" lvl="0" indent="0" algn="ctr" rtl="0">
              <a:lnSpc>
                <a:spcPct val="100000"/>
              </a:lnSpc>
              <a:spcBef>
                <a:spcPts val="0"/>
              </a:spcBef>
              <a:spcAft>
                <a:spcPts val="0"/>
              </a:spcAft>
              <a:buClr>
                <a:schemeClr val="accent3"/>
              </a:buClr>
              <a:buFont typeface="Helvetica Neue"/>
              <a:buNone/>
              <a:defRPr sz="3200" b="0" i="0" u="none" strike="noStrike" cap="none">
                <a:solidFill>
                  <a:schemeClr val="accent3"/>
                </a:solidFill>
                <a:latin typeface="Helvetica Neue"/>
                <a:ea typeface="Helvetica Neue"/>
                <a:cs typeface="Helvetica Neue"/>
                <a:sym typeface="Helvetica Neue"/>
              </a:defRPr>
            </a:lvl1pPr>
            <a:lvl2pPr lvl="1" indent="0">
              <a:spcBef>
                <a:spcPts val="0"/>
              </a:spcBef>
              <a:buFont typeface="Arial"/>
              <a:buNone/>
              <a:defRPr sz="1800"/>
            </a:lvl2pPr>
            <a:lvl3pPr lvl="2" indent="0">
              <a:spcBef>
                <a:spcPts val="0"/>
              </a:spcBef>
              <a:buFont typeface="Arial"/>
              <a:buNone/>
              <a:defRPr sz="1800"/>
            </a:lvl3pPr>
            <a:lvl4pPr lvl="3" indent="0">
              <a:spcBef>
                <a:spcPts val="0"/>
              </a:spcBef>
              <a:buFont typeface="Arial"/>
              <a:buNone/>
              <a:defRPr sz="1800"/>
            </a:lvl4pPr>
            <a:lvl5pPr lvl="4" indent="0">
              <a:spcBef>
                <a:spcPts val="0"/>
              </a:spcBef>
              <a:buFont typeface="Arial"/>
              <a:buNone/>
              <a:defRPr sz="1800"/>
            </a:lvl5pPr>
            <a:lvl6pPr lvl="5" indent="0">
              <a:spcBef>
                <a:spcPts val="0"/>
              </a:spcBef>
              <a:buFont typeface="Arial"/>
              <a:buNone/>
              <a:defRPr sz="1800"/>
            </a:lvl6pPr>
            <a:lvl7pPr lvl="6" indent="0">
              <a:spcBef>
                <a:spcPts val="0"/>
              </a:spcBef>
              <a:buFont typeface="Arial"/>
              <a:buNone/>
              <a:defRPr sz="1800"/>
            </a:lvl7pPr>
            <a:lvl8pPr lvl="7" indent="0">
              <a:spcBef>
                <a:spcPts val="0"/>
              </a:spcBef>
              <a:buFont typeface="Arial"/>
              <a:buNone/>
              <a:defRPr sz="1800"/>
            </a:lvl8pPr>
            <a:lvl9pPr lvl="8" indent="0">
              <a:spcBef>
                <a:spcPts val="0"/>
              </a:spcBef>
              <a:buFont typeface="Arial"/>
              <a:buNone/>
              <a:defRPr sz="1800"/>
            </a:lvl9pPr>
          </a:lstStyle>
          <a:p>
            <a:endParaRPr/>
          </a:p>
        </p:txBody>
      </p:sp>
      <p:sp>
        <p:nvSpPr>
          <p:cNvPr id="7" name="Shape 7"/>
          <p:cNvSpPr txBox="1">
            <a:spLocks noGrp="1"/>
          </p:cNvSpPr>
          <p:nvPr>
            <p:ph type="body" idx="1"/>
          </p:nvPr>
        </p:nvSpPr>
        <p:spPr>
          <a:xfrm>
            <a:off x="457200" y="1600200"/>
            <a:ext cx="8229600" cy="4525963"/>
          </a:xfrm>
          <a:prstGeom prst="rect">
            <a:avLst/>
          </a:prstGeom>
          <a:noFill/>
          <a:ln>
            <a:noFill/>
          </a:ln>
        </p:spPr>
        <p:txBody>
          <a:bodyPr wrap="square" lIns="91425" tIns="91425" rIns="91425" bIns="91425" anchor="t" anchorCtr="0"/>
          <a:lstStyle>
            <a:lvl1pPr marL="342900" marR="0" lvl="0" indent="63500" algn="l" rtl="0">
              <a:lnSpc>
                <a:spcPct val="100000"/>
              </a:lnSpc>
              <a:spcBef>
                <a:spcPts val="640"/>
              </a:spcBef>
              <a:spcAft>
                <a:spcPts val="0"/>
              </a:spcAft>
              <a:buClr>
                <a:schemeClr val="accent2"/>
              </a:buClr>
              <a:buSzPct val="100000"/>
              <a:buFont typeface="Arial"/>
              <a:buChar char="•"/>
              <a:defRPr sz="3200" b="0" i="0" u="none" strike="noStrike" cap="none">
                <a:solidFill>
                  <a:schemeClr val="accent2"/>
                </a:solidFill>
                <a:latin typeface="Times"/>
                <a:ea typeface="Times"/>
                <a:cs typeface="Times"/>
                <a:sym typeface="Times"/>
              </a:defRPr>
            </a:lvl1pPr>
            <a:lvl2pPr marL="742950" marR="0" lvl="1" indent="69850" algn="l" rtl="0">
              <a:lnSpc>
                <a:spcPct val="100000"/>
              </a:lnSpc>
              <a:spcBef>
                <a:spcPts val="560"/>
              </a:spcBef>
              <a:spcAft>
                <a:spcPts val="0"/>
              </a:spcAft>
              <a:buClr>
                <a:schemeClr val="accent2"/>
              </a:buClr>
              <a:buSzPct val="100000"/>
              <a:buFont typeface="Arial"/>
              <a:buChar char="–"/>
              <a:defRPr sz="2800" b="0" i="0" u="none" strike="noStrike" cap="none">
                <a:solidFill>
                  <a:schemeClr val="accent2"/>
                </a:solidFill>
                <a:latin typeface="Times"/>
                <a:ea typeface="Times"/>
                <a:cs typeface="Times"/>
                <a:sym typeface="Times"/>
              </a:defRPr>
            </a:lvl2pPr>
            <a:lvl3pPr marL="1143000" marR="0" lvl="2" indent="76200" algn="l" rtl="0">
              <a:lnSpc>
                <a:spcPct val="100000"/>
              </a:lnSpc>
              <a:spcBef>
                <a:spcPts val="480"/>
              </a:spcBef>
              <a:spcAft>
                <a:spcPts val="0"/>
              </a:spcAft>
              <a:buClr>
                <a:schemeClr val="accent2"/>
              </a:buClr>
              <a:buSzPct val="100000"/>
              <a:buFont typeface="Arial"/>
              <a:buChar char="•"/>
              <a:defRPr sz="2400" b="0" i="0" u="none" strike="noStrike" cap="none">
                <a:solidFill>
                  <a:schemeClr val="accent2"/>
                </a:solidFill>
                <a:latin typeface="Times"/>
                <a:ea typeface="Times"/>
                <a:cs typeface="Times"/>
                <a:sym typeface="Times"/>
              </a:defRPr>
            </a:lvl3pPr>
            <a:lvl4pPr marL="1600200" marR="0" lvl="3"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4pPr>
            <a:lvl5pPr marL="2057400" marR="0" lvl="4" indent="25400" algn="l" rtl="0">
              <a:lnSpc>
                <a:spcPct val="100000"/>
              </a:lnSpc>
              <a:spcBef>
                <a:spcPts val="400"/>
              </a:spcBef>
              <a:spcAft>
                <a:spcPts val="0"/>
              </a:spcAft>
              <a:buClr>
                <a:schemeClr val="accent2"/>
              </a:buClr>
              <a:buSzPct val="100000"/>
              <a:buFont typeface="Arial"/>
              <a:buChar char="»"/>
              <a:defRPr sz="2000" b="0" i="0" u="none" strike="noStrike" cap="none">
                <a:solidFill>
                  <a:schemeClr val="accent2"/>
                </a:solidFill>
                <a:latin typeface="Times"/>
                <a:ea typeface="Times"/>
                <a:cs typeface="Times"/>
                <a:sym typeface="Times"/>
              </a:defRPr>
            </a:lvl5pPr>
            <a:lvl6pPr marL="2514600" marR="0" lvl="5"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6pPr>
            <a:lvl7pPr marL="2971800" marR="0" lvl="6"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7pPr>
            <a:lvl8pPr marL="3429000" marR="0" lvl="7"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8pPr>
            <a:lvl9pPr marL="3886200" marR="0" lvl="8" indent="25400" algn="l" rtl="0">
              <a:lnSpc>
                <a:spcPct val="100000"/>
              </a:lnSpc>
              <a:spcBef>
                <a:spcPts val="400"/>
              </a:spcBef>
              <a:spcAft>
                <a:spcPts val="0"/>
              </a:spcAft>
              <a:buClr>
                <a:schemeClr val="dk1"/>
              </a:buClr>
              <a:buSzPct val="100000"/>
              <a:buFont typeface="Arial"/>
              <a:buChar char="•"/>
              <a:defRPr sz="2000" b="0" i="0" u="none" strike="noStrike" cap="none">
                <a:solidFill>
                  <a:schemeClr val="dk1"/>
                </a:solidFill>
                <a:latin typeface="Times"/>
                <a:ea typeface="Times"/>
                <a:cs typeface="Times"/>
                <a:sym typeface="Times"/>
              </a:defRPr>
            </a:lvl9pPr>
          </a:lstStyle>
          <a:p>
            <a:endParaRPr/>
          </a:p>
        </p:txBody>
      </p:sp>
      <p:pic>
        <p:nvPicPr>
          <p:cNvPr id="8" name="Shape 8"/>
          <p:cNvPicPr preferRelativeResize="0"/>
          <p:nvPr/>
        </p:nvPicPr>
        <p:blipFill rotWithShape="1">
          <a:blip r:embed="rId4">
            <a:alphaModFix/>
          </a:blip>
          <a:srcRect/>
          <a:stretch/>
        </p:blipFill>
        <p:spPr>
          <a:xfrm>
            <a:off x="0" y="6192815"/>
            <a:ext cx="3522123" cy="665185"/>
          </a:xfrm>
          <a:prstGeom prst="rect">
            <a:avLst/>
          </a:prstGeom>
          <a:noFill/>
          <a:ln>
            <a:noFill/>
          </a:ln>
        </p:spPr>
      </p:pic>
      <p:pic>
        <p:nvPicPr>
          <p:cNvPr id="9" name="Shape 9"/>
          <p:cNvPicPr preferRelativeResize="0"/>
          <p:nvPr/>
        </p:nvPicPr>
        <p:blipFill rotWithShape="1">
          <a:blip r:embed="rId5">
            <a:alphaModFix/>
          </a:blip>
          <a:srcRect r="34274"/>
          <a:stretch/>
        </p:blipFill>
        <p:spPr>
          <a:xfrm>
            <a:off x="3847388" y="6192815"/>
            <a:ext cx="2778270" cy="666526"/>
          </a:xfrm>
          <a:prstGeom prst="rect">
            <a:avLst/>
          </a:prstGeom>
          <a:noFill/>
          <a:ln>
            <a:noFill/>
          </a:ln>
        </p:spPr>
      </p:pic>
      <p:pic>
        <p:nvPicPr>
          <p:cNvPr id="10" name="Shape 10" descr="cu white lrg.psd"/>
          <p:cNvPicPr preferRelativeResize="0"/>
          <p:nvPr/>
        </p:nvPicPr>
        <p:blipFill rotWithShape="1">
          <a:blip r:embed="rId6">
            <a:alphaModFix/>
          </a:blip>
          <a:srcRect l="29542" r="-704"/>
          <a:stretch/>
        </p:blipFill>
        <p:spPr>
          <a:xfrm>
            <a:off x="3871576" y="-157023"/>
            <a:ext cx="1369111" cy="522239"/>
          </a:xfrm>
          <a:prstGeom prst="rect">
            <a:avLst/>
          </a:prstGeom>
          <a:noFill/>
          <a:ln>
            <a:noFill/>
          </a:ln>
        </p:spPr>
      </p:pic>
      <p:sp>
        <p:nvSpPr>
          <p:cNvPr id="11" name="Shape 11"/>
          <p:cNvSpPr/>
          <p:nvPr/>
        </p:nvSpPr>
        <p:spPr>
          <a:xfrm>
            <a:off x="8134066" y="6412814"/>
            <a:ext cx="900752" cy="361666"/>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Times"/>
              <a:buNone/>
            </a:pPr>
            <a:fld id="{00000000-1234-1234-1234-123412341234}" type="slidenum">
              <a:rPr lang="en-US" sz="1600" b="1" i="1" u="none" strike="noStrike" cap="none">
                <a:solidFill>
                  <a:schemeClr val="dk1"/>
                </a:solidFill>
                <a:latin typeface="Times"/>
                <a:ea typeface="Times"/>
                <a:cs typeface="Times"/>
                <a:sym typeface="Times"/>
              </a:rPr>
              <a:t>‹#›</a:t>
            </a:fld>
            <a:endParaRPr lang="en-US" sz="1600" b="1" i="1" u="none" strike="noStrike" cap="none">
              <a:solidFill>
                <a:schemeClr val="dk1"/>
              </a:solidFill>
              <a:latin typeface="Times"/>
              <a:ea typeface="Times"/>
              <a:cs typeface="Times"/>
              <a:sym typeface="Times"/>
            </a:endParaRPr>
          </a:p>
        </p:txBody>
      </p:sp>
      <p:sp>
        <p:nvSpPr>
          <p:cNvPr id="12" name="Shape 12"/>
          <p:cNvSpPr/>
          <p:nvPr/>
        </p:nvSpPr>
        <p:spPr>
          <a:xfrm>
            <a:off x="0" y="-1"/>
            <a:ext cx="9144000" cy="274638"/>
          </a:xfrm>
          <a:prstGeom prst="rect">
            <a:avLst/>
          </a:prstGeom>
          <a:solidFill>
            <a:srgbClr val="B31B1B"/>
          </a:solid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lt1"/>
              </a:buClr>
              <a:buSzPct val="25000"/>
              <a:buFont typeface="Times"/>
              <a:buNone/>
            </a:pPr>
            <a:r>
              <a:rPr lang="en-US" sz="1800" b="0" i="0" u="none" strike="noStrike" cap="none">
                <a:solidFill>
                  <a:schemeClr val="lt1"/>
                </a:solidFill>
                <a:latin typeface="Times"/>
                <a:ea typeface="Times"/>
                <a:cs typeface="Times"/>
                <a:sym typeface="Times"/>
              </a:rPr>
              <a:t>Cornell University</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
        <p:cNvGrpSpPr/>
        <p:nvPr/>
      </p:nvGrpSpPr>
      <p:grpSpPr>
        <a:xfrm>
          <a:off x="0" y="0"/>
          <a:ext cx="0" cy="0"/>
          <a:chOff x="0" y="0"/>
          <a:chExt cx="0" cy="0"/>
        </a:xfrm>
      </p:grpSpPr>
      <p:sp>
        <p:nvSpPr>
          <p:cNvPr id="22" name="Shape 22"/>
          <p:cNvSpPr txBox="1"/>
          <p:nvPr/>
        </p:nvSpPr>
        <p:spPr>
          <a:xfrm>
            <a:off x="116924" y="2623078"/>
            <a:ext cx="9027075" cy="2009400"/>
          </a:xfrm>
          <a:prstGeom prst="rect">
            <a:avLst/>
          </a:prstGeom>
          <a:noFill/>
          <a:ln>
            <a:noFill/>
          </a:ln>
        </p:spPr>
        <p:txBody>
          <a:bodyPr wrap="square" lIns="91425" tIns="91425" rIns="91425" bIns="91425" anchor="t" anchorCtr="0">
            <a:noAutofit/>
          </a:bodyPr>
          <a:lstStyle/>
          <a:p>
            <a:pPr marL="0" marR="0" lvl="0" indent="0" algn="ctr" rtl="0">
              <a:lnSpc>
                <a:spcPct val="100000"/>
              </a:lnSpc>
              <a:spcBef>
                <a:spcPts val="0"/>
              </a:spcBef>
              <a:spcAft>
                <a:spcPts val="0"/>
              </a:spcAft>
              <a:buClr>
                <a:srgbClr val="980000"/>
              </a:buClr>
              <a:buSzPct val="25000"/>
              <a:buFont typeface="Helvetica Neue"/>
              <a:buNone/>
            </a:pPr>
            <a:r>
              <a:rPr lang="en-US" sz="3000" b="1" i="0" u="none" strike="noStrike" cap="none">
                <a:solidFill>
                  <a:srgbClr val="980000"/>
                </a:solidFill>
                <a:latin typeface="Helvetica Neue"/>
                <a:ea typeface="Helvetica Neue"/>
                <a:cs typeface="Helvetica Neue"/>
                <a:sym typeface="Helvetica Neue"/>
              </a:rPr>
              <a:t>Tompkins County EMS Team</a:t>
            </a:r>
          </a:p>
          <a:p>
            <a:pPr marL="0" marR="0" lvl="0" indent="0" algn="ctr" rtl="0">
              <a:lnSpc>
                <a:spcPct val="100000"/>
              </a:lnSpc>
              <a:spcBef>
                <a:spcPts val="0"/>
              </a:spcBef>
              <a:spcAft>
                <a:spcPts val="0"/>
              </a:spcAft>
              <a:buClr>
                <a:srgbClr val="000000"/>
              </a:buClr>
              <a:buFont typeface="Arial"/>
              <a:buNone/>
            </a:pPr>
            <a:endParaRPr sz="3000" b="1" i="0" u="none" strike="noStrike" cap="none">
              <a:solidFill>
                <a:srgbClr val="980000"/>
              </a:solidFill>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980000"/>
              </a:buClr>
              <a:buSzPct val="25000"/>
              <a:buFont typeface="Helvetica Neue"/>
              <a:buNone/>
            </a:pPr>
            <a:r>
              <a:rPr lang="en-US" sz="2400" b="0" i="0" u="none" strike="noStrike" cap="none">
                <a:solidFill>
                  <a:srgbClr val="980000"/>
                </a:solidFill>
                <a:latin typeface="Helvetica Neue"/>
                <a:ea typeface="Helvetica Neue"/>
                <a:cs typeface="Helvetica Neue"/>
                <a:sym typeface="Helvetica Neue"/>
              </a:rPr>
              <a:t>System Overview Presentation</a:t>
            </a:r>
          </a:p>
          <a:p>
            <a:pPr marL="0" marR="0" lvl="0" indent="0" algn="ctr" rtl="0">
              <a:lnSpc>
                <a:spcPct val="100000"/>
              </a:lnSpc>
              <a:spcBef>
                <a:spcPts val="0"/>
              </a:spcBef>
              <a:spcAft>
                <a:spcPts val="0"/>
              </a:spcAft>
              <a:buClr>
                <a:srgbClr val="000000"/>
              </a:buClr>
              <a:buFont typeface="Arial"/>
              <a:buNone/>
            </a:pPr>
            <a:endParaRPr sz="2400" b="0" i="0" u="none" strike="noStrike" cap="none">
              <a:solidFill>
                <a:srgbClr val="980000"/>
              </a:solidFill>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980000"/>
              </a:buClr>
              <a:buSzPct val="25000"/>
              <a:buFont typeface="Helvetica Neue"/>
              <a:buNone/>
            </a:pPr>
            <a:r>
              <a:rPr lang="en-US" sz="2400" b="0" i="0" u="none" strike="noStrike" cap="none">
                <a:solidFill>
                  <a:srgbClr val="980000"/>
                </a:solidFill>
                <a:latin typeface="Helvetica Neue"/>
                <a:ea typeface="Helvetica Neue"/>
                <a:cs typeface="Helvetica Neue"/>
                <a:sym typeface="Helvetica Neue"/>
              </a:rPr>
              <a:t>10 October 2017</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Shape 191"/>
          <p:cNvSpPr txBox="1">
            <a:spLocks noGrp="1"/>
          </p:cNvSpPr>
          <p:nvPr>
            <p:ph type="body" idx="2"/>
          </p:nvPr>
        </p:nvSpPr>
        <p:spPr>
          <a:xfrm>
            <a:off x="676350" y="1257453"/>
            <a:ext cx="7791300" cy="4617600"/>
          </a:xfrm>
          <a:prstGeom prst="rect">
            <a:avLst/>
          </a:prstGeom>
          <a:noFill/>
          <a:ln>
            <a:noFill/>
          </a:ln>
        </p:spPr>
        <p:txBody>
          <a:bodyPr wrap="square" lIns="91425" tIns="91425" rIns="91425" bIns="91425" anchor="t" anchorCtr="0">
            <a:noAutofit/>
          </a:bodyPr>
          <a:lstStyle/>
          <a:p>
            <a:pPr marL="457200" marR="0" lvl="0" indent="-368300" algn="l" rtl="0">
              <a:lnSpc>
                <a:spcPct val="100000"/>
              </a:lnSpc>
              <a:spcBef>
                <a:spcPts val="0"/>
              </a:spcBef>
              <a:spcAft>
                <a:spcPts val="0"/>
              </a:spcAft>
              <a:buClr>
                <a:srgbClr val="000000"/>
              </a:buClr>
              <a:buSzPct val="100000"/>
              <a:buFont typeface="Arial"/>
              <a:buChar char="•"/>
            </a:pPr>
            <a:r>
              <a:rPr lang="en-US" sz="2200">
                <a:solidFill>
                  <a:srgbClr val="000000"/>
                </a:solidFill>
              </a:rPr>
              <a:t>Continue </a:t>
            </a:r>
            <a:r>
              <a:rPr lang="en-US" sz="2200" b="0" i="0" u="none" strike="noStrike" cap="none">
                <a:solidFill>
                  <a:srgbClr val="000000"/>
                </a:solidFill>
                <a:latin typeface="Times"/>
                <a:ea typeface="Times"/>
                <a:cs typeface="Times"/>
                <a:sym typeface="Times"/>
              </a:rPr>
              <a:t>Literature Review- Generate Recommendations</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Volunteer Retention</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Regulatory Adjustments</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Certification Procedures</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Best Practices</a:t>
            </a:r>
          </a:p>
          <a:p>
            <a:pPr marL="457200" marR="0" lvl="0" indent="-368300" algn="l" rtl="0">
              <a:lnSpc>
                <a:spcPct val="100000"/>
              </a:lnSpc>
              <a:spcBef>
                <a:spcPts val="0"/>
              </a:spcBef>
              <a:spcAft>
                <a:spcPts val="0"/>
              </a:spcAft>
              <a:buClr>
                <a:srgbClr val="000000"/>
              </a:buClr>
              <a:buSzPct val="100000"/>
              <a:buFont typeface="Arial"/>
              <a:buChar char="•"/>
            </a:pPr>
            <a:r>
              <a:rPr lang="en-US" sz="2200" b="0" i="0" u="none" strike="noStrike" cap="none">
                <a:solidFill>
                  <a:srgbClr val="000000"/>
                </a:solidFill>
                <a:latin typeface="Times"/>
                <a:ea typeface="Times"/>
                <a:cs typeface="Times"/>
                <a:sym typeface="Times"/>
              </a:rPr>
              <a:t>Data Collection and Methodology</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Acute Issues  (When?/ Where?)</a:t>
            </a:r>
          </a:p>
          <a:p>
            <a:pPr marL="457200" marR="0" lvl="0" indent="-368300" algn="l" rtl="0">
              <a:lnSpc>
                <a:spcPct val="100000"/>
              </a:lnSpc>
              <a:spcBef>
                <a:spcPts val="0"/>
              </a:spcBef>
              <a:spcAft>
                <a:spcPts val="0"/>
              </a:spcAft>
              <a:buClr>
                <a:srgbClr val="000000"/>
              </a:buClr>
              <a:buSzPct val="100000"/>
              <a:buFont typeface="Arial"/>
              <a:buChar char="•"/>
            </a:pPr>
            <a:r>
              <a:rPr lang="en-US" sz="2200" b="0" i="0" u="none" strike="noStrike" cap="none">
                <a:solidFill>
                  <a:srgbClr val="000000"/>
                </a:solidFill>
                <a:latin typeface="Times"/>
                <a:ea typeface="Times"/>
                <a:cs typeface="Times"/>
                <a:sym typeface="Times"/>
              </a:rPr>
              <a:t>Solution Option Development</a:t>
            </a:r>
          </a:p>
          <a:p>
            <a:pPr marL="857250" marR="0" lvl="1" indent="-374650" algn="l" rtl="0">
              <a:lnSpc>
                <a:spcPct val="100000"/>
              </a:lnSpc>
              <a:spcBef>
                <a:spcPts val="0"/>
              </a:spcBef>
              <a:spcAft>
                <a:spcPts val="0"/>
              </a:spcAft>
              <a:buClr>
                <a:srgbClr val="000000"/>
              </a:buClr>
              <a:buSzPct val="100000"/>
              <a:buFont typeface="Arial"/>
              <a:buChar char="–"/>
            </a:pPr>
            <a:r>
              <a:rPr lang="en-US" sz="1800" b="1" i="1" u="none" strike="noStrike" cap="none">
                <a:solidFill>
                  <a:srgbClr val="000000"/>
                </a:solidFill>
                <a:latin typeface="Times"/>
                <a:ea typeface="Times"/>
                <a:cs typeface="Times"/>
                <a:sym typeface="Times"/>
              </a:rPr>
              <a:t>Straw Man</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Engine 99</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County Volunteer Force</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County Certification Process</a:t>
            </a:r>
          </a:p>
          <a:p>
            <a:pPr marL="857250" marR="0" lvl="1" indent="-374650" algn="l" rtl="0">
              <a:lnSpc>
                <a:spcPct val="100000"/>
              </a:lnSpc>
              <a:spcBef>
                <a:spcPts val="0"/>
              </a:spcBef>
              <a:spcAft>
                <a:spcPts val="0"/>
              </a:spcAft>
              <a:buClr>
                <a:srgbClr val="000000"/>
              </a:buClr>
              <a:buSzPct val="100000"/>
              <a:buFont typeface="Arial"/>
              <a:buChar char="–"/>
            </a:pPr>
            <a:r>
              <a:rPr lang="en-US" sz="1800" b="0" i="0" u="none" strike="noStrike" cap="none">
                <a:solidFill>
                  <a:srgbClr val="000000"/>
                </a:solidFill>
                <a:latin typeface="Times"/>
                <a:ea typeface="Times"/>
                <a:cs typeface="Times"/>
                <a:sym typeface="Times"/>
              </a:rPr>
              <a:t>Blend</a:t>
            </a:r>
          </a:p>
          <a:p>
            <a:pPr marL="457200" marR="0" lvl="0" indent="-368300" algn="l" rtl="0">
              <a:lnSpc>
                <a:spcPct val="100000"/>
              </a:lnSpc>
              <a:spcBef>
                <a:spcPts val="0"/>
              </a:spcBef>
              <a:spcAft>
                <a:spcPts val="0"/>
              </a:spcAft>
              <a:buClr>
                <a:srgbClr val="000000"/>
              </a:buClr>
              <a:buSzPct val="100000"/>
              <a:buFont typeface="Arial"/>
              <a:buChar char="•"/>
            </a:pPr>
            <a:r>
              <a:rPr lang="en-US" sz="2200">
                <a:solidFill>
                  <a:srgbClr val="000000"/>
                </a:solidFill>
              </a:rPr>
              <a:t>Identify and Implement </a:t>
            </a:r>
            <a:r>
              <a:rPr lang="en-US" sz="2200" b="0" i="0" u="none" strike="noStrike" cap="none">
                <a:solidFill>
                  <a:srgbClr val="000000"/>
                </a:solidFill>
                <a:latin typeface="Times"/>
                <a:ea typeface="Times"/>
                <a:cs typeface="Times"/>
                <a:sym typeface="Times"/>
              </a:rPr>
              <a:t>Solution </a:t>
            </a:r>
            <a:r>
              <a:rPr lang="en-US" sz="2200">
                <a:solidFill>
                  <a:srgbClr val="000000"/>
                </a:solidFill>
              </a:rPr>
              <a:t>Preferences</a:t>
            </a:r>
            <a:r>
              <a:rPr lang="en-US" sz="2200" b="0" i="0" u="none" strike="noStrike" cap="none">
                <a:solidFill>
                  <a:srgbClr val="000000"/>
                </a:solidFill>
                <a:latin typeface="Times"/>
                <a:ea typeface="Times"/>
                <a:cs typeface="Times"/>
                <a:sym typeface="Times"/>
              </a:rPr>
              <a:t> </a:t>
            </a:r>
          </a:p>
        </p:txBody>
      </p:sp>
      <p:sp>
        <p:nvSpPr>
          <p:cNvPr id="192" name="Shape 192"/>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Future Steps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
        <p:cNvGrpSpPr/>
        <p:nvPr/>
      </p:nvGrpSpPr>
      <p:grpSpPr>
        <a:xfrm>
          <a:off x="0" y="0"/>
          <a:ext cx="0" cy="0"/>
          <a:chOff x="0" y="0"/>
          <a:chExt cx="0" cy="0"/>
        </a:xfrm>
      </p:grpSpPr>
      <p:sp>
        <p:nvSpPr>
          <p:cNvPr id="27" name="Shape 27"/>
          <p:cNvSpPr txBox="1">
            <a:spLocks noGrp="1"/>
          </p:cNvSpPr>
          <p:nvPr>
            <p:ph type="body" idx="2"/>
          </p:nvPr>
        </p:nvSpPr>
        <p:spPr>
          <a:xfrm>
            <a:off x="676350" y="1463925"/>
            <a:ext cx="7791300" cy="4617600"/>
          </a:xfrm>
          <a:prstGeom prst="rect">
            <a:avLst/>
          </a:prstGeom>
          <a:noFill/>
          <a:ln>
            <a:noFill/>
          </a:ln>
        </p:spPr>
        <p:txBody>
          <a:bodyPr wrap="square" lIns="91425" tIns="91425" rIns="91425" bIns="91425" anchor="t" anchorCtr="0">
            <a:noAutofit/>
          </a:bodyPr>
          <a:lstStyle/>
          <a:p>
            <a:pPr marL="457200" marR="0" lvl="0" indent="-368300" algn="l" rtl="0">
              <a:lnSpc>
                <a:spcPct val="100000"/>
              </a:lnSpc>
              <a:spcBef>
                <a:spcPts val="0"/>
              </a:spcBef>
              <a:spcAft>
                <a:spcPts val="0"/>
              </a:spcAft>
              <a:buClr>
                <a:srgbClr val="000000"/>
              </a:buClr>
              <a:buSzPct val="100000"/>
              <a:buFont typeface="Arial"/>
              <a:buChar char="•"/>
            </a:pPr>
            <a:r>
              <a:rPr lang="en-US" sz="2400" b="0" i="0" u="none" strike="noStrike" cap="none">
                <a:solidFill>
                  <a:schemeClr val="dk1"/>
                </a:solidFill>
                <a:latin typeface="Times"/>
                <a:ea typeface="Times"/>
                <a:cs typeface="Times"/>
                <a:sym typeface="Times"/>
              </a:rPr>
              <a:t>System Engineering Tools</a:t>
            </a:r>
          </a:p>
          <a:p>
            <a:pPr marL="857250" marR="0" lvl="1" indent="-374650" algn="l" rtl="0">
              <a:lnSpc>
                <a:spcPct val="100000"/>
              </a:lnSpc>
              <a:spcBef>
                <a:spcPts val="0"/>
              </a:spcBef>
              <a:spcAft>
                <a:spcPts val="0"/>
              </a:spcAft>
              <a:buClr>
                <a:srgbClr val="000000"/>
              </a:buClr>
              <a:buSzPct val="100000"/>
              <a:buFont typeface="Arial"/>
              <a:buChar char="–"/>
            </a:pPr>
            <a:r>
              <a:rPr lang="en-US" sz="2000" b="0" i="0" u="none" strike="noStrike" cap="none">
                <a:solidFill>
                  <a:schemeClr val="dk1"/>
                </a:solidFill>
                <a:latin typeface="Times"/>
                <a:ea typeface="Times"/>
                <a:cs typeface="Times"/>
                <a:sym typeface="Times"/>
              </a:rPr>
              <a:t>Influence Diagram</a:t>
            </a:r>
          </a:p>
          <a:p>
            <a:pPr marL="857250" marR="0" lvl="1" indent="-374650" algn="l" rtl="0">
              <a:lnSpc>
                <a:spcPct val="100000"/>
              </a:lnSpc>
              <a:spcBef>
                <a:spcPts val="0"/>
              </a:spcBef>
              <a:spcAft>
                <a:spcPts val="0"/>
              </a:spcAft>
              <a:buClr>
                <a:srgbClr val="000000"/>
              </a:buClr>
              <a:buSzPct val="100000"/>
              <a:buFont typeface="Arial"/>
              <a:buChar char="–"/>
            </a:pPr>
            <a:r>
              <a:rPr lang="en-US" sz="2000" b="0" i="0" u="none" strike="noStrike" cap="none">
                <a:solidFill>
                  <a:schemeClr val="dk1"/>
                </a:solidFill>
                <a:latin typeface="Times"/>
                <a:ea typeface="Times"/>
                <a:cs typeface="Times"/>
                <a:sym typeface="Times"/>
              </a:rPr>
              <a:t>IDEF0</a:t>
            </a:r>
          </a:p>
          <a:p>
            <a:pPr marL="857250" marR="0" lvl="1" indent="-374650" algn="l" rtl="0">
              <a:lnSpc>
                <a:spcPct val="100000"/>
              </a:lnSpc>
              <a:spcBef>
                <a:spcPts val="0"/>
              </a:spcBef>
              <a:spcAft>
                <a:spcPts val="0"/>
              </a:spcAft>
              <a:buClr>
                <a:srgbClr val="000000"/>
              </a:buClr>
              <a:buSzPct val="100000"/>
              <a:buFont typeface="Arial"/>
              <a:buChar char="–"/>
            </a:pPr>
            <a:r>
              <a:rPr lang="en-US" sz="2000" b="0" i="0" u="none" strike="noStrike" cap="none">
                <a:solidFill>
                  <a:schemeClr val="dk1"/>
                </a:solidFill>
                <a:latin typeface="Times"/>
                <a:ea typeface="Times"/>
                <a:cs typeface="Times"/>
                <a:sym typeface="Times"/>
              </a:rPr>
              <a:t>Mind Mapping</a:t>
            </a:r>
          </a:p>
          <a:p>
            <a:pPr marL="488950" marR="0" lvl="1" indent="-6350" algn="l" rtl="0">
              <a:lnSpc>
                <a:spcPct val="100000"/>
              </a:lnSpc>
              <a:spcBef>
                <a:spcPts val="0"/>
              </a:spcBef>
              <a:spcAft>
                <a:spcPts val="0"/>
              </a:spcAft>
              <a:buClr>
                <a:srgbClr val="000000"/>
              </a:buClr>
              <a:buSzPct val="25000"/>
              <a:buFont typeface="Arial"/>
              <a:buNone/>
            </a:pPr>
            <a:endParaRPr sz="1200" b="0" i="0" u="none" strike="noStrike" cap="none">
              <a:solidFill>
                <a:schemeClr val="dk1"/>
              </a:solidFill>
              <a:latin typeface="Times"/>
              <a:ea typeface="Times"/>
              <a:cs typeface="Times"/>
              <a:sym typeface="Times"/>
            </a:endParaRPr>
          </a:p>
          <a:p>
            <a:pPr marL="457200" marR="0" lvl="0" indent="-368300" algn="l" rtl="0">
              <a:lnSpc>
                <a:spcPct val="100000"/>
              </a:lnSpc>
              <a:spcBef>
                <a:spcPts val="0"/>
              </a:spcBef>
              <a:spcAft>
                <a:spcPts val="0"/>
              </a:spcAft>
              <a:buClr>
                <a:srgbClr val="000000"/>
              </a:buClr>
              <a:buSzPct val="100000"/>
              <a:buFont typeface="Arial"/>
              <a:buChar char="•"/>
            </a:pPr>
            <a:r>
              <a:rPr lang="en-US" sz="2400" b="0" i="0" u="none" strike="noStrike" cap="none">
                <a:solidFill>
                  <a:schemeClr val="dk1"/>
                </a:solidFill>
                <a:latin typeface="Times"/>
                <a:ea typeface="Times"/>
                <a:cs typeface="Times"/>
                <a:sym typeface="Times"/>
              </a:rPr>
              <a:t>System Goals</a:t>
            </a:r>
          </a:p>
          <a:p>
            <a:pPr marL="857250" marR="0" lvl="1" indent="-374650" algn="l" rtl="0">
              <a:lnSpc>
                <a:spcPct val="100000"/>
              </a:lnSpc>
              <a:spcBef>
                <a:spcPts val="0"/>
              </a:spcBef>
              <a:spcAft>
                <a:spcPts val="0"/>
              </a:spcAft>
              <a:buClr>
                <a:schemeClr val="dk1"/>
              </a:buClr>
              <a:buSzPct val="100000"/>
              <a:buFont typeface="Arial"/>
              <a:buChar char="–"/>
            </a:pPr>
            <a:r>
              <a:rPr lang="en-US" sz="2000">
                <a:solidFill>
                  <a:schemeClr val="dk1"/>
                </a:solidFill>
              </a:rPr>
              <a:t>Elicitation Activity #1</a:t>
            </a:r>
          </a:p>
          <a:p>
            <a:pPr marL="88900" marR="0" lvl="0" indent="0" algn="l" rtl="0">
              <a:lnSpc>
                <a:spcPct val="100000"/>
              </a:lnSpc>
              <a:spcBef>
                <a:spcPts val="0"/>
              </a:spcBef>
              <a:spcAft>
                <a:spcPts val="0"/>
              </a:spcAft>
              <a:buClr>
                <a:srgbClr val="000000"/>
              </a:buClr>
              <a:buSzPct val="25000"/>
              <a:buFont typeface="Arial"/>
              <a:buNone/>
            </a:pPr>
            <a:endParaRPr sz="1200" b="0" i="0" u="none" strike="noStrike" cap="none">
              <a:solidFill>
                <a:schemeClr val="dk1"/>
              </a:solidFill>
              <a:latin typeface="Times"/>
              <a:ea typeface="Times"/>
              <a:cs typeface="Times"/>
              <a:sym typeface="Times"/>
            </a:endParaRPr>
          </a:p>
          <a:p>
            <a:pPr marL="457200" marR="0" lvl="0" indent="-368300" algn="l" rtl="0">
              <a:lnSpc>
                <a:spcPct val="100000"/>
              </a:lnSpc>
              <a:spcBef>
                <a:spcPts val="0"/>
              </a:spcBef>
              <a:spcAft>
                <a:spcPts val="0"/>
              </a:spcAft>
              <a:buClr>
                <a:srgbClr val="000000"/>
              </a:buClr>
              <a:buSzPct val="100000"/>
              <a:buFont typeface="Arial"/>
              <a:buChar char="•"/>
            </a:pPr>
            <a:r>
              <a:rPr lang="en-US" sz="2400" b="0" i="0" u="none" strike="noStrike" cap="none">
                <a:solidFill>
                  <a:schemeClr val="dk1"/>
                </a:solidFill>
                <a:latin typeface="Times"/>
                <a:ea typeface="Times"/>
                <a:cs typeface="Times"/>
                <a:sym typeface="Times"/>
              </a:rPr>
              <a:t>System Requirements</a:t>
            </a:r>
          </a:p>
          <a:p>
            <a:pPr marL="857250" marR="0" lvl="1" indent="-374650" algn="l" rtl="0">
              <a:lnSpc>
                <a:spcPct val="100000"/>
              </a:lnSpc>
              <a:spcBef>
                <a:spcPts val="0"/>
              </a:spcBef>
              <a:spcAft>
                <a:spcPts val="0"/>
              </a:spcAft>
              <a:buClr>
                <a:schemeClr val="dk1"/>
              </a:buClr>
              <a:buSzPct val="100000"/>
              <a:buFont typeface="Arial"/>
              <a:buChar char="–"/>
            </a:pPr>
            <a:r>
              <a:rPr lang="en-US" sz="2000">
                <a:solidFill>
                  <a:schemeClr val="dk1"/>
                </a:solidFill>
              </a:rPr>
              <a:t>Elicitation Activity #2</a:t>
            </a:r>
          </a:p>
          <a:p>
            <a:pPr marL="88900" marR="0" lvl="0" indent="0" algn="l" rtl="0">
              <a:lnSpc>
                <a:spcPct val="100000"/>
              </a:lnSpc>
              <a:spcBef>
                <a:spcPts val="0"/>
              </a:spcBef>
              <a:spcAft>
                <a:spcPts val="0"/>
              </a:spcAft>
              <a:buClr>
                <a:srgbClr val="000000"/>
              </a:buClr>
              <a:buSzPct val="25000"/>
              <a:buFont typeface="Arial"/>
              <a:buNone/>
            </a:pPr>
            <a:endParaRPr sz="1200" b="0" i="0" u="none" strike="noStrike" cap="none">
              <a:solidFill>
                <a:schemeClr val="dk1"/>
              </a:solidFill>
              <a:latin typeface="Times"/>
              <a:ea typeface="Times"/>
              <a:cs typeface="Times"/>
              <a:sym typeface="Times"/>
            </a:endParaRPr>
          </a:p>
          <a:p>
            <a:pPr marL="457200" marR="0" lvl="0" indent="-368300" algn="l" rtl="0">
              <a:lnSpc>
                <a:spcPct val="100000"/>
              </a:lnSpc>
              <a:spcBef>
                <a:spcPts val="0"/>
              </a:spcBef>
              <a:spcAft>
                <a:spcPts val="0"/>
              </a:spcAft>
              <a:buClr>
                <a:srgbClr val="000000"/>
              </a:buClr>
              <a:buSzPct val="100000"/>
              <a:buFont typeface="Arial"/>
              <a:buChar char="•"/>
            </a:pPr>
            <a:r>
              <a:rPr lang="en-US" sz="2400">
                <a:solidFill>
                  <a:schemeClr val="dk1"/>
                </a:solidFill>
              </a:rPr>
              <a:t>Proposed Solution Structure</a:t>
            </a:r>
            <a:br>
              <a:rPr lang="en-US" sz="2400">
                <a:solidFill>
                  <a:schemeClr val="dk1"/>
                </a:solidFill>
              </a:rPr>
            </a:br>
            <a:endParaRPr lang="en-US" sz="2400">
              <a:solidFill>
                <a:schemeClr val="dk1"/>
              </a:solidFill>
            </a:endParaRPr>
          </a:p>
          <a:p>
            <a:pPr marL="457200" marR="0" lvl="0" indent="-368300" algn="l" rtl="0">
              <a:lnSpc>
                <a:spcPct val="100000"/>
              </a:lnSpc>
              <a:spcBef>
                <a:spcPts val="0"/>
              </a:spcBef>
              <a:spcAft>
                <a:spcPts val="0"/>
              </a:spcAft>
              <a:buClr>
                <a:schemeClr val="dk1"/>
              </a:buClr>
              <a:buSzPct val="100000"/>
              <a:buFont typeface="Arial"/>
              <a:buChar char="•"/>
            </a:pPr>
            <a:r>
              <a:rPr lang="en-US" sz="2400">
                <a:solidFill>
                  <a:schemeClr val="dk1"/>
                </a:solidFill>
              </a:rPr>
              <a:t>Future Steps</a:t>
            </a:r>
          </a:p>
        </p:txBody>
      </p:sp>
      <p:sp>
        <p:nvSpPr>
          <p:cNvPr id="28" name="Shape 28"/>
          <p:cNvSpPr txBox="1"/>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Agenda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Influence Diagram</a:t>
            </a:r>
          </a:p>
        </p:txBody>
      </p:sp>
      <p:grpSp>
        <p:nvGrpSpPr>
          <p:cNvPr id="34" name="Shape 34" descr="visual effectiveness" title="Decorative Outline"/>
          <p:cNvGrpSpPr/>
          <p:nvPr/>
        </p:nvGrpSpPr>
        <p:grpSpPr>
          <a:xfrm>
            <a:off x="202800" y="1222043"/>
            <a:ext cx="8738400" cy="4911300"/>
            <a:chOff x="238225" y="927075"/>
            <a:chExt cx="8738400" cy="4911300"/>
          </a:xfrm>
        </p:grpSpPr>
        <p:sp>
          <p:nvSpPr>
            <p:cNvPr id="46" name="Shape 46"/>
            <p:cNvSpPr txBox="1"/>
            <p:nvPr/>
          </p:nvSpPr>
          <p:spPr>
            <a:xfrm>
              <a:off x="7896650" y="5049025"/>
              <a:ext cx="802200" cy="5853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Culture</a:t>
              </a:r>
            </a:p>
          </p:txBody>
        </p:sp>
        <p:sp>
          <p:nvSpPr>
            <p:cNvPr id="35" name="Shape 35"/>
            <p:cNvSpPr/>
            <p:nvPr/>
          </p:nvSpPr>
          <p:spPr>
            <a:xfrm>
              <a:off x="238225" y="927075"/>
              <a:ext cx="8738400" cy="4911300"/>
            </a:xfrm>
            <a:prstGeom prst="rect">
              <a:avLst/>
            </a:prstGeom>
            <a:noFill/>
            <a:ln w="28575" cap="flat" cmpd="sng">
              <a:solidFill>
                <a:srgbClr val="000000"/>
              </a:solidFill>
              <a:prstDash val="dash"/>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6" name="Shape 36"/>
            <p:cNvSpPr txBox="1"/>
            <p:nvPr/>
          </p:nvSpPr>
          <p:spPr>
            <a:xfrm>
              <a:off x="3077763" y="3488725"/>
              <a:ext cx="2025000" cy="888000"/>
            </a:xfrm>
            <a:prstGeom prst="rect">
              <a:avLst/>
            </a:prstGeom>
            <a:noFill/>
            <a:ln w="2857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911-EMS System</a:t>
              </a:r>
            </a:p>
          </p:txBody>
        </p:sp>
        <p:sp>
          <p:nvSpPr>
            <p:cNvPr id="37" name="Shape 37"/>
            <p:cNvSpPr txBox="1"/>
            <p:nvPr/>
          </p:nvSpPr>
          <p:spPr>
            <a:xfrm>
              <a:off x="764750" y="3726925"/>
              <a:ext cx="1164600" cy="4116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Hospital(s)</a:t>
              </a:r>
            </a:p>
          </p:txBody>
        </p:sp>
        <p:sp>
          <p:nvSpPr>
            <p:cNvPr id="38" name="Shape 38"/>
            <p:cNvSpPr txBox="1"/>
            <p:nvPr/>
          </p:nvSpPr>
          <p:spPr>
            <a:xfrm>
              <a:off x="6001850" y="3901525"/>
              <a:ext cx="2697000" cy="1732800"/>
            </a:xfrm>
            <a:prstGeom prst="rect">
              <a:avLst/>
            </a:prstGeom>
            <a:noFill/>
            <a:ln w="38100" cap="flat" cmpd="sng">
              <a:solidFill>
                <a:srgbClr val="C00000"/>
              </a:solidFill>
              <a:prstDash val="solid"/>
              <a:round/>
              <a:headEnd type="none" w="med" len="med"/>
              <a:tailEnd type="none" w="med" len="med"/>
            </a:ln>
          </p:spPr>
          <p:txBody>
            <a:bodyPr wrap="square"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Community</a:t>
              </a:r>
            </a:p>
          </p:txBody>
        </p:sp>
        <p:sp>
          <p:nvSpPr>
            <p:cNvPr id="39" name="Shape 39"/>
            <p:cNvSpPr txBox="1"/>
            <p:nvPr/>
          </p:nvSpPr>
          <p:spPr>
            <a:xfrm>
              <a:off x="829313" y="1562973"/>
              <a:ext cx="1304100" cy="8880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Federal Regulations</a:t>
              </a:r>
            </a:p>
          </p:txBody>
        </p:sp>
        <p:grpSp>
          <p:nvGrpSpPr>
            <p:cNvPr id="40" name="Shape 40"/>
            <p:cNvGrpSpPr/>
            <p:nvPr/>
          </p:nvGrpSpPr>
          <p:grpSpPr>
            <a:xfrm>
              <a:off x="3237601" y="1119576"/>
              <a:ext cx="1705325" cy="1611975"/>
              <a:chOff x="4737775" y="402275"/>
              <a:chExt cx="1705325" cy="1611975"/>
            </a:xfrm>
          </p:grpSpPr>
          <p:sp>
            <p:nvSpPr>
              <p:cNvPr id="41" name="Shape 41"/>
              <p:cNvSpPr txBox="1"/>
              <p:nvPr/>
            </p:nvSpPr>
            <p:spPr>
              <a:xfrm>
                <a:off x="4737775" y="402275"/>
                <a:ext cx="1705200" cy="1611900"/>
              </a:xfrm>
              <a:prstGeom prst="rect">
                <a:avLst/>
              </a:prstGeom>
              <a:noFill/>
              <a:ln w="38100" cap="flat" cmpd="sng">
                <a:solidFill>
                  <a:srgbClr val="C00000"/>
                </a:solidFill>
                <a:prstDash val="solid"/>
                <a:round/>
                <a:headEnd type="none" w="med" len="med"/>
                <a:tailEnd type="none" w="med" len="med"/>
              </a:ln>
            </p:spPr>
            <p:txBody>
              <a:bodyPr wrap="square"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State Regs</a:t>
                </a:r>
              </a:p>
            </p:txBody>
          </p:sp>
          <p:sp>
            <p:nvSpPr>
              <p:cNvPr id="42" name="Shape 42"/>
              <p:cNvSpPr txBox="1"/>
              <p:nvPr/>
            </p:nvSpPr>
            <p:spPr>
              <a:xfrm>
                <a:off x="4981075" y="931250"/>
                <a:ext cx="1461900" cy="10830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Regional Regs</a:t>
                </a:r>
              </a:p>
            </p:txBody>
          </p:sp>
          <p:sp>
            <p:nvSpPr>
              <p:cNvPr id="43" name="Shape 43"/>
              <p:cNvSpPr txBox="1"/>
              <p:nvPr/>
            </p:nvSpPr>
            <p:spPr>
              <a:xfrm>
                <a:off x="5490000" y="1364375"/>
                <a:ext cx="953100" cy="6498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County Regs</a:t>
                </a:r>
              </a:p>
            </p:txBody>
          </p:sp>
        </p:grpSp>
        <p:sp>
          <p:nvSpPr>
            <p:cNvPr id="44" name="Shape 44"/>
            <p:cNvSpPr txBox="1"/>
            <p:nvPr/>
          </p:nvSpPr>
          <p:spPr>
            <a:xfrm>
              <a:off x="5559650" y="1925575"/>
              <a:ext cx="1538400" cy="11463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Local Government</a:t>
              </a:r>
            </a:p>
          </p:txBody>
        </p:sp>
        <p:sp>
          <p:nvSpPr>
            <p:cNvPr id="45" name="Shape 45"/>
            <p:cNvSpPr txBox="1"/>
            <p:nvPr/>
          </p:nvSpPr>
          <p:spPr>
            <a:xfrm>
              <a:off x="6803450" y="5048225"/>
              <a:ext cx="1093800" cy="5853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Demand population</a:t>
              </a:r>
            </a:p>
          </p:txBody>
        </p:sp>
        <p:sp>
          <p:nvSpPr>
            <p:cNvPr id="47" name="Shape 47"/>
            <p:cNvSpPr txBox="1"/>
            <p:nvPr/>
          </p:nvSpPr>
          <p:spPr>
            <a:xfrm>
              <a:off x="7605050" y="4486825"/>
              <a:ext cx="1093800" cy="5622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Volunteer population</a:t>
              </a:r>
            </a:p>
          </p:txBody>
        </p:sp>
        <p:sp>
          <p:nvSpPr>
            <p:cNvPr id="48" name="Shape 48"/>
            <p:cNvSpPr/>
            <p:nvPr/>
          </p:nvSpPr>
          <p:spPr>
            <a:xfrm rot="5400000">
              <a:off x="3178500" y="2988625"/>
              <a:ext cx="756600" cy="240900"/>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49" name="Shape 49"/>
            <p:cNvSpPr/>
            <p:nvPr/>
          </p:nvSpPr>
          <p:spPr>
            <a:xfrm rot="2893561">
              <a:off x="1915927" y="2853455"/>
              <a:ext cx="1372123" cy="240941"/>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0" name="Shape 50"/>
            <p:cNvSpPr/>
            <p:nvPr/>
          </p:nvSpPr>
          <p:spPr>
            <a:xfrm rot="10800000">
              <a:off x="1931775" y="3812275"/>
              <a:ext cx="1146000" cy="240900"/>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1" name="Shape 51"/>
            <p:cNvSpPr/>
            <p:nvPr/>
          </p:nvSpPr>
          <p:spPr>
            <a:xfrm>
              <a:off x="4942925" y="2428225"/>
              <a:ext cx="616800" cy="240900"/>
            </a:xfrm>
            <a:prstGeom prst="lef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2" name="Shape 52"/>
            <p:cNvSpPr/>
            <p:nvPr/>
          </p:nvSpPr>
          <p:spPr>
            <a:xfrm rot="5401237">
              <a:off x="5955200" y="3364500"/>
              <a:ext cx="833400" cy="240900"/>
            </a:xfrm>
            <a:prstGeom prst="lef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3" name="Shape 53"/>
            <p:cNvSpPr/>
            <p:nvPr/>
          </p:nvSpPr>
          <p:spPr>
            <a:xfrm>
              <a:off x="5102775" y="4053175"/>
              <a:ext cx="899100" cy="240900"/>
            </a:xfrm>
            <a:prstGeom prst="lef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4" name="Shape 54"/>
            <p:cNvSpPr txBox="1"/>
            <p:nvPr/>
          </p:nvSpPr>
          <p:spPr>
            <a:xfrm>
              <a:off x="6435776" y="4636625"/>
              <a:ext cx="1164600" cy="4116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marR="0" lvl="0" indent="0" algn="ctr" rtl="0">
                <a:lnSpc>
                  <a:spcPct val="100000"/>
                </a:lnSpc>
                <a:spcBef>
                  <a:spcPts val="0"/>
                </a:spcBef>
                <a:spcAft>
                  <a:spcPts val="0"/>
                </a:spcAft>
                <a:buClr>
                  <a:srgbClr val="000000"/>
                </a:buClr>
                <a:buSzPct val="25000"/>
                <a:buFont typeface="Arial"/>
                <a:buNone/>
              </a:pPr>
              <a:r>
                <a:rPr lang="en-US" sz="1400" b="0" i="0" u="none" strike="noStrike" cap="none">
                  <a:solidFill>
                    <a:srgbClr val="000000"/>
                  </a:solidFill>
                  <a:latin typeface="Arial"/>
                  <a:ea typeface="Arial"/>
                  <a:cs typeface="Arial"/>
                  <a:sym typeface="Arial"/>
                </a:rPr>
                <a:t>Tax payers</a:t>
              </a:r>
            </a:p>
          </p:txBody>
        </p:sp>
        <p:sp>
          <p:nvSpPr>
            <p:cNvPr id="55" name="Shape 55"/>
            <p:cNvSpPr/>
            <p:nvPr/>
          </p:nvSpPr>
          <p:spPr>
            <a:xfrm rot="-2700000">
              <a:off x="5012767" y="3142185"/>
              <a:ext cx="616880" cy="240982"/>
            </a:xfrm>
            <a:prstGeom prst="lef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6" name="Shape 56"/>
            <p:cNvSpPr txBox="1"/>
            <p:nvPr/>
          </p:nvSpPr>
          <p:spPr>
            <a:xfrm>
              <a:off x="3364700" y="4744650"/>
              <a:ext cx="732300" cy="411600"/>
            </a:xfrm>
            <a:prstGeom prst="rect">
              <a:avLst/>
            </a:prstGeom>
            <a:noFill/>
            <a:ln w="9525" cap="flat" cmpd="sng">
              <a:solidFill>
                <a:srgbClr val="000000"/>
              </a:solidFill>
              <a:prstDash val="solid"/>
              <a:round/>
              <a:headEnd type="none" w="med" len="med"/>
              <a:tailEnd type="none" w="med" len="med"/>
            </a:ln>
          </p:spPr>
          <p:txBody>
            <a:bodyPr wrap="square" lIns="91425" tIns="91425" rIns="91425" bIns="91425"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400" b="1" i="0" u="none" strike="noStrike" cap="none">
                  <a:solidFill>
                    <a:srgbClr val="000000"/>
                  </a:solidFill>
                  <a:latin typeface="Arial"/>
                  <a:ea typeface="Arial"/>
                  <a:cs typeface="Arial"/>
                  <a:sym typeface="Arial"/>
                </a:rPr>
                <a:t>Roads</a:t>
              </a:r>
            </a:p>
          </p:txBody>
        </p:sp>
        <p:sp>
          <p:nvSpPr>
            <p:cNvPr id="57" name="Shape 57"/>
            <p:cNvSpPr/>
            <p:nvPr/>
          </p:nvSpPr>
          <p:spPr>
            <a:xfrm rot="-5400000">
              <a:off x="3547550" y="4440900"/>
              <a:ext cx="366600" cy="240900"/>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58" name="Shape 58"/>
            <p:cNvSpPr/>
            <p:nvPr/>
          </p:nvSpPr>
          <p:spPr>
            <a:xfrm>
              <a:off x="4097000" y="4830000"/>
              <a:ext cx="1905000" cy="240900"/>
            </a:xfrm>
            <a:prstGeom prst="lef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IDEF0 Model</a:t>
            </a:r>
          </a:p>
        </p:txBody>
      </p:sp>
      <p:sp>
        <p:nvSpPr>
          <p:cNvPr id="64" name="Shape 64"/>
          <p:cNvSpPr/>
          <p:nvPr/>
        </p:nvSpPr>
        <p:spPr>
          <a:xfrm>
            <a:off x="3643745" y="3043522"/>
            <a:ext cx="1856510" cy="1052945"/>
          </a:xfrm>
          <a:prstGeom prst="rect">
            <a:avLst/>
          </a:prstGeom>
          <a:noFill/>
          <a:ln w="25400" cap="flat" cmpd="sng">
            <a:solidFill>
              <a:schemeClr val="dk1"/>
            </a:solidFill>
            <a:prstDash val="solid"/>
            <a:round/>
            <a:headEnd type="none" w="med" len="med"/>
            <a:tailEnd type="none" w="med" len="med"/>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000000"/>
              </a:buClr>
              <a:buFont typeface="Arial"/>
              <a:buNone/>
            </a:pPr>
            <a:endParaRPr sz="1400" b="1"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ct val="25000"/>
              <a:buFont typeface="Arial"/>
              <a:buNone/>
            </a:pPr>
            <a:r>
              <a:rPr lang="en-US" sz="2000" b="1" i="0" u="none" strike="noStrike" cap="none">
                <a:solidFill>
                  <a:schemeClr val="dk1"/>
                </a:solidFill>
                <a:latin typeface="Arial"/>
                <a:ea typeface="Arial"/>
                <a:cs typeface="Arial"/>
                <a:sym typeface="Arial"/>
              </a:rPr>
              <a:t>Function</a:t>
            </a:r>
          </a:p>
        </p:txBody>
      </p:sp>
      <p:sp>
        <p:nvSpPr>
          <p:cNvPr id="65" name="Shape 65" descr="visual effectiveness" title="arrow pointing right"/>
          <p:cNvSpPr/>
          <p:nvPr/>
        </p:nvSpPr>
        <p:spPr>
          <a:xfrm>
            <a:off x="2271622" y="3449523"/>
            <a:ext cx="1372123" cy="240941"/>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6" name="Shape 66" descr="visual effectiveness&#10;" title="arrow pointing right"/>
          <p:cNvSpPr/>
          <p:nvPr/>
        </p:nvSpPr>
        <p:spPr>
          <a:xfrm>
            <a:off x="5500255" y="3449522"/>
            <a:ext cx="1372123" cy="240941"/>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7" name="Shape 67" descr="visual effectiveness" title="arrow pointing upwards"/>
          <p:cNvSpPr/>
          <p:nvPr/>
        </p:nvSpPr>
        <p:spPr>
          <a:xfrm rot="-5400000">
            <a:off x="3885938" y="4662057"/>
            <a:ext cx="1372123" cy="240941"/>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8" name="Shape 68" descr="visual effectiveness" title="arrow pointing down"/>
          <p:cNvSpPr/>
          <p:nvPr/>
        </p:nvSpPr>
        <p:spPr>
          <a:xfrm rot="5400000">
            <a:off x="3885938" y="2236989"/>
            <a:ext cx="1372123" cy="240941"/>
          </a:xfrm>
          <a:prstGeom prst="rightArrow">
            <a:avLst>
              <a:gd name="adj1" fmla="val 50000"/>
              <a:gd name="adj2" fmla="val 50000"/>
            </a:avLst>
          </a:prstGeom>
          <a:no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69" name="Shape 69"/>
          <p:cNvSpPr/>
          <p:nvPr/>
        </p:nvSpPr>
        <p:spPr>
          <a:xfrm>
            <a:off x="570047" y="3331031"/>
            <a:ext cx="1591758" cy="47792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000" b="1" i="0" u="none" strike="noStrike" cap="none">
                <a:solidFill>
                  <a:schemeClr val="dk1"/>
                </a:solidFill>
                <a:latin typeface="Arial"/>
                <a:ea typeface="Arial"/>
                <a:cs typeface="Arial"/>
                <a:sym typeface="Arial"/>
              </a:rPr>
              <a:t>Inputs</a:t>
            </a:r>
          </a:p>
        </p:txBody>
      </p:sp>
      <p:sp>
        <p:nvSpPr>
          <p:cNvPr id="70" name="Shape 70"/>
          <p:cNvSpPr/>
          <p:nvPr/>
        </p:nvSpPr>
        <p:spPr>
          <a:xfrm>
            <a:off x="6870254" y="3331030"/>
            <a:ext cx="1728055" cy="47792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000" b="1" i="0" u="none" strike="noStrike" cap="none">
                <a:solidFill>
                  <a:schemeClr val="dk1"/>
                </a:solidFill>
                <a:latin typeface="Arial"/>
                <a:ea typeface="Arial"/>
                <a:cs typeface="Arial"/>
                <a:sym typeface="Arial"/>
              </a:rPr>
              <a:t>Outputs</a:t>
            </a:r>
          </a:p>
        </p:txBody>
      </p:sp>
      <p:sp>
        <p:nvSpPr>
          <p:cNvPr id="71" name="Shape 71"/>
          <p:cNvSpPr/>
          <p:nvPr/>
        </p:nvSpPr>
        <p:spPr>
          <a:xfrm>
            <a:off x="2165857" y="1200072"/>
            <a:ext cx="4827033" cy="47792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000" b="1" i="0" u="none" strike="noStrike" cap="none">
                <a:solidFill>
                  <a:schemeClr val="dk1"/>
                </a:solidFill>
                <a:latin typeface="Arial"/>
                <a:ea typeface="Arial"/>
                <a:cs typeface="Arial"/>
                <a:sym typeface="Arial"/>
              </a:rPr>
              <a:t>Constraints/ Limitations</a:t>
            </a:r>
          </a:p>
        </p:txBody>
      </p:sp>
      <p:sp>
        <p:nvSpPr>
          <p:cNvPr id="72" name="Shape 72"/>
          <p:cNvSpPr/>
          <p:nvPr/>
        </p:nvSpPr>
        <p:spPr>
          <a:xfrm>
            <a:off x="2330614" y="5521687"/>
            <a:ext cx="4502568" cy="47792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2000" b="1" i="0" u="none" strike="noStrike" cap="none">
                <a:solidFill>
                  <a:schemeClr val="dk1"/>
                </a:solidFill>
                <a:latin typeface="Arial"/>
                <a:ea typeface="Arial"/>
                <a:cs typeface="Arial"/>
                <a:sym typeface="Arial"/>
              </a:rPr>
              <a:t>Resources/ Mechanisms</a:t>
            </a:r>
          </a:p>
        </p:txBody>
      </p:sp>
      <p:sp>
        <p:nvSpPr>
          <p:cNvPr id="73" name="Shape 73" descr="visual effectiveness" title="Page Outline"/>
          <p:cNvSpPr/>
          <p:nvPr/>
        </p:nvSpPr>
        <p:spPr>
          <a:xfrm>
            <a:off x="162232" y="943897"/>
            <a:ext cx="8834284" cy="5294671"/>
          </a:xfrm>
          <a:prstGeom prst="rect">
            <a:avLst/>
          </a:prstGeom>
          <a:noFill/>
          <a:ln w="25400" cap="flat" cmpd="sng">
            <a:solidFill>
              <a:schemeClr val="accent1"/>
            </a:solidFill>
            <a:prstDash val="solid"/>
            <a:round/>
            <a:headEnd type="none" w="med" len="med"/>
            <a:tailEnd type="none" w="med" len="med"/>
          </a:ln>
        </p:spPr>
        <p:txBody>
          <a:bodyPr wrap="square"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Organizational IDEF0</a:t>
            </a:r>
          </a:p>
        </p:txBody>
      </p:sp>
      <p:sp>
        <p:nvSpPr>
          <p:cNvPr id="79" name="Shape 79"/>
          <p:cNvSpPr/>
          <p:nvPr/>
        </p:nvSpPr>
        <p:spPr>
          <a:xfrm>
            <a:off x="3075706" y="2660071"/>
            <a:ext cx="1856510" cy="1052945"/>
          </a:xfrm>
          <a:prstGeom prst="rect">
            <a:avLst/>
          </a:prstGeom>
          <a:noFill/>
          <a:ln w="25400" cap="flat" cmpd="sng">
            <a:solidFill>
              <a:schemeClr val="dk1"/>
            </a:solidFill>
            <a:prstDash val="solid"/>
            <a:round/>
            <a:headEnd type="none" w="med" len="med"/>
            <a:tailEnd type="none" w="med" len="med"/>
          </a:ln>
        </p:spPr>
        <p:txBody>
          <a:bodyPr wrap="square" lIns="91425" tIns="45700" rIns="91425" bIns="45700" anchor="t"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Provide Emergency Medical Services </a:t>
            </a:r>
          </a:p>
        </p:txBody>
      </p:sp>
      <p:sp>
        <p:nvSpPr>
          <p:cNvPr id="80" name="Shape 80"/>
          <p:cNvSpPr/>
          <p:nvPr/>
        </p:nvSpPr>
        <p:spPr>
          <a:xfrm>
            <a:off x="4502725" y="3394361"/>
            <a:ext cx="415636" cy="318655"/>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1" i="0" u="none" strike="noStrike" cap="none">
                <a:solidFill>
                  <a:schemeClr val="dk1"/>
                </a:solidFill>
                <a:latin typeface="Arial"/>
                <a:ea typeface="Arial"/>
                <a:cs typeface="Arial"/>
                <a:sym typeface="Arial"/>
              </a:rPr>
              <a:t>A0</a:t>
            </a:r>
          </a:p>
        </p:txBody>
      </p:sp>
      <p:cxnSp>
        <p:nvCxnSpPr>
          <p:cNvPr id="81" name="Shape 81" descr="visual effectiveness" title="arrowing pointing right"/>
          <p:cNvCxnSpPr/>
          <p:nvPr/>
        </p:nvCxnSpPr>
        <p:spPr>
          <a:xfrm>
            <a:off x="2078179" y="2798620"/>
            <a:ext cx="997527" cy="0"/>
          </a:xfrm>
          <a:prstGeom prst="straightConnector1">
            <a:avLst/>
          </a:prstGeom>
          <a:noFill/>
          <a:ln w="12700" cap="flat" cmpd="sng">
            <a:solidFill>
              <a:schemeClr val="dk1"/>
            </a:solidFill>
            <a:prstDash val="solid"/>
            <a:round/>
            <a:headEnd type="none" w="med" len="med"/>
            <a:tailEnd type="triangle" w="lg" len="lg"/>
          </a:ln>
        </p:spPr>
      </p:cxnSp>
      <p:cxnSp>
        <p:nvCxnSpPr>
          <p:cNvPr id="82" name="Shape 82" descr="Visual effectiveness" title="arrowing pointing upwards"/>
          <p:cNvCxnSpPr/>
          <p:nvPr/>
        </p:nvCxnSpPr>
        <p:spPr>
          <a:xfrm rot="10800000">
            <a:off x="3754579" y="3713018"/>
            <a:ext cx="0" cy="1428693"/>
          </a:xfrm>
          <a:prstGeom prst="straightConnector1">
            <a:avLst/>
          </a:prstGeom>
          <a:noFill/>
          <a:ln w="12700" cap="flat" cmpd="sng">
            <a:solidFill>
              <a:schemeClr val="dk1"/>
            </a:solidFill>
            <a:prstDash val="solid"/>
            <a:round/>
            <a:headEnd type="none" w="med" len="med"/>
            <a:tailEnd type="triangle" w="lg" len="lg"/>
          </a:ln>
        </p:spPr>
      </p:cxnSp>
      <p:sp>
        <p:nvSpPr>
          <p:cNvPr id="83" name="Shape 83"/>
          <p:cNvSpPr/>
          <p:nvPr/>
        </p:nvSpPr>
        <p:spPr>
          <a:xfrm>
            <a:off x="4111119" y="5343128"/>
            <a:ext cx="1534392"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911 Dispatch</a:t>
            </a:r>
          </a:p>
        </p:txBody>
      </p:sp>
      <p:sp>
        <p:nvSpPr>
          <p:cNvPr id="84" name="Shape 84"/>
          <p:cNvSpPr/>
          <p:nvPr/>
        </p:nvSpPr>
        <p:spPr>
          <a:xfrm>
            <a:off x="1042548" y="1418668"/>
            <a:ext cx="1534392"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Regulations/ Policy/ Law</a:t>
            </a:r>
          </a:p>
        </p:txBody>
      </p:sp>
      <p:cxnSp>
        <p:nvCxnSpPr>
          <p:cNvPr id="85" name="Shape 85" descr="visual effectiveness&#10;" title="arrowing pointing right"/>
          <p:cNvCxnSpPr/>
          <p:nvPr/>
        </p:nvCxnSpPr>
        <p:spPr>
          <a:xfrm rot="10800000" flipH="1">
            <a:off x="4932220" y="2715489"/>
            <a:ext cx="817419" cy="1"/>
          </a:xfrm>
          <a:prstGeom prst="straightConnector1">
            <a:avLst/>
          </a:prstGeom>
          <a:noFill/>
          <a:ln w="12700" cap="flat" cmpd="sng">
            <a:solidFill>
              <a:schemeClr val="dk1"/>
            </a:solidFill>
            <a:prstDash val="solid"/>
            <a:round/>
            <a:headEnd type="none" w="med" len="med"/>
            <a:tailEnd type="triangle" w="lg" len="lg"/>
          </a:ln>
        </p:spPr>
      </p:cxnSp>
      <p:sp>
        <p:nvSpPr>
          <p:cNvPr id="86" name="Shape 86"/>
          <p:cNvSpPr/>
          <p:nvPr/>
        </p:nvSpPr>
        <p:spPr>
          <a:xfrm>
            <a:off x="5813714" y="2556163"/>
            <a:ext cx="3179308"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Basic Lifesaving/ First Response</a:t>
            </a:r>
          </a:p>
        </p:txBody>
      </p:sp>
      <p:cxnSp>
        <p:nvCxnSpPr>
          <p:cNvPr id="87" name="Shape 87" descr="visual effectiveness" title="arrow pointment right"/>
          <p:cNvCxnSpPr/>
          <p:nvPr/>
        </p:nvCxnSpPr>
        <p:spPr>
          <a:xfrm rot="10800000" flipH="1">
            <a:off x="4932216" y="3008658"/>
            <a:ext cx="817419" cy="1"/>
          </a:xfrm>
          <a:prstGeom prst="straightConnector1">
            <a:avLst/>
          </a:prstGeom>
          <a:noFill/>
          <a:ln w="12700" cap="flat" cmpd="sng">
            <a:solidFill>
              <a:schemeClr val="dk1"/>
            </a:solidFill>
            <a:prstDash val="solid"/>
            <a:round/>
            <a:headEnd type="none" w="med" len="med"/>
            <a:tailEnd type="triangle" w="lg" len="lg"/>
          </a:ln>
        </p:spPr>
      </p:cxnSp>
      <p:sp>
        <p:nvSpPr>
          <p:cNvPr id="88" name="Shape 88"/>
          <p:cNvSpPr/>
          <p:nvPr/>
        </p:nvSpPr>
        <p:spPr>
          <a:xfrm>
            <a:off x="5813714" y="3464253"/>
            <a:ext cx="2609850"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Transportation to Hospital</a:t>
            </a:r>
          </a:p>
        </p:txBody>
      </p:sp>
      <p:cxnSp>
        <p:nvCxnSpPr>
          <p:cNvPr id="89" name="Shape 89" descr="visual effectiveness" title="arrow pointing right"/>
          <p:cNvCxnSpPr/>
          <p:nvPr/>
        </p:nvCxnSpPr>
        <p:spPr>
          <a:xfrm rot="10800000" flipH="1">
            <a:off x="4932220" y="3312346"/>
            <a:ext cx="817419" cy="1"/>
          </a:xfrm>
          <a:prstGeom prst="straightConnector1">
            <a:avLst/>
          </a:prstGeom>
          <a:noFill/>
          <a:ln w="12700" cap="flat" cmpd="sng">
            <a:solidFill>
              <a:schemeClr val="dk1"/>
            </a:solidFill>
            <a:prstDash val="solid"/>
            <a:round/>
            <a:headEnd type="none" w="med" len="med"/>
            <a:tailEnd type="triangle" w="lg" len="lg"/>
          </a:ln>
        </p:spPr>
      </p:cxnSp>
      <p:sp>
        <p:nvSpPr>
          <p:cNvPr id="90" name="Shape 90" descr="outline" title="text box"/>
          <p:cNvSpPr/>
          <p:nvPr/>
        </p:nvSpPr>
        <p:spPr>
          <a:xfrm>
            <a:off x="5813714" y="3208439"/>
            <a:ext cx="1623578" cy="279835"/>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chemeClr val="dk1"/>
              </a:solidFill>
              <a:latin typeface="Arial"/>
              <a:ea typeface="Arial"/>
              <a:cs typeface="Arial"/>
              <a:sym typeface="Arial"/>
            </a:endParaRPr>
          </a:p>
        </p:txBody>
      </p:sp>
      <p:sp>
        <p:nvSpPr>
          <p:cNvPr id="91" name="Shape 91" descr="outline" title="text box"/>
          <p:cNvSpPr/>
          <p:nvPr/>
        </p:nvSpPr>
        <p:spPr>
          <a:xfrm>
            <a:off x="5827569" y="3164277"/>
            <a:ext cx="2083374"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Advanced Lifesaving</a:t>
            </a:r>
          </a:p>
        </p:txBody>
      </p:sp>
      <p:sp>
        <p:nvSpPr>
          <p:cNvPr id="92" name="Shape 92"/>
          <p:cNvSpPr/>
          <p:nvPr/>
        </p:nvSpPr>
        <p:spPr>
          <a:xfrm>
            <a:off x="410435" y="2608116"/>
            <a:ext cx="1783773" cy="429367"/>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Patient Requires Care</a:t>
            </a:r>
          </a:p>
        </p:txBody>
      </p:sp>
      <p:cxnSp>
        <p:nvCxnSpPr>
          <p:cNvPr id="93" name="Shape 93" descr="visual effectiveness" title="arrow pointing upwards"/>
          <p:cNvCxnSpPr/>
          <p:nvPr/>
        </p:nvCxnSpPr>
        <p:spPr>
          <a:xfrm rot="10800000">
            <a:off x="4322621" y="3713018"/>
            <a:ext cx="0" cy="1690419"/>
          </a:xfrm>
          <a:prstGeom prst="straightConnector1">
            <a:avLst/>
          </a:prstGeom>
          <a:noFill/>
          <a:ln w="12700" cap="flat" cmpd="sng">
            <a:solidFill>
              <a:schemeClr val="dk1"/>
            </a:solidFill>
            <a:prstDash val="solid"/>
            <a:round/>
            <a:headEnd type="none" w="med" len="med"/>
            <a:tailEnd type="triangle" w="lg" len="lg"/>
          </a:ln>
        </p:spPr>
      </p:cxnSp>
      <p:sp>
        <p:nvSpPr>
          <p:cNvPr id="94" name="Shape 94"/>
          <p:cNvSpPr/>
          <p:nvPr/>
        </p:nvSpPr>
        <p:spPr>
          <a:xfrm>
            <a:off x="6351443" y="1288542"/>
            <a:ext cx="1534392"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Transportation Network</a:t>
            </a:r>
          </a:p>
        </p:txBody>
      </p:sp>
      <p:cxnSp>
        <p:nvCxnSpPr>
          <p:cNvPr id="95" name="Shape 95" descr="visual effectiveness" title="arrow pointing down"/>
          <p:cNvCxnSpPr/>
          <p:nvPr/>
        </p:nvCxnSpPr>
        <p:spPr>
          <a:xfrm>
            <a:off x="4170221" y="1428220"/>
            <a:ext cx="1800" cy="1231200"/>
          </a:xfrm>
          <a:prstGeom prst="straightConnector1">
            <a:avLst/>
          </a:prstGeom>
          <a:noFill/>
          <a:ln w="12700" cap="flat" cmpd="sng">
            <a:solidFill>
              <a:schemeClr val="dk1"/>
            </a:solidFill>
            <a:prstDash val="solid"/>
            <a:round/>
            <a:headEnd type="none" w="med" len="med"/>
            <a:tailEnd type="triangle" w="lg" len="lg"/>
          </a:ln>
        </p:spPr>
      </p:cxnSp>
      <p:sp>
        <p:nvSpPr>
          <p:cNvPr id="96" name="Shape 96"/>
          <p:cNvSpPr/>
          <p:nvPr/>
        </p:nvSpPr>
        <p:spPr>
          <a:xfrm>
            <a:off x="2866419" y="5232482"/>
            <a:ext cx="1534392"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Response Levels</a:t>
            </a:r>
          </a:p>
        </p:txBody>
      </p:sp>
      <p:sp>
        <p:nvSpPr>
          <p:cNvPr id="97" name="Shape 97"/>
          <p:cNvSpPr/>
          <p:nvPr/>
        </p:nvSpPr>
        <p:spPr>
          <a:xfrm>
            <a:off x="260732" y="2938379"/>
            <a:ext cx="1919621" cy="47792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County Population</a:t>
            </a:r>
          </a:p>
        </p:txBody>
      </p:sp>
      <p:sp>
        <p:nvSpPr>
          <p:cNvPr id="98" name="Shape 98"/>
          <p:cNvSpPr/>
          <p:nvPr/>
        </p:nvSpPr>
        <p:spPr>
          <a:xfrm>
            <a:off x="2718939" y="1005849"/>
            <a:ext cx="1679429" cy="414673"/>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Government</a:t>
            </a:r>
          </a:p>
        </p:txBody>
      </p:sp>
      <p:sp>
        <p:nvSpPr>
          <p:cNvPr id="99" name="Shape 99"/>
          <p:cNvSpPr/>
          <p:nvPr/>
        </p:nvSpPr>
        <p:spPr>
          <a:xfrm>
            <a:off x="1042548" y="1999507"/>
            <a:ext cx="1972539" cy="290698"/>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Budget/ Funding</a:t>
            </a:r>
          </a:p>
        </p:txBody>
      </p:sp>
      <p:sp>
        <p:nvSpPr>
          <p:cNvPr id="100" name="Shape 100"/>
          <p:cNvSpPr/>
          <p:nvPr/>
        </p:nvSpPr>
        <p:spPr>
          <a:xfrm>
            <a:off x="1057295" y="4970991"/>
            <a:ext cx="1389143" cy="26890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Local Fire Departments</a:t>
            </a:r>
          </a:p>
        </p:txBody>
      </p:sp>
      <p:sp>
        <p:nvSpPr>
          <p:cNvPr id="101" name="Shape 101"/>
          <p:cNvSpPr/>
          <p:nvPr/>
        </p:nvSpPr>
        <p:spPr>
          <a:xfrm>
            <a:off x="1042547" y="4174203"/>
            <a:ext cx="1389143" cy="484083"/>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Local Police Departments</a:t>
            </a:r>
          </a:p>
        </p:txBody>
      </p:sp>
      <p:sp>
        <p:nvSpPr>
          <p:cNvPr id="102" name="Shape 102"/>
          <p:cNvSpPr/>
          <p:nvPr/>
        </p:nvSpPr>
        <p:spPr>
          <a:xfrm>
            <a:off x="5813710" y="2840918"/>
            <a:ext cx="2873086" cy="341911"/>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Non-Emergency Assistance</a:t>
            </a:r>
          </a:p>
        </p:txBody>
      </p:sp>
      <p:sp>
        <p:nvSpPr>
          <p:cNvPr id="103" name="Shape 103"/>
          <p:cNvSpPr/>
          <p:nvPr/>
        </p:nvSpPr>
        <p:spPr>
          <a:xfrm>
            <a:off x="3918941" y="1003203"/>
            <a:ext cx="1395000" cy="381300"/>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Mutual Aid Agreement</a:t>
            </a:r>
          </a:p>
        </p:txBody>
      </p:sp>
      <p:sp>
        <p:nvSpPr>
          <p:cNvPr id="104" name="Shape 104"/>
          <p:cNvSpPr/>
          <p:nvPr/>
        </p:nvSpPr>
        <p:spPr>
          <a:xfrm>
            <a:off x="410435" y="3342290"/>
            <a:ext cx="1783773" cy="429367"/>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Patient Calls 911</a:t>
            </a:r>
          </a:p>
        </p:txBody>
      </p:sp>
      <p:cxnSp>
        <p:nvCxnSpPr>
          <p:cNvPr id="105" name="Shape 105" descr="visual effectiveness" title="arrow pointing right"/>
          <p:cNvCxnSpPr/>
          <p:nvPr/>
        </p:nvCxnSpPr>
        <p:spPr>
          <a:xfrm>
            <a:off x="2078178" y="3549244"/>
            <a:ext cx="997527" cy="0"/>
          </a:xfrm>
          <a:prstGeom prst="straightConnector1">
            <a:avLst/>
          </a:prstGeom>
          <a:noFill/>
          <a:ln w="12700" cap="flat" cmpd="sng">
            <a:solidFill>
              <a:schemeClr val="dk1"/>
            </a:solidFill>
            <a:prstDash val="solid"/>
            <a:round/>
            <a:headEnd type="none" w="med" len="med"/>
            <a:tailEnd type="triangle" w="lg" len="lg"/>
          </a:ln>
        </p:spPr>
      </p:cxnSp>
      <p:cxnSp>
        <p:nvCxnSpPr>
          <p:cNvPr id="106" name="Shape 106" descr="visual effectiveness&#10;" title="arrow pointing right"/>
          <p:cNvCxnSpPr/>
          <p:nvPr/>
        </p:nvCxnSpPr>
        <p:spPr>
          <a:xfrm rot="10800000" flipH="1">
            <a:off x="4932216" y="3635207"/>
            <a:ext cx="817419" cy="1"/>
          </a:xfrm>
          <a:prstGeom prst="straightConnector1">
            <a:avLst/>
          </a:prstGeom>
          <a:noFill/>
          <a:ln w="12700" cap="flat" cmpd="sng">
            <a:solidFill>
              <a:schemeClr val="dk1"/>
            </a:solidFill>
            <a:prstDash val="solid"/>
            <a:round/>
            <a:headEnd type="none" w="med" len="med"/>
            <a:tailEnd type="triangle" w="lg" len="lg"/>
          </a:ln>
        </p:spPr>
      </p:cxnSp>
      <p:cxnSp>
        <p:nvCxnSpPr>
          <p:cNvPr id="107" name="Shape 107" descr="visual effectiveness" title="arrow pointing down"/>
          <p:cNvCxnSpPr>
            <a:stCxn id="84" idx="3"/>
          </p:cNvCxnSpPr>
          <p:nvPr/>
        </p:nvCxnSpPr>
        <p:spPr>
          <a:xfrm>
            <a:off x="2576940" y="1589623"/>
            <a:ext cx="931500" cy="1067100"/>
          </a:xfrm>
          <a:prstGeom prst="bentConnector2">
            <a:avLst/>
          </a:prstGeom>
          <a:noFill/>
          <a:ln w="12700" cap="sq" cmpd="sng">
            <a:solidFill>
              <a:schemeClr val="dk1"/>
            </a:solidFill>
            <a:prstDash val="solid"/>
            <a:miter lim="800000"/>
            <a:headEnd type="none" w="med" len="med"/>
            <a:tailEnd type="triangle" w="lg" len="lg"/>
          </a:ln>
        </p:spPr>
      </p:cxnSp>
      <p:cxnSp>
        <p:nvCxnSpPr>
          <p:cNvPr id="108" name="Shape 108" descr="visual effectiveness" title="arrow pointing down"/>
          <p:cNvCxnSpPr>
            <a:stCxn id="99" idx="3"/>
          </p:cNvCxnSpPr>
          <p:nvPr/>
        </p:nvCxnSpPr>
        <p:spPr>
          <a:xfrm>
            <a:off x="3015087" y="2144856"/>
            <a:ext cx="203100" cy="507900"/>
          </a:xfrm>
          <a:prstGeom prst="bentConnector2">
            <a:avLst/>
          </a:prstGeom>
          <a:noFill/>
          <a:ln w="12700" cap="flat" cmpd="sng">
            <a:solidFill>
              <a:schemeClr val="dk1"/>
            </a:solidFill>
            <a:prstDash val="solid"/>
            <a:round/>
            <a:headEnd type="none" w="med" len="med"/>
            <a:tailEnd type="triangle" w="lg" len="lg"/>
          </a:ln>
        </p:spPr>
      </p:cxnSp>
      <p:cxnSp>
        <p:nvCxnSpPr>
          <p:cNvPr id="109" name="Shape 109" descr="visual effectiveness" title="arrow pointing down"/>
          <p:cNvCxnSpPr>
            <a:stCxn id="94" idx="1"/>
          </p:cNvCxnSpPr>
          <p:nvPr/>
        </p:nvCxnSpPr>
        <p:spPr>
          <a:xfrm flipH="1">
            <a:off x="4610243" y="1459497"/>
            <a:ext cx="1741200" cy="1204800"/>
          </a:xfrm>
          <a:prstGeom prst="bentConnector3">
            <a:avLst>
              <a:gd name="adj1" fmla="val 99978"/>
            </a:avLst>
          </a:prstGeom>
          <a:noFill/>
          <a:ln w="12700" cap="flat" cmpd="sng">
            <a:solidFill>
              <a:schemeClr val="dk1"/>
            </a:solidFill>
            <a:prstDash val="solid"/>
            <a:round/>
            <a:headEnd type="none" w="med" len="med"/>
            <a:tailEnd type="triangle" w="lg" len="lg"/>
          </a:ln>
        </p:spPr>
      </p:cxnSp>
      <p:cxnSp>
        <p:nvCxnSpPr>
          <p:cNvPr id="110" name="Shape 110" descr="visual effectiveness" title="arrow pointing upwards"/>
          <p:cNvCxnSpPr>
            <a:stCxn id="101" idx="3"/>
          </p:cNvCxnSpPr>
          <p:nvPr/>
        </p:nvCxnSpPr>
        <p:spPr>
          <a:xfrm rot="10800000" flipH="1">
            <a:off x="2431690" y="3720545"/>
            <a:ext cx="824100" cy="695700"/>
          </a:xfrm>
          <a:prstGeom prst="bentConnector3">
            <a:avLst>
              <a:gd name="adj1" fmla="val 100111"/>
            </a:avLst>
          </a:prstGeom>
          <a:noFill/>
          <a:ln w="12700" cap="flat" cmpd="sng">
            <a:solidFill>
              <a:schemeClr val="dk1"/>
            </a:solidFill>
            <a:prstDash val="solid"/>
            <a:round/>
            <a:headEnd type="none" w="med" len="med"/>
            <a:tailEnd type="triangle" w="lg" len="lg"/>
          </a:ln>
        </p:spPr>
      </p:cxnSp>
      <p:cxnSp>
        <p:nvCxnSpPr>
          <p:cNvPr id="111" name="Shape 111" descr="visual effectiveness" title="arrowing pointing upwards"/>
          <p:cNvCxnSpPr>
            <a:stCxn id="100" idx="3"/>
          </p:cNvCxnSpPr>
          <p:nvPr/>
        </p:nvCxnSpPr>
        <p:spPr>
          <a:xfrm rot="10800000" flipH="1">
            <a:off x="2446438" y="3713142"/>
            <a:ext cx="1112100" cy="1392300"/>
          </a:xfrm>
          <a:prstGeom prst="bentConnector2">
            <a:avLst/>
          </a:prstGeom>
          <a:noFill/>
          <a:ln w="12700" cap="flat" cmpd="sng">
            <a:solidFill>
              <a:schemeClr val="dk1"/>
            </a:solidFill>
            <a:prstDash val="solid"/>
            <a:round/>
            <a:headEnd type="none" w="med" len="med"/>
            <a:tailEnd type="triangle" w="lg" len="lg"/>
          </a:ln>
        </p:spPr>
      </p:cxnSp>
      <p:cxnSp>
        <p:nvCxnSpPr>
          <p:cNvPr id="112" name="Shape 112" descr="visual effectiveness" title="arrow pointing upwards"/>
          <p:cNvCxnSpPr/>
          <p:nvPr/>
        </p:nvCxnSpPr>
        <p:spPr>
          <a:xfrm rot="10800000">
            <a:off x="4502715" y="3726763"/>
            <a:ext cx="1709400" cy="1269600"/>
          </a:xfrm>
          <a:prstGeom prst="bentConnector3">
            <a:avLst>
              <a:gd name="adj1" fmla="val 100041"/>
            </a:avLst>
          </a:prstGeom>
          <a:noFill/>
          <a:ln w="12700" cap="flat" cmpd="sng">
            <a:solidFill>
              <a:schemeClr val="dk1"/>
            </a:solidFill>
            <a:prstDash val="solid"/>
            <a:round/>
            <a:headEnd type="none" w="med" len="med"/>
            <a:tailEnd type="triangle" w="lg" len="lg"/>
          </a:ln>
        </p:spPr>
      </p:cxnSp>
      <p:sp>
        <p:nvSpPr>
          <p:cNvPr id="113" name="Shape 113"/>
          <p:cNvSpPr/>
          <p:nvPr/>
        </p:nvSpPr>
        <p:spPr>
          <a:xfrm>
            <a:off x="3386342" y="5782192"/>
            <a:ext cx="1389143" cy="268901"/>
          </a:xfrm>
          <a:prstGeom prst="rect">
            <a:avLst/>
          </a:prstGeom>
          <a:noFill/>
          <a:ln>
            <a:noFill/>
          </a:ln>
        </p:spPr>
        <p:txBody>
          <a:bodyPr wrap="square"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Ambulance Company</a:t>
            </a:r>
          </a:p>
        </p:txBody>
      </p:sp>
      <p:cxnSp>
        <p:nvCxnSpPr>
          <p:cNvPr id="114" name="Shape 114" descr="visual effectiveness&#10;" title="arrow pointing upwards"/>
          <p:cNvCxnSpPr/>
          <p:nvPr/>
        </p:nvCxnSpPr>
        <p:spPr>
          <a:xfrm rot="10800000">
            <a:off x="4039348" y="3726861"/>
            <a:ext cx="0" cy="1953749"/>
          </a:xfrm>
          <a:prstGeom prst="straightConnector1">
            <a:avLst/>
          </a:prstGeom>
          <a:noFill/>
          <a:ln w="12700" cap="flat" cmpd="sng">
            <a:solidFill>
              <a:schemeClr val="dk1"/>
            </a:solidFill>
            <a:prstDash val="solid"/>
            <a:round/>
            <a:headEnd type="none" w="med" len="med"/>
            <a:tailEnd type="triangle" w="lg" len="lg"/>
          </a:ln>
        </p:spPr>
      </p:cxnSp>
      <p:cxnSp>
        <p:nvCxnSpPr>
          <p:cNvPr id="115" name="Shape 115" descr="visual effectiveness" title="arrow pointing right"/>
          <p:cNvCxnSpPr/>
          <p:nvPr/>
        </p:nvCxnSpPr>
        <p:spPr>
          <a:xfrm>
            <a:off x="2078176" y="3208439"/>
            <a:ext cx="997527" cy="0"/>
          </a:xfrm>
          <a:prstGeom prst="straightConnector1">
            <a:avLst/>
          </a:prstGeom>
          <a:noFill/>
          <a:ln w="12700" cap="flat" cmpd="sng">
            <a:solidFill>
              <a:schemeClr val="dk1"/>
            </a:solidFill>
            <a:prstDash val="solid"/>
            <a:round/>
            <a:headEnd type="none" w="med" len="med"/>
            <a:tailEnd type="triangle" w="lg" len="lg"/>
          </a:ln>
        </p:spPr>
      </p:cxnSp>
      <p:sp>
        <p:nvSpPr>
          <p:cNvPr id="116" name="Shape 116"/>
          <p:cNvSpPr/>
          <p:nvPr/>
        </p:nvSpPr>
        <p:spPr>
          <a:xfrm>
            <a:off x="6212115" y="4851013"/>
            <a:ext cx="1972539" cy="290698"/>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a:solidFill>
                  <a:schemeClr val="dk1"/>
                </a:solidFill>
                <a:latin typeface="Arial"/>
                <a:ea typeface="Arial"/>
                <a:cs typeface="Arial"/>
                <a:sym typeface="Arial"/>
              </a:rPr>
              <a:t>Volunteer Marketing</a:t>
            </a:r>
          </a:p>
        </p:txBody>
      </p:sp>
      <p:sp>
        <p:nvSpPr>
          <p:cNvPr id="117" name="Shape 117"/>
          <p:cNvSpPr/>
          <p:nvPr/>
        </p:nvSpPr>
        <p:spPr>
          <a:xfrm>
            <a:off x="6351443" y="1811676"/>
            <a:ext cx="1534392" cy="624218"/>
          </a:xfrm>
          <a:prstGeom prst="rect">
            <a:avLst/>
          </a:prstGeom>
          <a:noFill/>
          <a:ln>
            <a:noFill/>
          </a:ln>
        </p:spPr>
        <p:txBody>
          <a:bodyPr wrap="square" lIns="91425" tIns="45700" rIns="91425" bIns="45700" anchor="ctr"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400" b="0" i="0" u="none" strike="noStrike" cap="none" dirty="0">
                <a:solidFill>
                  <a:schemeClr val="dk1"/>
                </a:solidFill>
                <a:latin typeface="Arial"/>
                <a:ea typeface="Arial"/>
                <a:cs typeface="Arial"/>
                <a:sym typeface="Arial"/>
              </a:rPr>
              <a:t>Standard Care/ Shared Understanding</a:t>
            </a:r>
          </a:p>
        </p:txBody>
      </p:sp>
      <p:cxnSp>
        <p:nvCxnSpPr>
          <p:cNvPr id="118" name="Shape 118" descr="visual effectiveness" title="arrow pointing downward"/>
          <p:cNvCxnSpPr>
            <a:stCxn id="117" idx="1"/>
          </p:cNvCxnSpPr>
          <p:nvPr/>
        </p:nvCxnSpPr>
        <p:spPr>
          <a:xfrm flipH="1">
            <a:off x="4775543" y="2123785"/>
            <a:ext cx="1575900" cy="535800"/>
          </a:xfrm>
          <a:prstGeom prst="bentConnector3">
            <a:avLst>
              <a:gd name="adj1" fmla="val 502242"/>
            </a:avLst>
          </a:prstGeom>
          <a:noFill/>
          <a:ln w="12700" cap="flat" cmpd="sng">
            <a:solidFill>
              <a:schemeClr val="dk1"/>
            </a:solidFill>
            <a:prstDash val="solid"/>
            <a:round/>
            <a:headEnd type="none" w="med" len="med"/>
            <a:tailEnd type="triangle" w="lg" len="lg"/>
          </a:ln>
        </p:spPr>
      </p:cxnSp>
      <p:cxnSp>
        <p:nvCxnSpPr>
          <p:cNvPr id="119" name="Shape 119" descr="visual effectiveness" title="arrow pointing downward"/>
          <p:cNvCxnSpPr/>
          <p:nvPr/>
        </p:nvCxnSpPr>
        <p:spPr>
          <a:xfrm>
            <a:off x="3708111" y="1433137"/>
            <a:ext cx="1711" cy="1231233"/>
          </a:xfrm>
          <a:prstGeom prst="straightConnector1">
            <a:avLst/>
          </a:prstGeom>
          <a:noFill/>
          <a:ln w="12700" cap="flat" cmpd="sng">
            <a:solidFill>
              <a:schemeClr val="dk1"/>
            </a:solidFill>
            <a:prstDash val="solid"/>
            <a:round/>
            <a:headEnd type="none" w="med" len="med"/>
            <a:tailEnd type="triangle" w="lg" len="lg"/>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Mind Mapping</a:t>
            </a:r>
          </a:p>
        </p:txBody>
      </p:sp>
      <p:pic>
        <p:nvPicPr>
          <p:cNvPr id="125" name="Shape 125" title="Page outline"/>
          <p:cNvPicPr preferRelativeResize="0"/>
          <p:nvPr/>
        </p:nvPicPr>
        <p:blipFill rotWithShape="1">
          <a:blip r:embed="rId3">
            <a:alphaModFix/>
          </a:blip>
          <a:srcRect/>
          <a:stretch/>
        </p:blipFill>
        <p:spPr>
          <a:xfrm>
            <a:off x="0" y="1942696"/>
            <a:ext cx="9143391" cy="2971815"/>
          </a:xfrm>
          <a:prstGeom prst="rect">
            <a:avLst/>
          </a:prstGeom>
          <a:noFill/>
          <a:ln w="12700" cap="flat" cmpd="sng">
            <a:solidFill>
              <a:schemeClr val="accent1"/>
            </a:solidFill>
            <a:prstDash val="solid"/>
            <a:round/>
            <a:headEnd type="none" w="med" len="med"/>
            <a:tailEnd type="none" w="med" len="me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System Goals</a:t>
            </a:r>
          </a:p>
        </p:txBody>
      </p:sp>
      <p:graphicFrame>
        <p:nvGraphicFramePr>
          <p:cNvPr id="131" name="Shape 131" descr="outline" title="Text box"/>
          <p:cNvGraphicFramePr/>
          <p:nvPr>
            <p:extLst>
              <p:ext uri="{D42A27DB-BD31-4B8C-83A1-F6EECF244321}">
                <p14:modId xmlns:p14="http://schemas.microsoft.com/office/powerpoint/2010/main" val="3098491577"/>
              </p:ext>
            </p:extLst>
          </p:nvPr>
        </p:nvGraphicFramePr>
        <p:xfrm>
          <a:off x="132735" y="1116786"/>
          <a:ext cx="8878500" cy="4602540"/>
        </p:xfrm>
        <a:graphic>
          <a:graphicData uri="http://schemas.openxmlformats.org/drawingml/2006/table">
            <a:tbl>
              <a:tblPr firstRow="1" bandRow="1">
                <a:noFill/>
                <a:tableStyleId>{F41C1ABC-E621-40E9-8DBB-5BF7980C7D63}</a:tableStyleId>
              </a:tblPr>
              <a:tblGrid>
                <a:gridCol w="2219625">
                  <a:extLst>
                    <a:ext uri="{9D8B030D-6E8A-4147-A177-3AD203B41FA5}">
                      <a16:colId xmlns:a16="http://schemas.microsoft.com/office/drawing/2014/main" val="20000"/>
                    </a:ext>
                  </a:extLst>
                </a:gridCol>
                <a:gridCol w="2219625">
                  <a:extLst>
                    <a:ext uri="{9D8B030D-6E8A-4147-A177-3AD203B41FA5}">
                      <a16:colId xmlns:a16="http://schemas.microsoft.com/office/drawing/2014/main" val="20001"/>
                    </a:ext>
                  </a:extLst>
                </a:gridCol>
                <a:gridCol w="2219625">
                  <a:extLst>
                    <a:ext uri="{9D8B030D-6E8A-4147-A177-3AD203B41FA5}">
                      <a16:colId xmlns:a16="http://schemas.microsoft.com/office/drawing/2014/main" val="20002"/>
                    </a:ext>
                  </a:extLst>
                </a:gridCol>
                <a:gridCol w="2219625">
                  <a:extLst>
                    <a:ext uri="{9D8B030D-6E8A-4147-A177-3AD203B41FA5}">
                      <a16:colId xmlns:a16="http://schemas.microsoft.com/office/drawing/2014/main" val="20003"/>
                    </a:ext>
                  </a:extLst>
                </a:gridCol>
              </a:tblGrid>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Acute Demand</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Shared Vision/ Manage Expectations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Engage/ Develop/ Recruit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Optimize Resources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Address daytime shortages immediately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Make the EMS system reliable for the patient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Increase the number of volunteers in Tompkins County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Maximize the effectiveness of current resources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Reduce stress on the emergency room and ambulances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Manage expectations in policy for the public</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a:t>Increase retention of volunteers in Tompkins County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Provide a Rescue Squad First Responder Volunteer initially, every time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Create a shared understanding of procedure for local government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lvl="0" algn="ctr" rtl="0">
                        <a:spcBef>
                          <a:spcPts val="0"/>
                        </a:spcBef>
                        <a:buClr>
                          <a:schemeClr val="dk1"/>
                        </a:buClr>
                        <a:buSzPct val="25000"/>
                        <a:buFont typeface="Arial"/>
                        <a:buNone/>
                      </a:pPr>
                      <a:r>
                        <a:rPr lang="en-US"/>
                        <a:t>Loosen regulatory constraints</a:t>
                      </a:r>
                    </a:p>
                    <a:p>
                      <a:pPr marL="0" marR="0" lvl="0" indent="0" algn="ctr" rtl="0">
                        <a:lnSpc>
                          <a:spcPct val="100000"/>
                        </a:lnSpc>
                        <a:spcBef>
                          <a:spcPts val="0"/>
                        </a:spcBef>
                        <a:spcAft>
                          <a:spcPts val="0"/>
                        </a:spcAft>
                        <a:buClr>
                          <a:srgbClr val="000000"/>
                        </a:buClr>
                        <a:buSzPct val="25000"/>
                        <a:buFont typeface="Arial"/>
                        <a:buNone/>
                      </a:pPr>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Make the EMS system cost effective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Decrease non-emergency calls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Make the patient happy with care from initial assessment to arrival at the hospital</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dirty="0"/>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sz="3200" b="1" i="0" u="none" strike="noStrike" cap="none">
                <a:solidFill>
                  <a:schemeClr val="dk2"/>
                </a:solidFill>
                <a:latin typeface="Helvetica Neue"/>
                <a:ea typeface="Helvetica Neue"/>
                <a:cs typeface="Helvetica Neue"/>
                <a:sym typeface="Helvetica Neue"/>
              </a:rPr>
              <a:t>System Requirements</a:t>
            </a:r>
          </a:p>
        </p:txBody>
      </p:sp>
      <p:graphicFrame>
        <p:nvGraphicFramePr>
          <p:cNvPr id="137" name="Shape 137" descr="outline" title="text box"/>
          <p:cNvGraphicFramePr/>
          <p:nvPr>
            <p:extLst>
              <p:ext uri="{D42A27DB-BD31-4B8C-83A1-F6EECF244321}">
                <p14:modId xmlns:p14="http://schemas.microsoft.com/office/powerpoint/2010/main" val="688827107"/>
              </p:ext>
            </p:extLst>
          </p:nvPr>
        </p:nvGraphicFramePr>
        <p:xfrm>
          <a:off x="132735" y="1116786"/>
          <a:ext cx="8878500" cy="4424760"/>
        </p:xfrm>
        <a:graphic>
          <a:graphicData uri="http://schemas.openxmlformats.org/drawingml/2006/table">
            <a:tbl>
              <a:tblPr firstRow="1" bandRow="1">
                <a:noFill/>
                <a:tableStyleId>{F41C1ABC-E621-40E9-8DBB-5BF7980C7D63}</a:tableStyleId>
              </a:tblPr>
              <a:tblGrid>
                <a:gridCol w="2219625">
                  <a:extLst>
                    <a:ext uri="{9D8B030D-6E8A-4147-A177-3AD203B41FA5}">
                      <a16:colId xmlns:a16="http://schemas.microsoft.com/office/drawing/2014/main" val="20000"/>
                    </a:ext>
                  </a:extLst>
                </a:gridCol>
                <a:gridCol w="2219625">
                  <a:extLst>
                    <a:ext uri="{9D8B030D-6E8A-4147-A177-3AD203B41FA5}">
                      <a16:colId xmlns:a16="http://schemas.microsoft.com/office/drawing/2014/main" val="20001"/>
                    </a:ext>
                  </a:extLst>
                </a:gridCol>
                <a:gridCol w="2219625">
                  <a:extLst>
                    <a:ext uri="{9D8B030D-6E8A-4147-A177-3AD203B41FA5}">
                      <a16:colId xmlns:a16="http://schemas.microsoft.com/office/drawing/2014/main" val="20002"/>
                    </a:ext>
                  </a:extLst>
                </a:gridCol>
                <a:gridCol w="2219625">
                  <a:extLst>
                    <a:ext uri="{9D8B030D-6E8A-4147-A177-3AD203B41FA5}">
                      <a16:colId xmlns:a16="http://schemas.microsoft.com/office/drawing/2014/main" val="20003"/>
                    </a:ext>
                  </a:extLst>
                </a:gridCol>
              </a:tblGrid>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Activation/ Response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First Response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Life Saving Care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Transportation</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0"/>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Receive call from patient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Respond with lowest tiered asset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Follow all regional, state, federal laws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Transport to hospital, if </a:t>
                      </a:r>
                      <a:r>
                        <a:rPr lang="en-US"/>
                        <a:t>“</a:t>
                      </a:r>
                      <a:r>
                        <a:rPr lang="en-US" sz="1400" u="none" strike="noStrike" cap="none"/>
                        <a:t>necessary</a:t>
                      </a:r>
                      <a:r>
                        <a:rPr lang="en-US"/>
                        <a: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1"/>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Associate response code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Arrive </a:t>
                      </a:r>
                      <a:r>
                        <a:rPr lang="en-US"/>
                        <a:t>at</a:t>
                      </a:r>
                      <a:r>
                        <a:rPr lang="en-US" sz="1400" u="none" strike="noStrike" cap="none"/>
                        <a:t> patient </a:t>
                      </a:r>
                      <a:r>
                        <a:rPr lang="en-US"/>
                        <a:t>“</a:t>
                      </a:r>
                      <a:r>
                        <a:rPr lang="en-US" sz="1400" u="none" strike="noStrike" cap="none"/>
                        <a:t>quickly</a:t>
                      </a:r>
                      <a:r>
                        <a:rPr lang="en-US"/>
                        <a: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Assess for further care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lvl="0" algn="ctr" rtl="0">
                        <a:spcBef>
                          <a:spcPts val="0"/>
                        </a:spcBef>
                        <a:buClr>
                          <a:schemeClr val="dk1"/>
                        </a:buClr>
                        <a:buSzPct val="25000"/>
                        <a:buFont typeface="Arial"/>
                        <a:buNone/>
                      </a:pPr>
                      <a:r>
                        <a:rPr lang="en-US"/>
                        <a:t>Minimize transportation time to hospital</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2"/>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Identify assets available</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Communicate continuously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Retain mass casualty incid</a:t>
                      </a:r>
                      <a:r>
                        <a:rPr lang="en-US"/>
                        <a:t>ent</a:t>
                      </a:r>
                      <a:r>
                        <a:rPr lang="en-US" sz="1400" u="none" strike="noStrike" cap="none"/>
                        <a:t> plan</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Patient-care </a:t>
                      </a:r>
                      <a:r>
                        <a:rPr lang="en-US"/>
                        <a:t>transfer</a:t>
                      </a:r>
                      <a:r>
                        <a:rPr lang="en-US" sz="1400" u="none" strike="noStrike" cap="none"/>
                        <a:t> at hospital</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3"/>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Send First Responder</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Use pre-existing transportation network</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Maximize care to patient</a:t>
                      </a:r>
                      <a:r>
                        <a:rPr lang="en-US"/>
                        <a:t> population</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Hospital treats patient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4"/>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Retain redundant response </a:t>
                      </a:r>
                      <a:r>
                        <a:rPr lang="en-US"/>
                        <a:t>“</a:t>
                      </a:r>
                      <a:r>
                        <a:rPr lang="en-US" sz="1400" u="none" strike="noStrike" cap="none"/>
                        <a:t>capa</a:t>
                      </a:r>
                      <a:r>
                        <a:rPr lang="en-US"/>
                        <a:t>city”</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Provide update to patient if delayed</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lvl="0" rtl="0">
                        <a:spcBef>
                          <a:spcPts val="0"/>
                        </a:spcBef>
                        <a:buNone/>
                      </a:pPr>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5"/>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Retain mutual aid agreement</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a:t>Understand effect of</a:t>
                      </a:r>
                      <a:r>
                        <a:rPr lang="en-US" sz="1400" u="none" strike="noStrike" cap="none"/>
                        <a:t> hazardous weather on operations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lvl="0" rtl="0">
                        <a:spcBef>
                          <a:spcPts val="0"/>
                        </a:spcBef>
                        <a:buNone/>
                      </a:pPr>
                      <a:endParaRP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6"/>
                  </a:ext>
                </a:extLst>
              </a:tr>
              <a:tr h="370850">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r>
                        <a:rPr lang="en-US" sz="1400" u="none" strike="noStrike" cap="none"/>
                        <a:t>Provide </a:t>
                      </a:r>
                      <a:r>
                        <a:rPr lang="en-US"/>
                        <a:t>“appropriate” </a:t>
                      </a:r>
                      <a:r>
                        <a:rPr lang="en-US" sz="1400" u="none" strike="noStrike" cap="none"/>
                        <a:t>response for non-emergency calls</a:t>
                      </a:r>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rgbClr val="000000"/>
                        </a:buClr>
                        <a:buSzPct val="25000"/>
                        <a:buFont typeface="Arial"/>
                        <a:buNone/>
                      </a:pPr>
                      <a:endParaRPr sz="1400" u="none" strike="noStrike" cap="none" dirty="0"/>
                    </a:p>
                  </a:txBody>
                  <a:tcPr marL="91450" marR="91450" marT="45725" marB="45725" anchor="ctr">
                    <a:lnL w="12700" cap="flat" cmpd="sng">
                      <a:solidFill>
                        <a:schemeClr val="dk1"/>
                      </a:solidFill>
                      <a:prstDash val="solid"/>
                      <a:round/>
                      <a:headEnd type="none" w="med" len="med"/>
                      <a:tailEnd type="none" w="med" len="med"/>
                    </a:lnL>
                    <a:lnR w="12700" cap="flat" cmpd="sng">
                      <a:solidFill>
                        <a:schemeClr val="dk1"/>
                      </a:solidFill>
                      <a:prstDash val="solid"/>
                      <a:round/>
                      <a:headEnd type="none" w="med" len="med"/>
                      <a:tailEnd type="none" w="med" len="med"/>
                    </a:lnR>
                    <a:lnT w="12700" cap="flat" cmpd="sng">
                      <a:solidFill>
                        <a:schemeClr val="dk1"/>
                      </a:solidFill>
                      <a:prstDash val="solid"/>
                      <a:round/>
                      <a:headEnd type="none" w="med" len="med"/>
                      <a:tailEnd type="none" w="med" len="med"/>
                    </a:lnT>
                    <a:lnB w="12700" cap="flat" cmpd="sng">
                      <a:solidFill>
                        <a:schemeClr val="dk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0" y="329693"/>
            <a:ext cx="9144000" cy="748200"/>
          </a:xfrm>
          <a:prstGeom prst="rect">
            <a:avLst/>
          </a:prstGeom>
          <a:noFill/>
          <a:ln>
            <a:noFill/>
          </a:ln>
        </p:spPr>
        <p:txBody>
          <a:bodyPr wrap="square" lIns="91425" tIns="91425" rIns="91425" bIns="91425" anchor="ctr" anchorCtr="0">
            <a:noAutofit/>
          </a:bodyPr>
          <a:lstStyle/>
          <a:p>
            <a:pPr marL="0" marR="0" lvl="0" indent="0" algn="ctr" rtl="0">
              <a:lnSpc>
                <a:spcPct val="100000"/>
              </a:lnSpc>
              <a:spcBef>
                <a:spcPts val="0"/>
              </a:spcBef>
              <a:spcAft>
                <a:spcPts val="0"/>
              </a:spcAft>
              <a:buClr>
                <a:schemeClr val="accent3"/>
              </a:buClr>
              <a:buSzPct val="25000"/>
              <a:buFont typeface="Helvetica Neue"/>
              <a:buNone/>
            </a:pPr>
            <a:r>
              <a:rPr lang="en-US" b="1">
                <a:solidFill>
                  <a:schemeClr val="dk2"/>
                </a:solidFill>
              </a:rPr>
              <a:t>Proposed Solution Structure</a:t>
            </a:r>
          </a:p>
        </p:txBody>
      </p:sp>
      <p:sp>
        <p:nvSpPr>
          <p:cNvPr id="143" name="Shape 143"/>
          <p:cNvSpPr txBox="1">
            <a:spLocks noGrp="1"/>
          </p:cNvSpPr>
          <p:nvPr>
            <p:ph type="body" idx="2"/>
          </p:nvPr>
        </p:nvSpPr>
        <p:spPr>
          <a:xfrm>
            <a:off x="614850" y="1001688"/>
            <a:ext cx="7914300" cy="2376600"/>
          </a:xfrm>
          <a:prstGeom prst="rect">
            <a:avLst/>
          </a:prstGeom>
          <a:noFill/>
          <a:ln>
            <a:noFill/>
          </a:ln>
        </p:spPr>
        <p:txBody>
          <a:bodyPr wrap="square" lIns="91425" tIns="91425" rIns="91425" bIns="91425" anchor="t" anchorCtr="0">
            <a:noAutofit/>
          </a:bodyPr>
          <a:lstStyle/>
          <a:p>
            <a:pPr marL="457200" marR="0" lvl="0" indent="-368300" algn="l" rtl="0">
              <a:lnSpc>
                <a:spcPct val="100000"/>
              </a:lnSpc>
              <a:spcBef>
                <a:spcPts val="0"/>
              </a:spcBef>
              <a:spcAft>
                <a:spcPts val="0"/>
              </a:spcAft>
              <a:buClr>
                <a:schemeClr val="dk1"/>
              </a:buClr>
              <a:buSzPct val="100000"/>
              <a:buFont typeface="Arial"/>
              <a:buChar char="•"/>
            </a:pPr>
            <a:r>
              <a:rPr lang="en-US" sz="2000" dirty="0">
                <a:solidFill>
                  <a:schemeClr val="dk1"/>
                </a:solidFill>
              </a:rPr>
              <a:t>Develop several solution </a:t>
            </a:r>
            <a:r>
              <a:rPr lang="en-US" sz="2000" i="1" dirty="0">
                <a:solidFill>
                  <a:schemeClr val="dk1"/>
                </a:solidFill>
              </a:rPr>
              <a:t>options</a:t>
            </a:r>
            <a:r>
              <a:rPr lang="en-US" sz="2000" dirty="0">
                <a:solidFill>
                  <a:schemeClr val="dk1"/>
                </a:solidFill>
              </a:rPr>
              <a:t> to each </a:t>
            </a:r>
            <a:r>
              <a:rPr lang="en-US" sz="2000" i="1" dirty="0">
                <a:solidFill>
                  <a:schemeClr val="dk1"/>
                </a:solidFill>
              </a:rPr>
              <a:t>sub-problem</a:t>
            </a:r>
            <a:br>
              <a:rPr lang="en-US" sz="2000" i="1" dirty="0">
                <a:solidFill>
                  <a:schemeClr val="dk1"/>
                </a:solidFill>
              </a:rPr>
            </a:br>
            <a:endParaRPr lang="en-US" sz="2000" i="1"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Char char="•"/>
            </a:pPr>
            <a:r>
              <a:rPr lang="en-US" sz="2000" dirty="0">
                <a:solidFill>
                  <a:schemeClr val="dk1"/>
                </a:solidFill>
              </a:rPr>
              <a:t>Present options, with associated projected outcomes, “</a:t>
            </a:r>
            <a:r>
              <a:rPr lang="en-US" sz="2000" i="1" dirty="0">
                <a:solidFill>
                  <a:schemeClr val="dk1"/>
                </a:solidFill>
              </a:rPr>
              <a:t>buffet-style”</a:t>
            </a:r>
          </a:p>
          <a:p>
            <a:pPr marL="88900" marR="0" lvl="0" indent="0" algn="l" rtl="0">
              <a:lnSpc>
                <a:spcPct val="100000"/>
              </a:lnSpc>
              <a:spcBef>
                <a:spcPts val="0"/>
              </a:spcBef>
              <a:spcAft>
                <a:spcPts val="0"/>
              </a:spcAft>
              <a:buClr>
                <a:schemeClr val="dk1"/>
              </a:buClr>
              <a:buSzPct val="100000"/>
              <a:buNone/>
            </a:pPr>
            <a:endParaRPr lang="en-US" sz="2000" i="1" dirty="0">
              <a:solidFill>
                <a:schemeClr val="dk1"/>
              </a:solidFill>
            </a:endParaRPr>
          </a:p>
          <a:p>
            <a:pPr marL="457200" marR="0" lvl="0" indent="-368300" algn="l" rtl="0">
              <a:lnSpc>
                <a:spcPct val="100000"/>
              </a:lnSpc>
              <a:spcBef>
                <a:spcPts val="0"/>
              </a:spcBef>
              <a:spcAft>
                <a:spcPts val="0"/>
              </a:spcAft>
              <a:buClr>
                <a:schemeClr val="dk1"/>
              </a:buClr>
              <a:buSzPct val="100000"/>
              <a:buFont typeface="Arial"/>
              <a:buChar char="•"/>
            </a:pPr>
            <a:r>
              <a:rPr lang="en-US" sz="2000" dirty="0">
                <a:solidFill>
                  <a:schemeClr val="dk1"/>
                </a:solidFill>
              </a:rPr>
              <a:t>Work collaboratively to choose final solution preference</a:t>
            </a:r>
          </a:p>
        </p:txBody>
      </p:sp>
      <p:sp>
        <p:nvSpPr>
          <p:cNvPr id="144" name="Shape 144" descr="visual effectiveness" title="square"/>
          <p:cNvSpPr/>
          <p:nvPr/>
        </p:nvSpPr>
        <p:spPr>
          <a:xfrm>
            <a:off x="404250" y="3869338"/>
            <a:ext cx="548700" cy="519912"/>
          </a:xfrm>
          <a:prstGeom prst="rect">
            <a:avLst/>
          </a:prstGeom>
          <a:noFill/>
          <a:ln w="19050" cap="flat" cmpd="sng">
            <a:solidFill>
              <a:srgbClr val="CC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5" name="Shape 145" descr="visual effectiveness" title="square"/>
          <p:cNvSpPr/>
          <p:nvPr/>
        </p:nvSpPr>
        <p:spPr>
          <a:xfrm>
            <a:off x="404250" y="4693925"/>
            <a:ext cx="548700" cy="519900"/>
          </a:xfrm>
          <a:prstGeom prst="rect">
            <a:avLst/>
          </a:prstGeom>
          <a:noFill/>
          <a:ln w="19050" cap="flat" cmpd="sng">
            <a:solidFill>
              <a:srgbClr val="CC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6" name="Shape 146" descr="visual effectiveness" title="square"/>
          <p:cNvSpPr/>
          <p:nvPr/>
        </p:nvSpPr>
        <p:spPr>
          <a:xfrm>
            <a:off x="404250" y="5590675"/>
            <a:ext cx="548700" cy="519900"/>
          </a:xfrm>
          <a:prstGeom prst="rect">
            <a:avLst/>
          </a:prstGeom>
          <a:noFill/>
          <a:ln w="19050" cap="flat" cmpd="sng">
            <a:solidFill>
              <a:srgbClr val="CC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nvGrpSpPr>
          <p:cNvPr id="147" name="Shape 147" descr="Solutions Box" title="Outline "/>
          <p:cNvGrpSpPr/>
          <p:nvPr/>
        </p:nvGrpSpPr>
        <p:grpSpPr>
          <a:xfrm>
            <a:off x="1915475" y="3869338"/>
            <a:ext cx="2147150" cy="2241237"/>
            <a:chOff x="1458275" y="3869338"/>
            <a:chExt cx="2147150" cy="2241237"/>
          </a:xfrm>
        </p:grpSpPr>
        <p:sp>
          <p:nvSpPr>
            <p:cNvPr id="148" name="Shape 148"/>
            <p:cNvSpPr/>
            <p:nvPr/>
          </p:nvSpPr>
          <p:spPr>
            <a:xfrm>
              <a:off x="1475075" y="3886938"/>
              <a:ext cx="245400" cy="216600"/>
            </a:xfrm>
            <a:prstGeom prst="rect">
              <a:avLst/>
            </a:prstGeom>
            <a:solidFill>
              <a:srgbClr val="6D9EEB"/>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49" name="Shape 149"/>
            <p:cNvSpPr/>
            <p:nvPr/>
          </p:nvSpPr>
          <p:spPr>
            <a:xfrm>
              <a:off x="1475075" y="4190238"/>
              <a:ext cx="245400" cy="216600"/>
            </a:xfrm>
            <a:prstGeom prst="rect">
              <a:avLst/>
            </a:prstGeom>
            <a:solidFill>
              <a:srgbClr val="93C47D"/>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0" name="Shape 150"/>
            <p:cNvSpPr/>
            <p:nvPr/>
          </p:nvSpPr>
          <p:spPr>
            <a:xfrm>
              <a:off x="1827150" y="4697188"/>
              <a:ext cx="245400" cy="216600"/>
            </a:xfrm>
            <a:prstGeom prst="rect">
              <a:avLst/>
            </a:prstGeom>
            <a:solidFill>
              <a:srgbClr val="C27BA0"/>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1" name="Shape 151"/>
            <p:cNvSpPr/>
            <p:nvPr/>
          </p:nvSpPr>
          <p:spPr>
            <a:xfrm>
              <a:off x="1827150" y="4993963"/>
              <a:ext cx="245400" cy="216600"/>
            </a:xfrm>
            <a:prstGeom prst="rect">
              <a:avLst/>
            </a:prstGeom>
            <a:solidFill>
              <a:srgbClr val="38761D"/>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2" name="Shape 152"/>
            <p:cNvSpPr/>
            <p:nvPr/>
          </p:nvSpPr>
          <p:spPr>
            <a:xfrm>
              <a:off x="1637952" y="5590675"/>
              <a:ext cx="245400" cy="216600"/>
            </a:xfrm>
            <a:prstGeom prst="rect">
              <a:avLst/>
            </a:prstGeom>
            <a:solidFill>
              <a:srgbClr val="666666"/>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3" name="Shape 153"/>
            <p:cNvSpPr/>
            <p:nvPr/>
          </p:nvSpPr>
          <p:spPr>
            <a:xfrm>
              <a:off x="1458275" y="5893975"/>
              <a:ext cx="245400" cy="216600"/>
            </a:xfrm>
            <a:prstGeom prst="rect">
              <a:avLst/>
            </a:prstGeom>
            <a:solidFill>
              <a:srgbClr val="0000FF"/>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4" name="Shape 154"/>
            <p:cNvSpPr/>
            <p:nvPr/>
          </p:nvSpPr>
          <p:spPr>
            <a:xfrm>
              <a:off x="1825600" y="5893975"/>
              <a:ext cx="245400" cy="216600"/>
            </a:xfrm>
            <a:prstGeom prst="rect">
              <a:avLst/>
            </a:prstGeom>
            <a:solidFill>
              <a:schemeClr val="accent4"/>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5" name="Shape 155"/>
            <p:cNvSpPr/>
            <p:nvPr/>
          </p:nvSpPr>
          <p:spPr>
            <a:xfrm>
              <a:off x="1458275" y="4697188"/>
              <a:ext cx="245400" cy="216600"/>
            </a:xfrm>
            <a:prstGeom prst="rect">
              <a:avLst/>
            </a:prstGeom>
            <a:solidFill>
              <a:srgbClr val="F1C232"/>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6" name="Shape 156"/>
            <p:cNvSpPr/>
            <p:nvPr/>
          </p:nvSpPr>
          <p:spPr>
            <a:xfrm>
              <a:off x="1458275" y="4993963"/>
              <a:ext cx="245400" cy="216600"/>
            </a:xfrm>
            <a:prstGeom prst="rect">
              <a:avLst/>
            </a:prstGeom>
            <a:solidFill>
              <a:srgbClr val="E69138"/>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7" name="Shape 157"/>
            <p:cNvSpPr/>
            <p:nvPr/>
          </p:nvSpPr>
          <p:spPr>
            <a:xfrm>
              <a:off x="3360025" y="3869338"/>
              <a:ext cx="245400" cy="216600"/>
            </a:xfrm>
            <a:prstGeom prst="rect">
              <a:avLst/>
            </a:prstGeom>
            <a:solidFill>
              <a:srgbClr val="76A5AF"/>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8" name="Shape 158"/>
            <p:cNvSpPr/>
            <p:nvPr/>
          </p:nvSpPr>
          <p:spPr>
            <a:xfrm>
              <a:off x="3360025" y="4172638"/>
              <a:ext cx="245400" cy="216600"/>
            </a:xfrm>
            <a:prstGeom prst="rect">
              <a:avLst/>
            </a:prstGeom>
            <a:solidFill>
              <a:srgbClr val="93C47D"/>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59" name="Shape 159"/>
            <p:cNvSpPr/>
            <p:nvPr/>
          </p:nvSpPr>
          <p:spPr>
            <a:xfrm>
              <a:off x="3360025" y="4845563"/>
              <a:ext cx="245400" cy="216600"/>
            </a:xfrm>
            <a:prstGeom prst="rect">
              <a:avLst/>
            </a:prstGeom>
            <a:solidFill>
              <a:srgbClr val="C27BA0"/>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0" name="Shape 160"/>
            <p:cNvSpPr/>
            <p:nvPr/>
          </p:nvSpPr>
          <p:spPr>
            <a:xfrm>
              <a:off x="3360025" y="5821800"/>
              <a:ext cx="245400" cy="216600"/>
            </a:xfrm>
            <a:prstGeom prst="rect">
              <a:avLst/>
            </a:prstGeom>
            <a:solidFill>
              <a:srgbClr val="0000FF"/>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cxnSp>
          <p:nvCxnSpPr>
            <p:cNvPr id="161" name="Shape 161"/>
            <p:cNvCxnSpPr/>
            <p:nvPr/>
          </p:nvCxnSpPr>
          <p:spPr>
            <a:xfrm>
              <a:off x="2306741" y="4129309"/>
              <a:ext cx="817500" cy="0"/>
            </a:xfrm>
            <a:prstGeom prst="straightConnector1">
              <a:avLst/>
            </a:prstGeom>
            <a:noFill/>
            <a:ln w="19050" cap="flat" cmpd="sng">
              <a:solidFill>
                <a:schemeClr val="dk1"/>
              </a:solidFill>
              <a:prstDash val="solid"/>
              <a:round/>
              <a:headEnd type="none" w="med" len="med"/>
              <a:tailEnd type="triangle" w="lg" len="lg"/>
            </a:ln>
          </p:spPr>
        </p:cxnSp>
        <p:cxnSp>
          <p:nvCxnSpPr>
            <p:cNvPr id="162" name="Shape 162"/>
            <p:cNvCxnSpPr/>
            <p:nvPr/>
          </p:nvCxnSpPr>
          <p:spPr>
            <a:xfrm>
              <a:off x="2306741" y="4953884"/>
              <a:ext cx="817500" cy="0"/>
            </a:xfrm>
            <a:prstGeom prst="straightConnector1">
              <a:avLst/>
            </a:prstGeom>
            <a:noFill/>
            <a:ln w="19050" cap="flat" cmpd="sng">
              <a:solidFill>
                <a:schemeClr val="dk1"/>
              </a:solidFill>
              <a:prstDash val="solid"/>
              <a:round/>
              <a:headEnd type="none" w="med" len="med"/>
              <a:tailEnd type="triangle" w="lg" len="lg"/>
            </a:ln>
          </p:spPr>
        </p:cxnSp>
        <p:cxnSp>
          <p:nvCxnSpPr>
            <p:cNvPr id="163" name="Shape 163"/>
            <p:cNvCxnSpPr/>
            <p:nvPr/>
          </p:nvCxnSpPr>
          <p:spPr>
            <a:xfrm>
              <a:off x="2306754" y="5930109"/>
              <a:ext cx="817500" cy="0"/>
            </a:xfrm>
            <a:prstGeom prst="straightConnector1">
              <a:avLst/>
            </a:prstGeom>
            <a:noFill/>
            <a:ln w="19050" cap="flat" cmpd="sng">
              <a:solidFill>
                <a:schemeClr val="dk1"/>
              </a:solidFill>
              <a:prstDash val="solid"/>
              <a:round/>
              <a:headEnd type="none" w="med" len="med"/>
              <a:tailEnd type="triangle" w="lg" len="lg"/>
            </a:ln>
          </p:spPr>
        </p:cxnSp>
      </p:grpSp>
      <p:sp>
        <p:nvSpPr>
          <p:cNvPr id="164" name="Shape 164"/>
          <p:cNvSpPr txBox="1"/>
          <p:nvPr/>
        </p:nvSpPr>
        <p:spPr>
          <a:xfrm>
            <a:off x="24875" y="3434625"/>
            <a:ext cx="1400400" cy="216600"/>
          </a:xfrm>
          <a:prstGeom prst="rect">
            <a:avLst/>
          </a:prstGeom>
          <a:noFill/>
          <a:ln>
            <a:noFill/>
          </a:ln>
        </p:spPr>
        <p:txBody>
          <a:bodyPr wrap="square" lIns="91425" tIns="91425" rIns="91425" bIns="91425" anchor="t" anchorCtr="0">
            <a:noAutofit/>
          </a:bodyPr>
          <a:lstStyle/>
          <a:p>
            <a:pPr lvl="0" rtl="0">
              <a:spcBef>
                <a:spcPts val="0"/>
              </a:spcBef>
              <a:buNone/>
            </a:pPr>
            <a:r>
              <a:rPr lang="en-US"/>
              <a:t>Sub-Problems</a:t>
            </a:r>
          </a:p>
        </p:txBody>
      </p:sp>
      <p:sp>
        <p:nvSpPr>
          <p:cNvPr id="165" name="Shape 165"/>
          <p:cNvSpPr txBox="1"/>
          <p:nvPr/>
        </p:nvSpPr>
        <p:spPr>
          <a:xfrm>
            <a:off x="1450150" y="3444575"/>
            <a:ext cx="1552800" cy="216600"/>
          </a:xfrm>
          <a:prstGeom prst="rect">
            <a:avLst/>
          </a:prstGeom>
          <a:noFill/>
          <a:ln>
            <a:noFill/>
          </a:ln>
        </p:spPr>
        <p:txBody>
          <a:bodyPr wrap="square" lIns="91425" tIns="91425" rIns="91425" bIns="91425" anchor="t" anchorCtr="0">
            <a:noAutofit/>
          </a:bodyPr>
          <a:lstStyle/>
          <a:p>
            <a:pPr lvl="0" rtl="0">
              <a:spcBef>
                <a:spcPts val="0"/>
              </a:spcBef>
              <a:buNone/>
            </a:pPr>
            <a:r>
              <a:rPr lang="en-US"/>
              <a:t>Solution Options</a:t>
            </a:r>
          </a:p>
        </p:txBody>
      </p:sp>
      <p:sp>
        <p:nvSpPr>
          <p:cNvPr id="166" name="Shape 166"/>
          <p:cNvSpPr txBox="1"/>
          <p:nvPr/>
        </p:nvSpPr>
        <p:spPr>
          <a:xfrm>
            <a:off x="3104025" y="3444575"/>
            <a:ext cx="1891500" cy="216600"/>
          </a:xfrm>
          <a:prstGeom prst="rect">
            <a:avLst/>
          </a:prstGeom>
          <a:noFill/>
          <a:ln>
            <a:noFill/>
          </a:ln>
        </p:spPr>
        <p:txBody>
          <a:bodyPr wrap="square" lIns="91425" tIns="91425" rIns="91425" bIns="91425" anchor="t" anchorCtr="0">
            <a:noAutofit/>
          </a:bodyPr>
          <a:lstStyle/>
          <a:p>
            <a:pPr lvl="0" rtl="0">
              <a:spcBef>
                <a:spcPts val="0"/>
              </a:spcBef>
              <a:buNone/>
            </a:pPr>
            <a:r>
              <a:rPr lang="en-US"/>
              <a:t>Solution Preferences</a:t>
            </a:r>
          </a:p>
        </p:txBody>
      </p:sp>
      <p:grpSp>
        <p:nvGrpSpPr>
          <p:cNvPr id="167" name="Shape 167" descr="visual effectiveness" title="outline"/>
          <p:cNvGrpSpPr/>
          <p:nvPr/>
        </p:nvGrpSpPr>
        <p:grpSpPr>
          <a:xfrm>
            <a:off x="7001625" y="4733650"/>
            <a:ext cx="490836" cy="440437"/>
            <a:chOff x="6380775" y="4020988"/>
            <a:chExt cx="490836" cy="440437"/>
          </a:xfrm>
        </p:grpSpPr>
        <p:sp>
          <p:nvSpPr>
            <p:cNvPr id="168" name="Shape 168"/>
            <p:cNvSpPr/>
            <p:nvPr/>
          </p:nvSpPr>
          <p:spPr>
            <a:xfrm>
              <a:off x="6380775" y="4020988"/>
              <a:ext cx="245400" cy="216600"/>
            </a:xfrm>
            <a:prstGeom prst="rect">
              <a:avLst/>
            </a:prstGeom>
            <a:solidFill>
              <a:srgbClr val="76A5AF"/>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69" name="Shape 169"/>
            <p:cNvSpPr/>
            <p:nvPr/>
          </p:nvSpPr>
          <p:spPr>
            <a:xfrm>
              <a:off x="6380775" y="4244813"/>
              <a:ext cx="245400" cy="216600"/>
            </a:xfrm>
            <a:prstGeom prst="rect">
              <a:avLst/>
            </a:prstGeom>
            <a:solidFill>
              <a:srgbClr val="93C47D"/>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0" name="Shape 170"/>
            <p:cNvSpPr/>
            <p:nvPr/>
          </p:nvSpPr>
          <p:spPr>
            <a:xfrm>
              <a:off x="6626175" y="4021000"/>
              <a:ext cx="245400" cy="216600"/>
            </a:xfrm>
            <a:prstGeom prst="rect">
              <a:avLst/>
            </a:prstGeom>
            <a:solidFill>
              <a:srgbClr val="C27BA0"/>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1" name="Shape 171"/>
            <p:cNvSpPr/>
            <p:nvPr/>
          </p:nvSpPr>
          <p:spPr>
            <a:xfrm>
              <a:off x="6626211" y="4244825"/>
              <a:ext cx="245400" cy="216600"/>
            </a:xfrm>
            <a:prstGeom prst="rect">
              <a:avLst/>
            </a:prstGeom>
            <a:solidFill>
              <a:srgbClr val="0000FF"/>
            </a:solidFill>
            <a:ln w="19050"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grpSp>
      <p:cxnSp>
        <p:nvCxnSpPr>
          <p:cNvPr id="172" name="Shape 172" descr="visual effectiveness" title="arrow  facing righ"/>
          <p:cNvCxnSpPr/>
          <p:nvPr/>
        </p:nvCxnSpPr>
        <p:spPr>
          <a:xfrm rot="10800000" flipH="1">
            <a:off x="5170811" y="4952140"/>
            <a:ext cx="1542900" cy="4500"/>
          </a:xfrm>
          <a:prstGeom prst="straightConnector1">
            <a:avLst/>
          </a:prstGeom>
          <a:noFill/>
          <a:ln w="38100" cap="flat" cmpd="sng">
            <a:solidFill>
              <a:schemeClr val="dk1"/>
            </a:solidFill>
            <a:prstDash val="solid"/>
            <a:round/>
            <a:headEnd type="none" w="med" len="med"/>
            <a:tailEnd type="triangle" w="lg" len="lg"/>
          </a:ln>
        </p:spPr>
      </p:cxnSp>
      <p:sp>
        <p:nvSpPr>
          <p:cNvPr id="173" name="Shape 173"/>
          <p:cNvSpPr txBox="1"/>
          <p:nvPr/>
        </p:nvSpPr>
        <p:spPr>
          <a:xfrm>
            <a:off x="6453675" y="3444575"/>
            <a:ext cx="1891500" cy="216600"/>
          </a:xfrm>
          <a:prstGeom prst="rect">
            <a:avLst/>
          </a:prstGeom>
          <a:noFill/>
          <a:ln>
            <a:noFill/>
          </a:ln>
        </p:spPr>
        <p:txBody>
          <a:bodyPr wrap="square" lIns="91425" tIns="91425" rIns="91425" bIns="91425" anchor="t" anchorCtr="0">
            <a:noAutofit/>
          </a:bodyPr>
          <a:lstStyle/>
          <a:p>
            <a:pPr lvl="0" rtl="0">
              <a:spcBef>
                <a:spcPts val="0"/>
              </a:spcBef>
              <a:buNone/>
            </a:pPr>
            <a:r>
              <a:rPr lang="en-US"/>
              <a:t>Complete Solution</a:t>
            </a:r>
          </a:p>
        </p:txBody>
      </p:sp>
      <p:sp>
        <p:nvSpPr>
          <p:cNvPr id="174" name="Shape 174" descr="visual effectiveness" title="page break"/>
          <p:cNvSpPr/>
          <p:nvPr/>
        </p:nvSpPr>
        <p:spPr>
          <a:xfrm>
            <a:off x="4316925" y="3830050"/>
            <a:ext cx="548700" cy="2241300"/>
          </a:xfrm>
          <a:prstGeom prst="rightBrace">
            <a:avLst>
              <a:gd name="adj1" fmla="val 8333"/>
              <a:gd name="adj2" fmla="val 50422"/>
            </a:avLst>
          </a:prstGeom>
          <a:noFill/>
          <a:ln w="2857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5" name="Shape 175" descr="visual effectiveness" title="page break"/>
          <p:cNvSpPr/>
          <p:nvPr/>
        </p:nvSpPr>
        <p:spPr>
          <a:xfrm>
            <a:off x="2454450" y="3840475"/>
            <a:ext cx="187800" cy="635400"/>
          </a:xfrm>
          <a:prstGeom prst="rightBrace">
            <a:avLst>
              <a:gd name="adj1" fmla="val 8333"/>
              <a:gd name="adj2" fmla="val 50000"/>
            </a:avLst>
          </a:prstGeom>
          <a:noFill/>
          <a:ln w="28575" cap="flat" cmpd="sng">
            <a:solidFill>
              <a:srgbClr val="000000"/>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76" name="Shape 176"/>
          <p:cNvSpPr txBox="1"/>
          <p:nvPr/>
        </p:nvSpPr>
        <p:spPr>
          <a:xfrm>
            <a:off x="2728775" y="3869350"/>
            <a:ext cx="721800" cy="216600"/>
          </a:xfrm>
          <a:prstGeom prst="rect">
            <a:avLst/>
          </a:prstGeom>
          <a:noFill/>
          <a:ln>
            <a:noFill/>
          </a:ln>
        </p:spPr>
        <p:txBody>
          <a:bodyPr wrap="square" lIns="91425" tIns="91425" rIns="91425" bIns="91425" anchor="t" anchorCtr="0">
            <a:noAutofit/>
          </a:bodyPr>
          <a:lstStyle/>
          <a:p>
            <a:pPr lvl="0">
              <a:spcBef>
                <a:spcPts val="0"/>
              </a:spcBef>
              <a:buNone/>
            </a:pPr>
            <a:r>
              <a:rPr lang="en-US" sz="1200"/>
              <a:t>Choose</a:t>
            </a:r>
          </a:p>
        </p:txBody>
      </p:sp>
      <p:sp>
        <p:nvSpPr>
          <p:cNvPr id="177" name="Shape 177"/>
          <p:cNvSpPr txBox="1"/>
          <p:nvPr/>
        </p:nvSpPr>
        <p:spPr>
          <a:xfrm>
            <a:off x="2728775" y="4704774"/>
            <a:ext cx="721800" cy="216600"/>
          </a:xfrm>
          <a:prstGeom prst="rect">
            <a:avLst/>
          </a:prstGeom>
          <a:noFill/>
          <a:ln>
            <a:noFill/>
          </a:ln>
        </p:spPr>
        <p:txBody>
          <a:bodyPr wrap="square" lIns="91425" tIns="91425" rIns="91425" bIns="91425" anchor="t" anchorCtr="0">
            <a:noAutofit/>
          </a:bodyPr>
          <a:lstStyle/>
          <a:p>
            <a:pPr lvl="0" rtl="0">
              <a:spcBef>
                <a:spcPts val="0"/>
              </a:spcBef>
              <a:buNone/>
            </a:pPr>
            <a:r>
              <a:rPr lang="en-US" sz="1200"/>
              <a:t>Choose</a:t>
            </a:r>
          </a:p>
        </p:txBody>
      </p:sp>
      <p:sp>
        <p:nvSpPr>
          <p:cNvPr id="178" name="Shape 178"/>
          <p:cNvSpPr txBox="1"/>
          <p:nvPr/>
        </p:nvSpPr>
        <p:spPr>
          <a:xfrm>
            <a:off x="2728775" y="5670136"/>
            <a:ext cx="721800" cy="216600"/>
          </a:xfrm>
          <a:prstGeom prst="rect">
            <a:avLst/>
          </a:prstGeom>
          <a:noFill/>
          <a:ln>
            <a:noFill/>
          </a:ln>
        </p:spPr>
        <p:txBody>
          <a:bodyPr wrap="square" lIns="91425" tIns="91425" rIns="91425" bIns="91425" anchor="t" anchorCtr="0">
            <a:noAutofit/>
          </a:bodyPr>
          <a:lstStyle/>
          <a:p>
            <a:pPr lvl="0" rtl="0">
              <a:spcBef>
                <a:spcPts val="0"/>
              </a:spcBef>
              <a:buNone/>
            </a:pPr>
            <a:r>
              <a:rPr lang="en-US" sz="1200"/>
              <a:t>Choose</a:t>
            </a:r>
          </a:p>
        </p:txBody>
      </p:sp>
      <p:sp>
        <p:nvSpPr>
          <p:cNvPr id="179" name="Shape 179" descr="visual effectiveness" title="arrow facing right"/>
          <p:cNvSpPr txBox="1"/>
          <p:nvPr/>
        </p:nvSpPr>
        <p:spPr>
          <a:xfrm>
            <a:off x="5385325" y="4638575"/>
            <a:ext cx="1046400" cy="635400"/>
          </a:xfrm>
          <a:prstGeom prst="rect">
            <a:avLst/>
          </a:prstGeom>
          <a:noFill/>
          <a:ln>
            <a:noFill/>
          </a:ln>
        </p:spPr>
        <p:txBody>
          <a:bodyPr wrap="square" lIns="91425" tIns="91425" rIns="91425" bIns="91425" anchor="t" anchorCtr="0">
            <a:noAutofit/>
          </a:bodyPr>
          <a:lstStyle/>
          <a:p>
            <a:pPr lvl="0" algn="ctr">
              <a:lnSpc>
                <a:spcPct val="115000"/>
              </a:lnSpc>
              <a:spcBef>
                <a:spcPts val="0"/>
              </a:spcBef>
              <a:buNone/>
            </a:pPr>
            <a:r>
              <a:rPr lang="en-US" dirty="0"/>
              <a:t>Optimize &amp; Compile</a:t>
            </a:r>
          </a:p>
        </p:txBody>
      </p:sp>
      <p:grpSp>
        <p:nvGrpSpPr>
          <p:cNvPr id="180" name="Shape 180" descr="December 2017 through May 2018" title="time line "/>
          <p:cNvGrpSpPr/>
          <p:nvPr/>
        </p:nvGrpSpPr>
        <p:grpSpPr>
          <a:xfrm>
            <a:off x="162825" y="2971684"/>
            <a:ext cx="8576100" cy="371491"/>
            <a:chOff x="162825" y="3047884"/>
            <a:chExt cx="8576100" cy="371491"/>
          </a:xfrm>
        </p:grpSpPr>
        <p:cxnSp>
          <p:nvCxnSpPr>
            <p:cNvPr id="181" name="Shape 181"/>
            <p:cNvCxnSpPr/>
            <p:nvPr/>
          </p:nvCxnSpPr>
          <p:spPr>
            <a:xfrm>
              <a:off x="162825" y="3419375"/>
              <a:ext cx="8576100" cy="0"/>
            </a:xfrm>
            <a:prstGeom prst="straightConnector1">
              <a:avLst/>
            </a:prstGeom>
            <a:noFill/>
            <a:ln w="38100" cap="flat" cmpd="sng">
              <a:solidFill>
                <a:schemeClr val="dk2"/>
              </a:solidFill>
              <a:prstDash val="solid"/>
              <a:round/>
              <a:headEnd type="none" w="lg" len="lg"/>
              <a:tailEnd type="none" w="lg" len="lg"/>
            </a:ln>
          </p:spPr>
        </p:cxnSp>
        <p:sp>
          <p:nvSpPr>
            <p:cNvPr id="182" name="Shape 182"/>
            <p:cNvSpPr txBox="1"/>
            <p:nvPr/>
          </p:nvSpPr>
          <p:spPr>
            <a:xfrm>
              <a:off x="6824750" y="3052959"/>
              <a:ext cx="880500" cy="359400"/>
            </a:xfrm>
            <a:prstGeom prst="rect">
              <a:avLst/>
            </a:prstGeom>
            <a:noFill/>
            <a:ln>
              <a:noFill/>
            </a:ln>
          </p:spPr>
          <p:txBody>
            <a:bodyPr wrap="square" lIns="91425" tIns="91425" rIns="91425" bIns="91425" anchor="t" anchorCtr="0">
              <a:noAutofit/>
            </a:bodyPr>
            <a:lstStyle/>
            <a:p>
              <a:pPr lvl="0">
                <a:spcBef>
                  <a:spcPts val="0"/>
                </a:spcBef>
                <a:buNone/>
              </a:pPr>
              <a:r>
                <a:rPr lang="en-US" dirty="0"/>
                <a:t>May ‘18</a:t>
              </a:r>
            </a:p>
          </p:txBody>
        </p:sp>
        <p:sp>
          <p:nvSpPr>
            <p:cNvPr id="183" name="Shape 183"/>
            <p:cNvSpPr txBox="1"/>
            <p:nvPr/>
          </p:nvSpPr>
          <p:spPr>
            <a:xfrm>
              <a:off x="1786300" y="3053427"/>
              <a:ext cx="880500" cy="359400"/>
            </a:xfrm>
            <a:prstGeom prst="rect">
              <a:avLst/>
            </a:prstGeom>
            <a:noFill/>
            <a:ln>
              <a:noFill/>
            </a:ln>
          </p:spPr>
          <p:txBody>
            <a:bodyPr wrap="square" lIns="91425" tIns="91425" rIns="91425" bIns="91425" anchor="t" anchorCtr="0">
              <a:noAutofit/>
            </a:bodyPr>
            <a:lstStyle/>
            <a:p>
              <a:pPr lvl="0" rtl="0">
                <a:spcBef>
                  <a:spcPts val="0"/>
                </a:spcBef>
                <a:buNone/>
              </a:pPr>
              <a:r>
                <a:rPr lang="en-US"/>
                <a:t>Dec ‘17</a:t>
              </a:r>
            </a:p>
          </p:txBody>
        </p:sp>
        <p:sp>
          <p:nvSpPr>
            <p:cNvPr id="184" name="Shape 184"/>
            <p:cNvSpPr txBox="1"/>
            <p:nvPr/>
          </p:nvSpPr>
          <p:spPr>
            <a:xfrm>
              <a:off x="3499675" y="3047884"/>
              <a:ext cx="880500" cy="359400"/>
            </a:xfrm>
            <a:prstGeom prst="rect">
              <a:avLst/>
            </a:prstGeom>
            <a:noFill/>
            <a:ln>
              <a:noFill/>
            </a:ln>
          </p:spPr>
          <p:txBody>
            <a:bodyPr wrap="square" lIns="91425" tIns="91425" rIns="91425" bIns="91425" anchor="t" anchorCtr="0">
              <a:noAutofit/>
            </a:bodyPr>
            <a:lstStyle/>
            <a:p>
              <a:pPr lvl="0" rtl="0">
                <a:spcBef>
                  <a:spcPts val="0"/>
                </a:spcBef>
                <a:buNone/>
              </a:pPr>
              <a:r>
                <a:rPr lang="en-US"/>
                <a:t>Feb ‘18</a:t>
              </a:r>
            </a:p>
          </p:txBody>
        </p:sp>
      </p:grpSp>
      <p:sp>
        <p:nvSpPr>
          <p:cNvPr id="185" name="Shape 185" descr="outline" title="outline"/>
          <p:cNvSpPr/>
          <p:nvPr/>
        </p:nvSpPr>
        <p:spPr>
          <a:xfrm>
            <a:off x="288751" y="3797176"/>
            <a:ext cx="794100" cy="2376600"/>
          </a:xfrm>
          <a:prstGeom prst="rect">
            <a:avLst/>
          </a:prstGeom>
          <a:noFill/>
          <a:ln w="38100" cap="flat" cmpd="sng">
            <a:solidFill>
              <a:srgbClr val="B31B1B"/>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a:p>
        </p:txBody>
      </p:sp>
      <p:sp>
        <p:nvSpPr>
          <p:cNvPr id="186" name="Shape 186"/>
          <p:cNvSpPr txBox="1"/>
          <p:nvPr/>
        </p:nvSpPr>
        <p:spPr>
          <a:xfrm rot="-5400000">
            <a:off x="-353588" y="4730500"/>
            <a:ext cx="1046400" cy="440400"/>
          </a:xfrm>
          <a:prstGeom prst="rect">
            <a:avLst/>
          </a:prstGeom>
          <a:noFill/>
          <a:ln>
            <a:noFill/>
          </a:ln>
        </p:spPr>
        <p:txBody>
          <a:bodyPr wrap="square" lIns="91425" tIns="91425" rIns="91425" bIns="91425" anchor="t" anchorCtr="0">
            <a:noAutofit/>
          </a:bodyPr>
          <a:lstStyle/>
          <a:p>
            <a:pPr lvl="0">
              <a:spcBef>
                <a:spcPts val="0"/>
              </a:spcBef>
              <a:buNone/>
            </a:pPr>
            <a:r>
              <a:rPr lang="en-US" sz="1600"/>
              <a:t>Problem</a:t>
            </a:r>
          </a:p>
        </p:txBody>
      </p:sp>
    </p:spTree>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303030"/>
      </a:dk2>
      <a:lt2>
        <a:srgbClr val="DEDEE0"/>
      </a:lt2>
      <a:accent1>
        <a:srgbClr val="B31B1B"/>
      </a:accent1>
      <a:accent2>
        <a:srgbClr val="4D4F53"/>
      </a:accent2>
      <a:accent3>
        <a:srgbClr val="A2998B"/>
      </a:accent3>
      <a:accent4>
        <a:srgbClr val="EF9595"/>
      </a:accent4>
      <a:accent5>
        <a:srgbClr val="7D7364"/>
      </a:accent5>
      <a:accent6>
        <a:srgbClr val="A8B1C4"/>
      </a:accent6>
      <a:hlink>
        <a:srgbClr val="3B4558"/>
      </a:hlink>
      <a:folHlink>
        <a:srgbClr val="59678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437</Words>
  <Application>Microsoft Office PowerPoint</Application>
  <PresentationFormat>On-screen Show (4:3)</PresentationFormat>
  <Paragraphs>141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Helvetica Neue</vt:lpstr>
      <vt:lpstr>Times</vt:lpstr>
      <vt:lpstr>Office Theme</vt:lpstr>
      <vt:lpstr>PowerPoint Presentation</vt:lpstr>
      <vt:lpstr>PowerPoint Presentation</vt:lpstr>
      <vt:lpstr>Influence Diagram</vt:lpstr>
      <vt:lpstr>IDEF0 Model</vt:lpstr>
      <vt:lpstr>Organizational IDEF0</vt:lpstr>
      <vt:lpstr>Mind Mapping</vt:lpstr>
      <vt:lpstr>System Goals</vt:lpstr>
      <vt:lpstr>System Requirements</vt:lpstr>
      <vt:lpstr>Proposed Solution Structure</vt:lpstr>
      <vt:lpstr>Future Steps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Autumn Edwards</dc:creator>
  <cp:lastModifiedBy>Autumn Edwards</cp:lastModifiedBy>
  <cp:revision>5</cp:revision>
  <dcterms:modified xsi:type="dcterms:W3CDTF">2017-10-24T19:39:23Z</dcterms:modified>
</cp:coreProperties>
</file>