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310" r:id="rId7"/>
    <p:sldId id="266" r:id="rId8"/>
    <p:sldId id="268" r:id="rId9"/>
    <p:sldId id="270" r:id="rId10"/>
    <p:sldId id="272" r:id="rId11"/>
    <p:sldId id="276" r:id="rId12"/>
    <p:sldId id="277" r:id="rId13"/>
    <p:sldId id="278" r:id="rId14"/>
    <p:sldId id="280" r:id="rId15"/>
    <p:sldId id="282" r:id="rId16"/>
    <p:sldId id="284" r:id="rId17"/>
    <p:sldId id="286" r:id="rId18"/>
    <p:sldId id="289" r:id="rId19"/>
    <p:sldId id="291" r:id="rId20"/>
    <p:sldId id="293" r:id="rId21"/>
    <p:sldId id="295" r:id="rId22"/>
    <p:sldId id="297" r:id="rId23"/>
    <p:sldId id="299" r:id="rId24"/>
    <p:sldId id="301" r:id="rId25"/>
    <p:sldId id="303" r:id="rId26"/>
    <p:sldId id="305" r:id="rId27"/>
    <p:sldId id="306" r:id="rId28"/>
    <p:sldId id="307" r:id="rId29"/>
    <p:sldId id="30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3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harrington.TOMPKINS-CO\Pictures\2%20Fire%20Budget%20sheet%2013.xlt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Under 18</c:v>
          </c:tx>
          <c:invertIfNegative val="0"/>
          <c:val>
            <c:numRef>
              <c:f>Sheet12!$B$6:$D$6</c:f>
              <c:numCache>
                <c:formatCode>#,##0</c:formatCode>
                <c:ptCount val="3"/>
                <c:pt idx="0">
                  <c:v>18332</c:v>
                </c:pt>
                <c:pt idx="1">
                  <c:v>18296</c:v>
                </c:pt>
                <c:pt idx="2">
                  <c:v>15199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9-4E21-9627-C48FCF569255}"/>
            </c:ext>
          </c:extLst>
        </c:ser>
        <c:ser>
          <c:idx val="0"/>
          <c:order val="1"/>
          <c:tx>
            <c:v>Under 60</c:v>
          </c:tx>
          <c:spPr>
            <a:ln w="28575"/>
          </c:spPr>
          <c:invertIfNegative val="0"/>
          <c:cat>
            <c:strRef>
              <c:f>Sheet12!$B$4:$D$4</c:f>
              <c:strCache>
                <c:ptCount val="3"/>
                <c:pt idx="0">
                  <c:v>1980</c:v>
                </c:pt>
                <c:pt idx="1">
                  <c:v>2000</c:v>
                </c:pt>
                <c:pt idx="2">
                  <c:v>2015 Est.</c:v>
                </c:pt>
              </c:strCache>
            </c:strRef>
          </c:cat>
          <c:val>
            <c:numRef>
              <c:f>Sheet12!$B$12:$D$12</c:f>
              <c:numCache>
                <c:formatCode>#,##0</c:formatCode>
                <c:ptCount val="3"/>
                <c:pt idx="0">
                  <c:v>68752</c:v>
                </c:pt>
                <c:pt idx="1">
                  <c:v>75730</c:v>
                </c:pt>
                <c:pt idx="2">
                  <c:v>76710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99-4E21-9627-C48FCF569255}"/>
            </c:ext>
          </c:extLst>
        </c:ser>
        <c:ser>
          <c:idx val="2"/>
          <c:order val="2"/>
          <c:tx>
            <c:v>60+</c:v>
          </c:tx>
          <c:invertIfNegative val="0"/>
          <c:cat>
            <c:strRef>
              <c:f>Sheet12!$B$4:$D$4</c:f>
              <c:strCache>
                <c:ptCount val="3"/>
                <c:pt idx="0">
                  <c:v>1980</c:v>
                </c:pt>
                <c:pt idx="1">
                  <c:v>2000</c:v>
                </c:pt>
                <c:pt idx="2">
                  <c:v>2015 Est.</c:v>
                </c:pt>
              </c:strCache>
            </c:strRef>
          </c:cat>
          <c:val>
            <c:numRef>
              <c:f>Sheet12!$B$16:$D$16</c:f>
              <c:numCache>
                <c:formatCode>#,##0</c:formatCode>
                <c:ptCount val="3"/>
                <c:pt idx="0">
                  <c:v>10832</c:v>
                </c:pt>
                <c:pt idx="1">
                  <c:v>13219</c:v>
                </c:pt>
                <c:pt idx="2">
                  <c:v>19998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99-4E21-9627-C48FCF5692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219840"/>
        <c:axId val="91221376"/>
      </c:barChart>
      <c:catAx>
        <c:axId val="91219840"/>
        <c:scaling>
          <c:orientation val="minMax"/>
        </c:scaling>
        <c:delete val="0"/>
        <c:axPos val="b"/>
        <c:majorTickMark val="out"/>
        <c:minorTickMark val="none"/>
        <c:tickLblPos val="nextTo"/>
        <c:crossAx val="91221376"/>
        <c:crosses val="autoZero"/>
        <c:auto val="1"/>
        <c:lblAlgn val="ctr"/>
        <c:lblOffset val="100"/>
        <c:noMultiLvlLbl val="0"/>
      </c:catAx>
      <c:valAx>
        <c:axId val="9122137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1219840"/>
        <c:crosses val="autoZero"/>
        <c:crossBetween val="between"/>
      </c:valAx>
      <c:spPr>
        <a:ln w="28575"/>
      </c:spPr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jpe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jpe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9307-04AA-43B9-AC0A-416E51A493D7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4377332-768C-4EF4-85CD-C8908A62E0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9307-04AA-43B9-AC0A-416E51A493D7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7332-768C-4EF4-85CD-C8908A62E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9307-04AA-43B9-AC0A-416E51A493D7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7332-768C-4EF4-85CD-C8908A62E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9307-04AA-43B9-AC0A-416E51A493D7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7332-768C-4EF4-85CD-C8908A62E0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9307-04AA-43B9-AC0A-416E51A493D7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4377332-768C-4EF4-85CD-C8908A62E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9307-04AA-43B9-AC0A-416E51A493D7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7332-768C-4EF4-85CD-C8908A62E0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9307-04AA-43B9-AC0A-416E51A493D7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7332-768C-4EF4-85CD-C8908A62E0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9307-04AA-43B9-AC0A-416E51A493D7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7332-768C-4EF4-85CD-C8908A62E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9307-04AA-43B9-AC0A-416E51A493D7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7332-768C-4EF4-85CD-C8908A62E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9307-04AA-43B9-AC0A-416E51A493D7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77332-768C-4EF4-85CD-C8908A62E0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A9307-04AA-43B9-AC0A-416E51A493D7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4377332-768C-4EF4-85CD-C8908A62E0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4A9307-04AA-43B9-AC0A-416E51A493D7}" type="datetimeFigureOut">
              <a:rPr lang="en-US" smtClean="0"/>
              <a:pPr/>
              <a:t>6/21/2017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4377332-768C-4EF4-85CD-C8908A62E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jpeg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jpeg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June 22, 2017</a:t>
            </a:r>
          </a:p>
          <a:p>
            <a:r>
              <a:rPr lang="en-US" sz="4000" b="1" dirty="0"/>
              <a:t>EMS in TOMPKINS COUNTY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TCCOG DISCUSSION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EMS DISPATCHED IN COUNTY</a:t>
            </a:r>
          </a:p>
        </p:txBody>
      </p:sp>
      <p:pic>
        <p:nvPicPr>
          <p:cNvPr id="4" name="Content Placeholder 3" descr="EMS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57400" y="1600200"/>
            <a:ext cx="4308475" cy="48037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5" name="Right Arrow 4"/>
          <p:cNvSpPr/>
          <p:nvPr/>
        </p:nvSpPr>
        <p:spPr>
          <a:xfrm>
            <a:off x="3429000" y="5410200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1705278">
            <a:off x="5043782" y="5980644"/>
            <a:ext cx="304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POPULATION INCREASE</a:t>
            </a:r>
          </a:p>
        </p:txBody>
      </p:sp>
      <p:pic>
        <p:nvPicPr>
          <p:cNvPr id="44034" name="Content Placeholder 3" descr="2016PopulationIncreas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31950" y="1527175"/>
            <a:ext cx="5843588" cy="4572000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 DEMOGRAPHICS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EMD DETERMINANTS</a:t>
            </a:r>
          </a:p>
        </p:txBody>
      </p:sp>
      <p:pic>
        <p:nvPicPr>
          <p:cNvPr id="50178" name="Picture 4" descr="C:\DOCUME~1\Beth\LOCALS~1\Temp\\msotw9_temp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524000"/>
            <a:ext cx="6348413" cy="4572000"/>
          </a:xfrm>
          <a:ln w="57150">
            <a:solidFill>
              <a:schemeClr val="accent2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858000" y="2438400"/>
            <a:ext cx="1981200" cy="26781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+mn-cs"/>
              </a:rPr>
              <a:t>9886 – Ambulance calls dispatched in County and preliminarily coded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+mn-cs"/>
              </a:rPr>
              <a:t>7564 – processed by Dispatch as full PRO-QA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+mn-cs"/>
              </a:rPr>
              <a:t>1173 – “send”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+mn-cs"/>
              </a:rPr>
              <a:t>1149 – taken by 3</a:t>
            </a:r>
            <a:r>
              <a:rPr lang="en-US" sz="1200" b="1" baseline="30000" dirty="0">
                <a:latin typeface="+mn-lt"/>
                <a:cs typeface="+mn-cs"/>
              </a:rPr>
              <a:t>rd</a:t>
            </a:r>
            <a:r>
              <a:rPr lang="en-US" sz="1200" b="1" dirty="0">
                <a:latin typeface="+mn-lt"/>
                <a:cs typeface="+mn-cs"/>
              </a:rPr>
              <a:t> party, assist, fire,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+mn-cs"/>
              </a:rPr>
              <a:t>standby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CALLS BY PROTOCOL</a:t>
            </a:r>
          </a:p>
        </p:txBody>
      </p:sp>
      <p:pic>
        <p:nvPicPr>
          <p:cNvPr id="53250" name="Content Placeholder 3" descr="PROTOCO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24200" y="1527175"/>
            <a:ext cx="2166938" cy="4572000"/>
          </a:xfrm>
        </p:spPr>
      </p:pic>
      <p:sp>
        <p:nvSpPr>
          <p:cNvPr id="4" name="Right Arrow 3"/>
          <p:cNvSpPr/>
          <p:nvPr/>
        </p:nvSpPr>
        <p:spPr>
          <a:xfrm rot="11131262">
            <a:off x="5264248" y="3751775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1131262">
            <a:off x="5264247" y="4513775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1131262">
            <a:off x="5264248" y="4742376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1131262">
            <a:off x="5264247" y="5580574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FALLS in 2016 – 1,228</a:t>
            </a:r>
          </a:p>
        </p:txBody>
      </p:sp>
      <p:sp>
        <p:nvSpPr>
          <p:cNvPr id="34820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/>
              <a:t> </a:t>
            </a:r>
          </a:p>
          <a:p>
            <a:pPr>
              <a:buFont typeface="Wingdings 2" pitchFamily="18" charset="2"/>
              <a:buNone/>
            </a:pPr>
            <a:endParaRPr lang="en-US"/>
          </a:p>
        </p:txBody>
      </p:sp>
      <p:graphicFrame>
        <p:nvGraphicFramePr>
          <p:cNvPr id="34818" name="Object 2" descr="Canvas"/>
          <p:cNvGraphicFramePr>
            <a:graphicFrameLocks noChangeAspect="1"/>
          </p:cNvGraphicFramePr>
          <p:nvPr/>
        </p:nvGraphicFramePr>
        <p:xfrm>
          <a:off x="762000" y="1828800"/>
          <a:ext cx="7485063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hart" r:id="rId3" imgW="5515034" imgH="1866780" progId="MSGraph.Chart.8">
                  <p:embed/>
                </p:oleObj>
              </mc:Choice>
              <mc:Fallback>
                <p:oleObj name="Chart" r:id="rId3" imgW="5515034" imgH="1866780" progId="MSGraph.Chart.8">
                  <p:embed/>
                  <p:pic>
                    <p:nvPicPr>
                      <p:cNvPr id="0" name="Picture 2" descr="Canvas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28800"/>
                        <a:ext cx="7485063" cy="299085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371600" y="5334000"/>
            <a:ext cx="6324600" cy="4619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+mn-lt"/>
                <a:cs typeface="+mn-cs"/>
              </a:rPr>
              <a:t>Of note:  399 or 32.5% of all calls occurred in a “congregate” living site … and almost half of that number occurred in one site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PROTOCOL 31:</a:t>
            </a:r>
            <a:b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UNCONSCIOUS PERSON</a:t>
            </a:r>
          </a:p>
        </p:txBody>
      </p:sp>
      <p:sp>
        <p:nvSpPr>
          <p:cNvPr id="35844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35842" name="Object 2" descr="Newsprint"/>
          <p:cNvGraphicFramePr>
            <a:graphicFrameLocks noChangeAspect="1"/>
          </p:cNvGraphicFramePr>
          <p:nvPr/>
        </p:nvGraphicFramePr>
        <p:xfrm>
          <a:off x="1524000" y="1600200"/>
          <a:ext cx="61722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hart" r:id="rId3" imgW="6172268" imgH="4419630" progId="MSGraph.Chart.8">
                  <p:embed/>
                </p:oleObj>
              </mc:Choice>
              <mc:Fallback>
                <p:oleObj name="Chart" r:id="rId3" imgW="6172268" imgH="4419630" progId="MSGraph.Chart.8">
                  <p:embed/>
                  <p:pic>
                    <p:nvPicPr>
                      <p:cNvPr id="0" name="Picture 2" descr="Newspri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0200"/>
                        <a:ext cx="6172200" cy="44196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5-Point Star 4"/>
          <p:cNvSpPr/>
          <p:nvPr/>
        </p:nvSpPr>
        <p:spPr>
          <a:xfrm>
            <a:off x="2514600" y="1828800"/>
            <a:ext cx="3810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752600" y="3657600"/>
            <a:ext cx="1981200" cy="838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 – ECHO CALLS</a:t>
            </a:r>
          </a:p>
        </p:txBody>
      </p:sp>
      <p:pic>
        <p:nvPicPr>
          <p:cNvPr id="57346" name="Content Placeholder 3" descr="ECHOGRAPH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52513" y="1828800"/>
            <a:ext cx="6648450" cy="4191000"/>
          </a:xfrm>
        </p:spPr>
      </p:pic>
      <p:sp>
        <p:nvSpPr>
          <p:cNvPr id="6" name="Down Arrow 5"/>
          <p:cNvSpPr/>
          <p:nvPr/>
        </p:nvSpPr>
        <p:spPr>
          <a:xfrm>
            <a:off x="2286000" y="3581400"/>
            <a:ext cx="3810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2819400" y="2971800"/>
            <a:ext cx="3810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Scopes of Practice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8575" y="1447800"/>
            <a:ext cx="7004050" cy="4572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Ambulance Strength – Total Certified</a:t>
            </a:r>
          </a:p>
        </p:txBody>
      </p:sp>
      <p:pic>
        <p:nvPicPr>
          <p:cNvPr id="16388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1600200"/>
            <a:ext cx="5791200" cy="4530725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CALLS DISPATCHED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6000" b="1" dirty="0">
                <a:solidFill>
                  <a:srgbClr val="FF0000"/>
                </a:solidFill>
              </a:rPr>
              <a:t>2006</a:t>
            </a:r>
          </a:p>
          <a:p>
            <a:pPr algn="ctr">
              <a:buFont typeface="Wingdings 2" pitchFamily="18" charset="2"/>
              <a:buNone/>
            </a:pPr>
            <a:endParaRPr lang="en-US" sz="6000" b="1" dirty="0"/>
          </a:p>
          <a:p>
            <a:pPr algn="ctr">
              <a:buFont typeface="Wingdings 2" pitchFamily="18" charset="2"/>
              <a:buNone/>
            </a:pPr>
            <a:r>
              <a:rPr lang="en-US" sz="6000" b="1" dirty="0"/>
              <a:t>49,537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53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en-US" sz="6000" b="1" dirty="0">
                <a:solidFill>
                  <a:srgbClr val="FF0000"/>
                </a:solidFill>
              </a:rPr>
              <a:t>2016</a:t>
            </a:r>
          </a:p>
          <a:p>
            <a:pPr algn="ctr">
              <a:buFont typeface="Wingdings 2" pitchFamily="18" charset="2"/>
              <a:buNone/>
            </a:pPr>
            <a:endParaRPr lang="en-US" sz="6000" b="1" dirty="0"/>
          </a:p>
          <a:p>
            <a:pPr algn="ctr">
              <a:buFont typeface="Wingdings 2" pitchFamily="18" charset="2"/>
              <a:buNone/>
            </a:pPr>
            <a:r>
              <a:rPr lang="en-US" sz="6000" b="1" dirty="0"/>
              <a:t>66,226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Response EMS Certification Levels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79788" y="1447800"/>
            <a:ext cx="2841625" cy="4572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Certified EMT/EMS Strength:</a:t>
            </a:r>
            <a:br>
              <a:rPr lang="en-US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Rescue Squads</a:t>
            </a:r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9525" y="1600200"/>
            <a:ext cx="7040563" cy="4530725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EMS – 911 Dispatched</a:t>
            </a:r>
            <a:br>
              <a:rPr lang="en-US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of Providers</a:t>
            </a: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1600200"/>
            <a:ext cx="5791200" cy="4530725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Concerns:</a:t>
            </a:r>
          </a:p>
        </p:txBody>
      </p:sp>
      <p:pic>
        <p:nvPicPr>
          <p:cNvPr id="5" name="Content Placeholder 4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622425"/>
            <a:ext cx="7772400" cy="4486275"/>
          </a:xfrm>
          <a:noFill/>
          <a:ln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Concerns:</a:t>
            </a:r>
          </a:p>
        </p:txBody>
      </p:sp>
      <p:pic>
        <p:nvPicPr>
          <p:cNvPr id="4" name="Content Placeholder 3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624013"/>
            <a:ext cx="7772400" cy="4481512"/>
          </a:xfrm>
          <a:noFill/>
          <a:ln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Concerns:</a:t>
            </a:r>
          </a:p>
        </p:txBody>
      </p:sp>
      <p:pic>
        <p:nvPicPr>
          <p:cNvPr id="4" name="Content Placeholder 3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679575"/>
            <a:ext cx="7772400" cy="4371975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Concerns:</a:t>
            </a:r>
          </a:p>
        </p:txBody>
      </p:sp>
      <p:pic>
        <p:nvPicPr>
          <p:cNvPr id="4" name="Content Placeholder 3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1658938"/>
            <a:ext cx="7772400" cy="4411662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9351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 means to reduce call volumes: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7772400" cy="3733800"/>
          </a:xfrm>
        </p:spPr>
        <p:txBody>
          <a:bodyPr>
            <a:noAutofit/>
          </a:bodyPr>
          <a:lstStyle/>
          <a:p>
            <a:r>
              <a:rPr lang="en-US" sz="3200" b="1" dirty="0"/>
              <a:t>Falls/elderly</a:t>
            </a:r>
          </a:p>
          <a:p>
            <a:r>
              <a:rPr lang="en-US" sz="3200" b="1" dirty="0"/>
              <a:t>Substance abuse</a:t>
            </a:r>
          </a:p>
          <a:p>
            <a:r>
              <a:rPr lang="en-US" sz="3200" b="1" dirty="0"/>
              <a:t>Mental Health</a:t>
            </a:r>
          </a:p>
          <a:p>
            <a:r>
              <a:rPr lang="en-US" sz="3200" b="1" dirty="0"/>
              <a:t>Leverage health care initiatives (readmissions - DSRIP)</a:t>
            </a:r>
          </a:p>
          <a:p>
            <a:r>
              <a:rPr lang="en-US" sz="3200" b="1" dirty="0"/>
              <a:t>Community </a:t>
            </a:r>
            <a:r>
              <a:rPr lang="en-US" sz="3200" b="1" dirty="0" err="1"/>
              <a:t>Paramedicine</a:t>
            </a:r>
            <a:r>
              <a:rPr lang="en-US" sz="3200" b="1" dirty="0"/>
              <a:t> (mobile integrated health care)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630362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86000"/>
            <a:ext cx="7772400" cy="3733800"/>
          </a:xfrm>
        </p:spPr>
        <p:txBody>
          <a:bodyPr>
            <a:normAutofit/>
          </a:bodyPr>
          <a:lstStyle/>
          <a:p>
            <a:r>
              <a:rPr lang="en-US" sz="4000" b="1" dirty="0"/>
              <a:t>Have we defined them?</a:t>
            </a:r>
          </a:p>
          <a:p>
            <a:r>
              <a:rPr lang="en-US" sz="4000" b="1" dirty="0"/>
              <a:t>Are we meeting them?</a:t>
            </a:r>
          </a:p>
          <a:p>
            <a:r>
              <a:rPr lang="en-US" sz="4000" b="1" dirty="0"/>
              <a:t>Can we sustain the EMS system “as is”?</a:t>
            </a:r>
          </a:p>
        </p:txBody>
      </p:sp>
      <p:pic>
        <p:nvPicPr>
          <p:cNvPr id="4" name="Picture 3" descr="star of life (2)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419600"/>
            <a:ext cx="1895475" cy="18954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0" name="Picture 4" descr="question-marks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282700"/>
            <a:ext cx="5715000" cy="429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CALLS DISPATCHED PER DISCIPLINE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/>
              <a:t>LAW	34,315			45,149</a:t>
            </a:r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endParaRPr lang="en-US" b="1" dirty="0"/>
          </a:p>
          <a:p>
            <a:r>
              <a:rPr lang="en-US" b="1" dirty="0"/>
              <a:t>FIRE	 4,436		 	5,017</a:t>
            </a:r>
          </a:p>
          <a:p>
            <a:pPr>
              <a:buFont typeface="Wingdings 2" pitchFamily="18" charset="2"/>
              <a:buNone/>
            </a:pPr>
            <a:endParaRPr lang="en-US" b="1" dirty="0"/>
          </a:p>
          <a:p>
            <a:endParaRPr lang="en-US" b="1" dirty="0"/>
          </a:p>
          <a:p>
            <a:r>
              <a:rPr lang="en-US" b="1" dirty="0"/>
              <a:t>EMS		10,786			16,060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733800" y="1600200"/>
            <a:ext cx="838200" cy="533400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657600" y="3048000"/>
            <a:ext cx="838200" cy="533400"/>
          </a:xfrm>
          <a:prstGeom prst="rightArrow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733800" y="4495800"/>
            <a:ext cx="838200" cy="533400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14350"/>
            <a:ext cx="6629400" cy="512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03564"/>
            <a:ext cx="6553200" cy="506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Protection Costs by Township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81188" y="1447800"/>
            <a:ext cx="5838825" cy="4572000"/>
          </a:xfrm>
        </p:spPr>
      </p:pic>
      <p:sp>
        <p:nvSpPr>
          <p:cNvPr id="4" name="Right Arrow 3"/>
          <p:cNvSpPr/>
          <p:nvPr/>
        </p:nvSpPr>
        <p:spPr>
          <a:xfrm rot="2658743">
            <a:off x="3846495" y="4417349"/>
            <a:ext cx="304800" cy="228600"/>
          </a:xfrm>
          <a:prstGeom prst="rightArrow">
            <a:avLst/>
          </a:prstGeo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2658743">
            <a:off x="3846496" y="5560349"/>
            <a:ext cx="304800" cy="228600"/>
          </a:xfrm>
          <a:prstGeom prst="rightArrow">
            <a:avLst/>
          </a:prstGeo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2856280">
            <a:off x="4609905" y="6009573"/>
            <a:ext cx="304800" cy="228600"/>
          </a:xfrm>
          <a:prstGeom prst="rightArrow">
            <a:avLst/>
          </a:prstGeom>
          <a:solidFill>
            <a:srgbClr val="FF0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Ambulance – Total Responses Dispatched</a:t>
            </a:r>
          </a:p>
        </p:txBody>
      </p:sp>
      <p:pic>
        <p:nvPicPr>
          <p:cNvPr id="1843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78013" y="1447800"/>
            <a:ext cx="5845175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Rescue Squad – First Response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95413" y="1447800"/>
            <a:ext cx="6810375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FIRE RESPONSE TRENDS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36866" name="Object 2" descr="Parchment"/>
          <p:cNvGraphicFramePr>
            <a:graphicFrameLocks noChangeAspect="1"/>
          </p:cNvGraphicFramePr>
          <p:nvPr/>
        </p:nvGraphicFramePr>
        <p:xfrm>
          <a:off x="2362200" y="1371600"/>
          <a:ext cx="44196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Worksheet" r:id="rId3" imgW="4114935" imgH="6438960" progId="Excel.Sheet.8">
                  <p:embed/>
                </p:oleObj>
              </mc:Choice>
              <mc:Fallback>
                <p:oleObj name="Worksheet" r:id="rId3" imgW="4114935" imgH="6438960" progId="Excel.Sheet.8">
                  <p:embed/>
                  <p:pic>
                    <p:nvPicPr>
                      <p:cNvPr id="0" name="Picture 2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371600"/>
                        <a:ext cx="4419600" cy="5029200"/>
                      </a:xfrm>
                      <a:prstGeom prst="rect">
                        <a:avLst/>
                      </a:prstGeom>
                      <a:blipFill dpi="0" rotWithShape="0">
                        <a:blip r:embed="rId5"/>
                        <a:srcRect/>
                        <a:tile tx="0" ty="0" sx="100000" sy="100000" flip="none" algn="tl"/>
                      </a:blip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ight Arrow 5"/>
          <p:cNvSpPr/>
          <p:nvPr/>
        </p:nvSpPr>
        <p:spPr>
          <a:xfrm>
            <a:off x="3657600" y="5867400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2029059">
            <a:off x="5348621" y="5929247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1686983">
            <a:off x="5347137" y="5684886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8407783">
            <a:off x="6024356" y="5286004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2029059">
            <a:off x="5348620" y="6310248"/>
            <a:ext cx="3810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138</TotalTime>
  <Words>215</Words>
  <Application>Microsoft Office PowerPoint</Application>
  <PresentationFormat>On-screen Show (4:3)</PresentationFormat>
  <Paragraphs>60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Franklin Gothic Book</vt:lpstr>
      <vt:lpstr>Perpetua</vt:lpstr>
      <vt:lpstr>Wingdings 2</vt:lpstr>
      <vt:lpstr>Equity</vt:lpstr>
      <vt:lpstr>Worksheet</vt:lpstr>
      <vt:lpstr>Chart</vt:lpstr>
      <vt:lpstr>TCCOG DISCUSSION</vt:lpstr>
      <vt:lpstr>ALL CALLS DISPATCHED</vt:lpstr>
      <vt:lpstr>CALLS DISPATCHED PER DISCIPLINE</vt:lpstr>
      <vt:lpstr>PowerPoint Presentation</vt:lpstr>
      <vt:lpstr>PowerPoint Presentation</vt:lpstr>
      <vt:lpstr>Fire Protection Costs by Township</vt:lpstr>
      <vt:lpstr>Ambulance – Total Responses Dispatched</vt:lpstr>
      <vt:lpstr>Rescue Squad – First Response</vt:lpstr>
      <vt:lpstr>FIRE RESPONSE TRENDS</vt:lpstr>
      <vt:lpstr>EMS DISPATCHED IN COUNTY</vt:lpstr>
      <vt:lpstr>POPULATION INCREASE</vt:lpstr>
      <vt:lpstr>AGE DEMOGRAPHICS</vt:lpstr>
      <vt:lpstr>EMD DETERMINANTS</vt:lpstr>
      <vt:lpstr>CALLS BY PROTOCOL</vt:lpstr>
      <vt:lpstr>FALLS in 2016 – 1,228</vt:lpstr>
      <vt:lpstr>PROTOCOL 31:   UNCONSCIOUS PERSON</vt:lpstr>
      <vt:lpstr>2016 – ECHO CALLS</vt:lpstr>
      <vt:lpstr>Scopes of Practice</vt:lpstr>
      <vt:lpstr>Ambulance Strength – Total Certified</vt:lpstr>
      <vt:lpstr>First Response EMS Certification Levels</vt:lpstr>
      <vt:lpstr>Certified EMT/EMS Strength: Rescue Squads</vt:lpstr>
      <vt:lpstr>Increase in EMS – 911 Dispatched Number of Providers</vt:lpstr>
      <vt:lpstr>Concerns:</vt:lpstr>
      <vt:lpstr>Concerns:</vt:lpstr>
      <vt:lpstr>Concerns:</vt:lpstr>
      <vt:lpstr>Concerns:</vt:lpstr>
      <vt:lpstr>Is there a means to reduce call volumes:</vt:lpstr>
      <vt:lpstr>EXPECTATIONS:</vt:lpstr>
      <vt:lpstr>Discussion: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TCCOG DISCUSSION</dc:title>
  <dc:creator>Beth Harrington</dc:creator>
  <cp:lastModifiedBy>Lee Shurtleff</cp:lastModifiedBy>
  <cp:revision>12</cp:revision>
  <dcterms:created xsi:type="dcterms:W3CDTF">2017-06-21T13:48:53Z</dcterms:created>
  <dcterms:modified xsi:type="dcterms:W3CDTF">2017-06-21T21:27:23Z</dcterms:modified>
</cp:coreProperties>
</file>