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221" r:id="rId1"/>
  </p:sldMasterIdLst>
  <p:notesMasterIdLst>
    <p:notesMasterId r:id="rId11"/>
  </p:notesMasterIdLst>
  <p:handoutMasterIdLst>
    <p:handoutMasterId r:id="rId12"/>
  </p:handoutMasterIdLst>
  <p:sldIdLst>
    <p:sldId id="264" r:id="rId2"/>
    <p:sldId id="266" r:id="rId3"/>
    <p:sldId id="277" r:id="rId4"/>
    <p:sldId id="279" r:id="rId5"/>
    <p:sldId id="278" r:id="rId6"/>
    <p:sldId id="280" r:id="rId7"/>
    <p:sldId id="274" r:id="rId8"/>
    <p:sldId id="272" r:id="rId9"/>
    <p:sldId id="275" r:id="rId1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CCCCCC"/>
    <a:srgbClr val="7F9DBB"/>
    <a:srgbClr val="4C6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84" autoAdjust="0"/>
    <p:restoredTop sz="75303" autoAdjust="0"/>
  </p:normalViewPr>
  <p:slideViewPr>
    <p:cSldViewPr>
      <p:cViewPr varScale="1">
        <p:scale>
          <a:sx n="62" d="100"/>
          <a:sy n="62" d="100"/>
        </p:scale>
        <p:origin x="54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2148"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1"/>
            <a:ext cx="3168650" cy="479425"/>
          </a:xfrm>
          <a:prstGeom prst="rect">
            <a:avLst/>
          </a:prstGeom>
          <a:noFill/>
          <a:ln w="9525">
            <a:noFill/>
            <a:miter lim="800000"/>
            <a:headEnd/>
            <a:tailEnd/>
          </a:ln>
        </p:spPr>
        <p:txBody>
          <a:bodyPr vert="horz" wrap="square" lIns="95472" tIns="47736" rIns="95472" bIns="47736" numCol="1" anchor="t" anchorCtr="0" compatLnSpc="1">
            <a:prstTxWarp prst="textNoShape">
              <a:avLst/>
            </a:prstTxWarp>
          </a:bodyPr>
          <a:lstStyle>
            <a:lvl1pPr defTabSz="955395">
              <a:defRPr sz="1300">
                <a:latin typeface="Times New Roman" charset="0"/>
              </a:defRPr>
            </a:lvl1pPr>
          </a:lstStyle>
          <a:p>
            <a:pPr>
              <a:defRPr/>
            </a:pPr>
            <a:endParaRPr lang="en-US"/>
          </a:p>
        </p:txBody>
      </p:sp>
      <p:sp>
        <p:nvSpPr>
          <p:cNvPr id="3" name="Date Placeholder 2"/>
          <p:cNvSpPr>
            <a:spLocks noGrp="1"/>
          </p:cNvSpPr>
          <p:nvPr>
            <p:ph type="dt" sz="quarter" idx="1"/>
          </p:nvPr>
        </p:nvSpPr>
        <p:spPr bwMode="auto">
          <a:xfrm>
            <a:off x="4144966" y="1"/>
            <a:ext cx="3168650" cy="479425"/>
          </a:xfrm>
          <a:prstGeom prst="rect">
            <a:avLst/>
          </a:prstGeom>
          <a:noFill/>
          <a:ln w="9525">
            <a:noFill/>
            <a:miter lim="800000"/>
            <a:headEnd/>
            <a:tailEnd/>
          </a:ln>
        </p:spPr>
        <p:txBody>
          <a:bodyPr vert="horz" wrap="square" lIns="95472" tIns="47736" rIns="95472" bIns="47736" numCol="1" anchor="t" anchorCtr="0" compatLnSpc="1">
            <a:prstTxWarp prst="textNoShape">
              <a:avLst/>
            </a:prstTxWarp>
          </a:bodyPr>
          <a:lstStyle>
            <a:lvl1pPr algn="r" defTabSz="955395">
              <a:defRPr sz="1300">
                <a:latin typeface="Times New Roman" charset="0"/>
              </a:defRPr>
            </a:lvl1pPr>
          </a:lstStyle>
          <a:p>
            <a:pPr>
              <a:defRPr/>
            </a:pPr>
            <a:fld id="{0680AFED-A77B-40C7-B8B6-BABC1868B1A9}" type="datetimeFigureOut">
              <a:rPr lang="en-US"/>
              <a:pPr>
                <a:defRPr/>
              </a:pPr>
              <a:t>9/9/2019</a:t>
            </a:fld>
            <a:endParaRPr lang="en-US"/>
          </a:p>
        </p:txBody>
      </p:sp>
      <p:sp>
        <p:nvSpPr>
          <p:cNvPr id="4" name="Footer Placeholder 3"/>
          <p:cNvSpPr>
            <a:spLocks noGrp="1"/>
          </p:cNvSpPr>
          <p:nvPr>
            <p:ph type="ftr" sz="quarter" idx="2"/>
          </p:nvPr>
        </p:nvSpPr>
        <p:spPr bwMode="auto">
          <a:xfrm>
            <a:off x="2" y="9120191"/>
            <a:ext cx="3168650" cy="479425"/>
          </a:xfrm>
          <a:prstGeom prst="rect">
            <a:avLst/>
          </a:prstGeom>
          <a:noFill/>
          <a:ln w="9525">
            <a:noFill/>
            <a:miter lim="800000"/>
            <a:headEnd/>
            <a:tailEnd/>
          </a:ln>
        </p:spPr>
        <p:txBody>
          <a:bodyPr vert="horz" wrap="square" lIns="95472" tIns="47736" rIns="95472" bIns="47736" numCol="1" anchor="b" anchorCtr="0" compatLnSpc="1">
            <a:prstTxWarp prst="textNoShape">
              <a:avLst/>
            </a:prstTxWarp>
          </a:bodyPr>
          <a:lstStyle>
            <a:lvl1pPr defTabSz="955395">
              <a:defRPr sz="1300">
                <a:latin typeface="Times New Roman" charset="0"/>
              </a:defRPr>
            </a:lvl1pPr>
          </a:lstStyle>
          <a:p>
            <a:pPr>
              <a:defRPr/>
            </a:pPr>
            <a:endParaRPr lang="en-US"/>
          </a:p>
        </p:txBody>
      </p:sp>
      <p:sp>
        <p:nvSpPr>
          <p:cNvPr id="5" name="Slide Number Placeholder 4"/>
          <p:cNvSpPr>
            <a:spLocks noGrp="1"/>
          </p:cNvSpPr>
          <p:nvPr>
            <p:ph type="sldNum" sz="quarter" idx="3"/>
          </p:nvPr>
        </p:nvSpPr>
        <p:spPr bwMode="auto">
          <a:xfrm>
            <a:off x="4144966" y="9120191"/>
            <a:ext cx="3168650" cy="479425"/>
          </a:xfrm>
          <a:prstGeom prst="rect">
            <a:avLst/>
          </a:prstGeom>
          <a:noFill/>
          <a:ln w="9525">
            <a:noFill/>
            <a:miter lim="800000"/>
            <a:headEnd/>
            <a:tailEnd/>
          </a:ln>
        </p:spPr>
        <p:txBody>
          <a:bodyPr vert="horz" wrap="square" lIns="95472" tIns="47736" rIns="95472" bIns="47736" numCol="1" anchor="b" anchorCtr="0" compatLnSpc="1">
            <a:prstTxWarp prst="textNoShape">
              <a:avLst/>
            </a:prstTxWarp>
          </a:bodyPr>
          <a:lstStyle>
            <a:lvl1pPr algn="r" defTabSz="955395">
              <a:defRPr sz="1300">
                <a:latin typeface="Times New Roman" charset="0"/>
              </a:defRPr>
            </a:lvl1pPr>
          </a:lstStyle>
          <a:p>
            <a:pPr>
              <a:defRPr/>
            </a:pPr>
            <a:fld id="{295C753C-8A74-4592-AEAA-9A648AB2602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1"/>
            <a:ext cx="3168650" cy="479425"/>
          </a:xfrm>
          <a:prstGeom prst="rect">
            <a:avLst/>
          </a:prstGeom>
          <a:noFill/>
          <a:ln w="9525">
            <a:noFill/>
            <a:miter lim="800000"/>
            <a:headEnd/>
            <a:tailEnd/>
          </a:ln>
        </p:spPr>
        <p:txBody>
          <a:bodyPr vert="horz" wrap="square" lIns="96626" tIns="48313" rIns="96626" bIns="48313" numCol="1" anchor="t" anchorCtr="0" compatLnSpc="1">
            <a:prstTxWarp prst="textNoShape">
              <a:avLst/>
            </a:prstTxWarp>
          </a:bodyPr>
          <a:lstStyle>
            <a:lvl1pPr defTabSz="955395">
              <a:defRPr sz="1300">
                <a:latin typeface="Times New Roman" charset="0"/>
              </a:defRPr>
            </a:lvl1pPr>
          </a:lstStyle>
          <a:p>
            <a:pPr>
              <a:defRPr/>
            </a:pPr>
            <a:endParaRPr lang="en-US"/>
          </a:p>
        </p:txBody>
      </p:sp>
      <p:sp>
        <p:nvSpPr>
          <p:cNvPr id="3" name="Date Placeholder 2"/>
          <p:cNvSpPr>
            <a:spLocks noGrp="1"/>
          </p:cNvSpPr>
          <p:nvPr>
            <p:ph type="dt" idx="1"/>
          </p:nvPr>
        </p:nvSpPr>
        <p:spPr bwMode="auto">
          <a:xfrm>
            <a:off x="4144966" y="1"/>
            <a:ext cx="3168650" cy="479425"/>
          </a:xfrm>
          <a:prstGeom prst="rect">
            <a:avLst/>
          </a:prstGeom>
          <a:noFill/>
          <a:ln w="9525">
            <a:noFill/>
            <a:miter lim="800000"/>
            <a:headEnd/>
            <a:tailEnd/>
          </a:ln>
        </p:spPr>
        <p:txBody>
          <a:bodyPr vert="horz" wrap="square" lIns="96626" tIns="48313" rIns="96626" bIns="48313" numCol="1" anchor="t" anchorCtr="0" compatLnSpc="1">
            <a:prstTxWarp prst="textNoShape">
              <a:avLst/>
            </a:prstTxWarp>
          </a:bodyPr>
          <a:lstStyle>
            <a:lvl1pPr algn="r" defTabSz="955395">
              <a:defRPr sz="1300">
                <a:latin typeface="Times New Roman" charset="0"/>
              </a:defRPr>
            </a:lvl1pPr>
          </a:lstStyle>
          <a:p>
            <a:pPr>
              <a:defRPr/>
            </a:pPr>
            <a:fld id="{073246B7-0637-4FF7-AF47-3DA203D6817F}" type="datetimeFigureOut">
              <a:rPr lang="en-US"/>
              <a:pPr>
                <a:defRPr/>
              </a:pPr>
              <a:t>9/9/2019</a:t>
            </a:fld>
            <a:endParaRPr lang="en-US"/>
          </a:p>
        </p:txBody>
      </p:sp>
      <p:sp>
        <p:nvSpPr>
          <p:cNvPr id="4" name="Slide Image Placeholder 3"/>
          <p:cNvSpPr>
            <a:spLocks noGrp="1" noRot="1" noChangeAspect="1"/>
          </p:cNvSpPr>
          <p:nvPr>
            <p:ph type="sldImg" idx="2"/>
          </p:nvPr>
        </p:nvSpPr>
        <p:spPr>
          <a:xfrm>
            <a:off x="1260475" y="720725"/>
            <a:ext cx="4797425" cy="3598863"/>
          </a:xfrm>
          <a:prstGeom prst="rect">
            <a:avLst/>
          </a:prstGeom>
          <a:noFill/>
          <a:ln w="12700">
            <a:solidFill>
              <a:prstClr val="black"/>
            </a:solidFill>
          </a:ln>
        </p:spPr>
        <p:txBody>
          <a:bodyPr vert="horz" lIns="92519" tIns="46260" rIns="92519" bIns="46260" rtlCol="0" anchor="ctr"/>
          <a:lstStyle/>
          <a:p>
            <a:pPr lvl="0"/>
            <a:endParaRPr lang="en-US" noProof="0" dirty="0"/>
          </a:p>
        </p:txBody>
      </p:sp>
      <p:sp>
        <p:nvSpPr>
          <p:cNvPr id="5" name="Notes Placeholder 4"/>
          <p:cNvSpPr>
            <a:spLocks noGrp="1"/>
          </p:cNvSpPr>
          <p:nvPr>
            <p:ph type="body" sz="quarter" idx="3"/>
          </p:nvPr>
        </p:nvSpPr>
        <p:spPr bwMode="auto">
          <a:xfrm>
            <a:off x="731838" y="4560889"/>
            <a:ext cx="5851525" cy="4319587"/>
          </a:xfrm>
          <a:prstGeom prst="rect">
            <a:avLst/>
          </a:prstGeom>
          <a:noFill/>
          <a:ln w="9525">
            <a:noFill/>
            <a:miter lim="800000"/>
            <a:headEnd/>
            <a:tailEnd/>
          </a:ln>
        </p:spPr>
        <p:txBody>
          <a:bodyPr vert="horz" wrap="square" lIns="96626" tIns="48313" rIns="96626" bIns="4831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191"/>
            <a:ext cx="3168650" cy="479425"/>
          </a:xfrm>
          <a:prstGeom prst="rect">
            <a:avLst/>
          </a:prstGeom>
          <a:noFill/>
          <a:ln w="9525">
            <a:noFill/>
            <a:miter lim="800000"/>
            <a:headEnd/>
            <a:tailEnd/>
          </a:ln>
        </p:spPr>
        <p:txBody>
          <a:bodyPr vert="horz" wrap="square" lIns="96626" tIns="48313" rIns="96626" bIns="48313" numCol="1" anchor="b" anchorCtr="0" compatLnSpc="1">
            <a:prstTxWarp prst="textNoShape">
              <a:avLst/>
            </a:prstTxWarp>
          </a:bodyPr>
          <a:lstStyle>
            <a:lvl1pPr defTabSz="955395">
              <a:defRPr sz="1300">
                <a:latin typeface="Times New Roman" charset="0"/>
              </a:defRPr>
            </a:lvl1pPr>
          </a:lstStyle>
          <a:p>
            <a:pPr>
              <a:defRPr/>
            </a:pPr>
            <a:endParaRPr lang="en-US"/>
          </a:p>
        </p:txBody>
      </p:sp>
      <p:sp>
        <p:nvSpPr>
          <p:cNvPr id="7" name="Slide Number Placeholder 6"/>
          <p:cNvSpPr>
            <a:spLocks noGrp="1"/>
          </p:cNvSpPr>
          <p:nvPr>
            <p:ph type="sldNum" sz="quarter" idx="5"/>
          </p:nvPr>
        </p:nvSpPr>
        <p:spPr bwMode="auto">
          <a:xfrm>
            <a:off x="4144966" y="9120191"/>
            <a:ext cx="3168650" cy="479425"/>
          </a:xfrm>
          <a:prstGeom prst="rect">
            <a:avLst/>
          </a:prstGeom>
          <a:noFill/>
          <a:ln w="9525">
            <a:noFill/>
            <a:miter lim="800000"/>
            <a:headEnd/>
            <a:tailEnd/>
          </a:ln>
        </p:spPr>
        <p:txBody>
          <a:bodyPr vert="horz" wrap="square" lIns="96626" tIns="48313" rIns="96626" bIns="48313" numCol="1" anchor="b" anchorCtr="0" compatLnSpc="1">
            <a:prstTxWarp prst="textNoShape">
              <a:avLst/>
            </a:prstTxWarp>
          </a:bodyPr>
          <a:lstStyle>
            <a:lvl1pPr algn="r" defTabSz="955395">
              <a:defRPr sz="1300">
                <a:latin typeface="Times New Roman" charset="0"/>
              </a:defRPr>
            </a:lvl1pPr>
          </a:lstStyle>
          <a:p>
            <a:pPr>
              <a:defRPr/>
            </a:pPr>
            <a:fld id="{3041A98A-8F64-437C-B6C9-A07E06A2571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cap="flat">
            <a:solidFill>
              <a:srgbClr val="000000"/>
            </a:solidFill>
            <a:miter lim="800000"/>
            <a:headEnd type="none" w="med" len="med"/>
            <a:tailEnd type="none" w="med" len="med"/>
          </a:ln>
        </p:spPr>
      </p:sp>
      <p:sp>
        <p:nvSpPr>
          <p:cNvPr id="10243" name="Notes Placeholder 2"/>
          <p:cNvSpPr>
            <a:spLocks noGrp="1"/>
          </p:cNvSpPr>
          <p:nvPr>
            <p:ph type="body" idx="1"/>
          </p:nvPr>
        </p:nvSpPr>
        <p:spPr>
          <a:noFill/>
          <a:ln/>
        </p:spPr>
        <p:txBody>
          <a:bodyPr/>
          <a:lstStyle/>
          <a:p>
            <a:pPr eaLnBrk="1" hangingPunct="1">
              <a:spcBef>
                <a:spcPct val="0"/>
              </a:spcBef>
            </a:pPr>
            <a:endParaRPr lang="en-US" dirty="0"/>
          </a:p>
        </p:txBody>
      </p:sp>
      <p:sp>
        <p:nvSpPr>
          <p:cNvPr id="10244" name="Slide Number Placeholder 3"/>
          <p:cNvSpPr>
            <a:spLocks noGrp="1"/>
          </p:cNvSpPr>
          <p:nvPr>
            <p:ph type="sldNum" sz="quarter" idx="5"/>
          </p:nvPr>
        </p:nvSpPr>
        <p:spPr>
          <a:noFill/>
        </p:spPr>
        <p:txBody>
          <a:bodyPr/>
          <a:lstStyle/>
          <a:p>
            <a:pPr defTabSz="953948"/>
            <a:fld id="{3833F20F-32F2-4FAB-856F-A1C1CE8DF058}" type="slidenum">
              <a:rPr lang="en-US" smtClean="0">
                <a:latin typeface="Times New Roman" pitchFamily="18" charset="0"/>
              </a:rPr>
              <a:pPr defTabSz="953948"/>
              <a:t>0</a:t>
            </a:fld>
            <a:endParaRPr lang="en-US" dirty="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cap="flat">
            <a:solidFill>
              <a:srgbClr val="000000"/>
            </a:solidFill>
            <a:miter lim="800000"/>
            <a:headEnd type="none" w="med" len="med"/>
            <a:tailEnd type="none" w="med" len="med"/>
          </a:ln>
        </p:spPr>
      </p:sp>
      <p:sp>
        <p:nvSpPr>
          <p:cNvPr id="11267" name="Notes Placeholder 2"/>
          <p:cNvSpPr>
            <a:spLocks noGrp="1"/>
          </p:cNvSpPr>
          <p:nvPr>
            <p:ph type="body" idx="1"/>
          </p:nvPr>
        </p:nvSpPr>
        <p:spPr>
          <a:noFill/>
          <a:ln/>
        </p:spPr>
        <p:txBody>
          <a:bodyPr/>
          <a:lstStyle/>
          <a:p>
            <a:pPr eaLnBrk="1" hangingPunct="1"/>
            <a:r>
              <a:rPr lang="en-US" dirty="0"/>
              <a:t>** Note that the STOP DWI budget has been added into</a:t>
            </a:r>
            <a:r>
              <a:rPr lang="en-US" baseline="0" dirty="0"/>
              <a:t> the Modified 2019 and the Recommended 2020 already. </a:t>
            </a:r>
            <a:endParaRPr lang="en-US" dirty="0"/>
          </a:p>
        </p:txBody>
      </p:sp>
      <p:sp>
        <p:nvSpPr>
          <p:cNvPr id="11268" name="Slide Number Placeholder 3"/>
          <p:cNvSpPr>
            <a:spLocks noGrp="1"/>
          </p:cNvSpPr>
          <p:nvPr>
            <p:ph type="sldNum" sz="quarter" idx="5"/>
          </p:nvPr>
        </p:nvSpPr>
        <p:spPr>
          <a:noFill/>
        </p:spPr>
        <p:txBody>
          <a:bodyPr/>
          <a:lstStyle/>
          <a:p>
            <a:pPr defTabSz="953948"/>
            <a:fld id="{18409600-5FDC-4F0B-9F0E-3192DC4EE0B7}" type="slidenum">
              <a:rPr lang="en-US" smtClean="0">
                <a:latin typeface="Times New Roman" pitchFamily="18" charset="0"/>
              </a:rPr>
              <a:pPr defTabSz="953948"/>
              <a:t>1</a:t>
            </a:fld>
            <a:endParaRPr lang="en-US" dirty="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41A98A-8F64-437C-B6C9-A07E06A2571E}" type="slidenum">
              <a:rPr lang="en-US" smtClean="0"/>
              <a:pPr>
                <a:defRPr/>
              </a:pPr>
              <a:t>2</a:t>
            </a:fld>
            <a:endParaRPr lang="en-US"/>
          </a:p>
        </p:txBody>
      </p:sp>
    </p:spTree>
    <p:extLst>
      <p:ext uri="{BB962C8B-B14F-4D97-AF65-F5344CB8AC3E}">
        <p14:creationId xmlns:p14="http://schemas.microsoft.com/office/powerpoint/2010/main" val="1056248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41A98A-8F64-437C-B6C9-A07E06A2571E}" type="slidenum">
              <a:rPr lang="en-US" smtClean="0"/>
              <a:pPr>
                <a:defRPr/>
              </a:pPr>
              <a:t>3</a:t>
            </a:fld>
            <a:endParaRPr lang="en-US"/>
          </a:p>
        </p:txBody>
      </p:sp>
    </p:spTree>
    <p:extLst>
      <p:ext uri="{BB962C8B-B14F-4D97-AF65-F5344CB8AC3E}">
        <p14:creationId xmlns:p14="http://schemas.microsoft.com/office/powerpoint/2010/main" val="1010812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41A98A-8F64-437C-B6C9-A07E06A2571E}" type="slidenum">
              <a:rPr lang="en-US" smtClean="0"/>
              <a:pPr>
                <a:defRPr/>
              </a:pPr>
              <a:t>4</a:t>
            </a:fld>
            <a:endParaRPr lang="en-US"/>
          </a:p>
        </p:txBody>
      </p:sp>
    </p:spTree>
    <p:extLst>
      <p:ext uri="{BB962C8B-B14F-4D97-AF65-F5344CB8AC3E}">
        <p14:creationId xmlns:p14="http://schemas.microsoft.com/office/powerpoint/2010/main" val="845507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41A98A-8F64-437C-B6C9-A07E06A2571E}" type="slidenum">
              <a:rPr lang="en-US" smtClean="0"/>
              <a:pPr>
                <a:defRPr/>
              </a:pPr>
              <a:t>5</a:t>
            </a:fld>
            <a:endParaRPr lang="en-US"/>
          </a:p>
        </p:txBody>
      </p:sp>
    </p:spTree>
    <p:extLst>
      <p:ext uri="{BB962C8B-B14F-4D97-AF65-F5344CB8AC3E}">
        <p14:creationId xmlns:p14="http://schemas.microsoft.com/office/powerpoint/2010/main" val="3214922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041A98A-8F64-437C-B6C9-A07E06A2571E}" type="slidenum">
              <a:rPr lang="en-US" smtClean="0"/>
              <a:pPr>
                <a:defRPr/>
              </a:pPr>
              <a:t>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a:noFill/>
          <a:ln/>
        </p:spPr>
        <p:txBody>
          <a:bodyPr/>
          <a:lstStyle/>
          <a:p>
            <a:pPr>
              <a:spcBef>
                <a:spcPts val="0"/>
              </a:spcBef>
            </a:pPr>
            <a:r>
              <a:rPr lang="en-US" sz="1100" b="1" u="sng" dirty="0"/>
              <a:t>OTR #65: </a:t>
            </a:r>
            <a:r>
              <a:rPr lang="en-US" sz="1100" dirty="0"/>
              <a:t>Over the last decade, arrests for DWI throughout Tompkins County have decreased by nearly 50%, mirroring statewide trends. The decline in arrests has led to drastic reductions in fine revenue, and local funding is now necessary to sustain the salary and fringe costs of the STOP-DWI Coordinator. To address these trends, the STOP-DWI Program will be restructured in 2020 and sustained in the future using local funding. Plans for restructuring include:</a:t>
            </a:r>
          </a:p>
          <a:p>
            <a:pPr>
              <a:spcBef>
                <a:spcPts val="0"/>
              </a:spcBef>
            </a:pPr>
            <a:endParaRPr lang="en-US" sz="1100" dirty="0"/>
          </a:p>
          <a:p>
            <a:pPr>
              <a:spcBef>
                <a:spcPts val="0"/>
              </a:spcBef>
            </a:pPr>
            <a:r>
              <a:rPr lang="en-US" sz="1100" dirty="0"/>
              <a:t>*Placing the STOP-DWI Coordinator position in the Sheriff's Office; Expanding the duties of the position to provide needed administrative support to the Sheriff's Office;  Reassigning some duties of the position (interlock monitoring) to staff at the Probation Department who perform similar tasks; Merging the STOP-DWI Advisory Board with the Traffic Safety Board and providing administrative support to this new Board.</a:t>
            </a:r>
          </a:p>
          <a:p>
            <a:pPr>
              <a:spcBef>
                <a:spcPts val="0"/>
              </a:spcBef>
            </a:pPr>
            <a:endParaRPr lang="en-US" sz="1100" dirty="0"/>
          </a:p>
          <a:p>
            <a:pPr>
              <a:spcBef>
                <a:spcPts val="0"/>
              </a:spcBef>
            </a:pPr>
            <a:endParaRPr lang="en-US" sz="1100" b="1" u="sng" dirty="0"/>
          </a:p>
          <a:p>
            <a:pPr>
              <a:spcBef>
                <a:spcPts val="0"/>
              </a:spcBef>
            </a:pPr>
            <a:r>
              <a:rPr lang="en-US" sz="1100" b="1" u="sng" dirty="0"/>
              <a:t>OTR #91, #92, #93: </a:t>
            </a:r>
            <a:r>
              <a:rPr lang="en-US" sz="1100" dirty="0"/>
              <a:t>These Target OTRs are requesting two additional staff for the Sheriff's Office. </a:t>
            </a:r>
            <a:r>
              <a:rPr lang="en-US" sz="1100" b="1" dirty="0"/>
              <a:t>OTR 91 </a:t>
            </a:r>
            <a:r>
              <a:rPr lang="en-US" sz="1100" dirty="0"/>
              <a:t>is requesting funding for one full-time Deputy Sheriff and </a:t>
            </a:r>
            <a:r>
              <a:rPr lang="en-US" sz="1100" b="1" dirty="0"/>
              <a:t>OTR 93</a:t>
            </a:r>
            <a:r>
              <a:rPr lang="en-US" sz="1100" dirty="0"/>
              <a:t> is requesting a second full-time deputy. Both positions would be placed in special assignments aimed at addressing quality of life issues and improving community relations. These two positions would be assigned to work four 10-hour shifts, Wednesday-Saturday, from 11:00 am-9:00 pm, encompassing the busiest call-activity days and times.</a:t>
            </a:r>
          </a:p>
          <a:p>
            <a:pPr>
              <a:spcBef>
                <a:spcPts val="0"/>
              </a:spcBef>
            </a:pPr>
            <a:endParaRPr lang="en-US" sz="1100" dirty="0"/>
          </a:p>
          <a:p>
            <a:pPr>
              <a:spcBef>
                <a:spcPts val="0"/>
              </a:spcBef>
            </a:pPr>
            <a:r>
              <a:rPr lang="en-US" sz="1100" dirty="0"/>
              <a:t>The activity conducted by these deputies would include: Visiting local schools on a rotating basis from 11:30 am -2:30 pm each weekday, Participating in local community events (especially those during the daytime on Saturdays) as Crime Prevention Officers, Conducting targeted traffic enforcement details and quality of life issues from 3:30 pm -9:00 pm as Traffic Officers, and Assisting with Juvenile Transports and as Warrant Officers as needed.</a:t>
            </a:r>
          </a:p>
          <a:p>
            <a:pPr marL="177845" indent="-177845">
              <a:spcBef>
                <a:spcPts val="0"/>
              </a:spcBef>
              <a:buFontTx/>
              <a:buChar char="-"/>
            </a:pPr>
            <a:endParaRPr lang="en-US" sz="1100" dirty="0"/>
          </a:p>
          <a:p>
            <a:pPr>
              <a:spcBef>
                <a:spcPts val="0"/>
              </a:spcBef>
            </a:pPr>
            <a:r>
              <a:rPr lang="en-US" sz="1100" dirty="0"/>
              <a:t>Placing these positions in special assignments will supplement the existing road patrol shifts. Those placed in special assignments would not fall within typical scheduling</a:t>
            </a:r>
          </a:p>
          <a:p>
            <a:pPr>
              <a:spcBef>
                <a:spcPts val="0"/>
              </a:spcBef>
            </a:pPr>
            <a:r>
              <a:rPr lang="en-US" sz="1100" dirty="0"/>
              <a:t>parameters, providing greater opportunities to address departmental and community needs on an on-demand basis and not subject to minimum staffing requirements. With the addition of two new deputies in this special assignment shift, regular patrol shifts would be able to handle more routine calls for service without interruptions, and decrease the likelihood of one patrol car covering two zones.</a:t>
            </a:r>
          </a:p>
          <a:p>
            <a:pPr>
              <a:spcBef>
                <a:spcPts val="0"/>
              </a:spcBef>
            </a:pPr>
            <a:endParaRPr lang="en-US" sz="1100" dirty="0"/>
          </a:p>
          <a:p>
            <a:pPr>
              <a:spcBef>
                <a:spcPts val="0"/>
              </a:spcBef>
            </a:pPr>
            <a:r>
              <a:rPr lang="en-US" sz="1100" b="1" dirty="0"/>
              <a:t>OTR #91 </a:t>
            </a:r>
            <a:r>
              <a:rPr lang="en-US" sz="1100" dirty="0"/>
              <a:t>is being funded by reductions in various budget lines such as overtime, travel/training, departmental equipment and boarding of prisoners (board-outs). In total, the reductions in these budget lines equal the cost of adding an additional deputy position. The transfer of spending authority from the Jail's mandated account for boarding of prisoners to the Law Enforcement unit in the Sheriff's office increases the Fiscal Target for the Sheriff's Office, without increasing the net local cost for Sheriff's Office and Jail combined. As stated above, </a:t>
            </a:r>
            <a:r>
              <a:rPr lang="en-US" sz="1100" b="1" dirty="0"/>
              <a:t>OTR #92 </a:t>
            </a:r>
            <a:r>
              <a:rPr lang="en-US" sz="1100" dirty="0"/>
              <a:t>aligns with </a:t>
            </a:r>
            <a:r>
              <a:rPr lang="en-US" sz="1100" b="1" dirty="0"/>
              <a:t>OTR #91 </a:t>
            </a:r>
            <a:r>
              <a:rPr lang="en-US" sz="1100" dirty="0"/>
              <a:t>as we need to reduce the Target funding in the Jail functional unit in order to fund OTR 91. </a:t>
            </a:r>
          </a:p>
          <a:p>
            <a:pPr>
              <a:spcBef>
                <a:spcPts val="0"/>
              </a:spcBef>
            </a:pPr>
            <a:endParaRPr lang="en-US" sz="1100" dirty="0"/>
          </a:p>
          <a:p>
            <a:pPr>
              <a:spcBef>
                <a:spcPts val="0"/>
              </a:spcBef>
            </a:pPr>
            <a:r>
              <a:rPr lang="en-US" sz="1100" b="1" u="sng" dirty="0"/>
              <a:t>OTR #83: </a:t>
            </a:r>
            <a:r>
              <a:rPr lang="en-US" sz="1100" dirty="0"/>
              <a:t>This OTR is for the development of a replacement schedule for bulletproof vest, which need to be replaced regularly in order to maintain safety and integrity of the equipment.</a:t>
            </a:r>
          </a:p>
          <a:p>
            <a:pPr>
              <a:spcBef>
                <a:spcPts val="0"/>
              </a:spcBef>
            </a:pPr>
            <a:endParaRPr lang="en-US" sz="1100" dirty="0"/>
          </a:p>
          <a:p>
            <a:r>
              <a:rPr lang="en-US" sz="1100" b="1" u="sng" dirty="0"/>
              <a:t>OTR #79: </a:t>
            </a:r>
            <a:r>
              <a:rPr lang="en-US" sz="1100" dirty="0"/>
              <a:t>This OTR is to add an Electronic Medication Administration Record Module proposed by Black Creek Integrated Systems to provide thorough and seamless medication management with our Corrections facility. This type of system is utilized in hospitals, but will be used in our</a:t>
            </a:r>
          </a:p>
          <a:p>
            <a:r>
              <a:rPr lang="en-US" sz="1100" dirty="0"/>
              <a:t>facility to assure accuracy for disbursement of inmate medications.</a:t>
            </a:r>
          </a:p>
          <a:p>
            <a:endParaRPr lang="en-US" sz="1100" dirty="0"/>
          </a:p>
          <a:p>
            <a:r>
              <a:rPr lang="en-US" sz="1100" b="1" u="sng" dirty="0"/>
              <a:t>OTR #80: </a:t>
            </a:r>
            <a:r>
              <a:rPr lang="en-US" sz="1100" dirty="0"/>
              <a:t>This OTR is for the development of a replacement schedule for bulletproof vest, which need to be replaced regularly in order to maintain safety and integrity of the equipment.</a:t>
            </a:r>
          </a:p>
          <a:p>
            <a:endParaRPr lang="en-US" sz="1100" dirty="0"/>
          </a:p>
          <a:p>
            <a:pPr>
              <a:spcBef>
                <a:spcPts val="0"/>
              </a:spcBef>
            </a:pPr>
            <a:endParaRPr lang="en-US" sz="1100" dirty="0"/>
          </a:p>
        </p:txBody>
      </p:sp>
      <p:sp>
        <p:nvSpPr>
          <p:cNvPr id="14340" name="Slide Number Placeholder 3"/>
          <p:cNvSpPr>
            <a:spLocks noGrp="1"/>
          </p:cNvSpPr>
          <p:nvPr>
            <p:ph type="sldNum" sz="quarter" idx="5"/>
          </p:nvPr>
        </p:nvSpPr>
        <p:spPr>
          <a:noFill/>
        </p:spPr>
        <p:txBody>
          <a:bodyPr/>
          <a:lstStyle/>
          <a:p>
            <a:pPr defTabSz="953948"/>
            <a:fld id="{8590C01B-1E51-45CA-B600-2CDFE5DB58B1}" type="slidenum">
              <a:rPr lang="en-US" smtClean="0">
                <a:latin typeface="Times New Roman" pitchFamily="18" charset="0"/>
              </a:rPr>
              <a:pPr defTabSz="953948"/>
              <a:t>7</a:t>
            </a:fld>
            <a:endParaRPr lang="en-US" dirty="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041A98A-8F64-437C-B6C9-A07E06A2571E}" type="slidenum">
              <a:rPr lang="en-US" smtClean="0"/>
              <a:pPr>
                <a:defRPr/>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D9CE896-C56A-4560-A1B6-7EA4D8C0096D}" type="slidenum">
              <a:rPr lang="en-US" smtClean="0"/>
              <a:pPr>
                <a:defRPr/>
              </a:pPr>
              <a:t>‹#›</a:t>
            </a:fld>
            <a:endParaRPr lang="en-US" dirty="0"/>
          </a:p>
        </p:txBody>
      </p:sp>
    </p:spTree>
    <p:extLst>
      <p:ext uri="{BB962C8B-B14F-4D97-AF65-F5344CB8AC3E}">
        <p14:creationId xmlns:p14="http://schemas.microsoft.com/office/powerpoint/2010/main" val="3407969612"/>
      </p:ext>
    </p:extLst>
  </p:cSld>
  <p:clrMapOvr>
    <a:masterClrMapping/>
  </p:clrMapOvr>
  <p:transition>
    <p:fade/>
  </p:transition>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26F32FF-4D12-42B6-95C7-F33AD21B694A}" type="slidenum">
              <a:rPr lang="en-US" smtClean="0"/>
              <a:pPr>
                <a:defRPr/>
              </a:pPr>
              <a:t>‹#›</a:t>
            </a:fld>
            <a:endParaRPr lang="en-US" dirty="0"/>
          </a:p>
        </p:txBody>
      </p:sp>
    </p:spTree>
    <p:extLst>
      <p:ext uri="{BB962C8B-B14F-4D97-AF65-F5344CB8AC3E}">
        <p14:creationId xmlns:p14="http://schemas.microsoft.com/office/powerpoint/2010/main" val="123457611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26F32FF-4D12-42B6-95C7-F33AD21B694A}" type="slidenum">
              <a:rPr lang="en-US" smtClean="0"/>
              <a:pPr>
                <a:defRPr/>
              </a:pPr>
              <a:t>‹#›</a:t>
            </a:fld>
            <a:endParaRPr lang="en-US" dirty="0"/>
          </a:p>
        </p:txBody>
      </p:sp>
    </p:spTree>
    <p:extLst>
      <p:ext uri="{BB962C8B-B14F-4D97-AF65-F5344CB8AC3E}">
        <p14:creationId xmlns:p14="http://schemas.microsoft.com/office/powerpoint/2010/main" val="261481525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26F32FF-4D12-42B6-95C7-F33AD21B694A}" type="slidenum">
              <a:rPr lang="en-US" smtClean="0"/>
              <a:pPr>
                <a:defRPr/>
              </a:pPr>
              <a:t>‹#›</a:t>
            </a:fld>
            <a:endParaRPr lang="en-US" dirty="0"/>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34208764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26F32FF-4D12-42B6-95C7-F33AD21B694A}" type="slidenum">
              <a:rPr lang="en-US" smtClean="0"/>
              <a:pPr>
                <a:defRPr/>
              </a:pPr>
              <a:t>‹#›</a:t>
            </a:fld>
            <a:endParaRPr lang="en-US" dirty="0"/>
          </a:p>
        </p:txBody>
      </p:sp>
    </p:spTree>
    <p:extLst>
      <p:ext uri="{BB962C8B-B14F-4D97-AF65-F5344CB8AC3E}">
        <p14:creationId xmlns:p14="http://schemas.microsoft.com/office/powerpoint/2010/main" val="353400449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26F32FF-4D12-42B6-95C7-F33AD21B694A}" type="slidenum">
              <a:rPr lang="en-US" smtClean="0"/>
              <a:pPr>
                <a:defRPr/>
              </a:pPr>
              <a:t>‹#›</a:t>
            </a:fld>
            <a:endParaRPr lang="en-US" dirty="0"/>
          </a:p>
        </p:txBody>
      </p:sp>
    </p:spTree>
    <p:extLst>
      <p:ext uri="{BB962C8B-B14F-4D97-AF65-F5344CB8AC3E}">
        <p14:creationId xmlns:p14="http://schemas.microsoft.com/office/powerpoint/2010/main" val="281665701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26F32FF-4D12-42B6-95C7-F33AD21B694A}" type="slidenum">
              <a:rPr lang="en-US" smtClean="0"/>
              <a:pPr>
                <a:defRPr/>
              </a:pPr>
              <a:t>‹#›</a:t>
            </a:fld>
            <a:endParaRPr lang="en-US" dirty="0"/>
          </a:p>
        </p:txBody>
      </p:sp>
    </p:spTree>
    <p:extLst>
      <p:ext uri="{BB962C8B-B14F-4D97-AF65-F5344CB8AC3E}">
        <p14:creationId xmlns:p14="http://schemas.microsoft.com/office/powerpoint/2010/main" val="333619026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26F32FF-4D12-42B6-95C7-F33AD21B694A}" type="slidenum">
              <a:rPr lang="en-US" smtClean="0"/>
              <a:pPr>
                <a:defRPr/>
              </a:pPr>
              <a:t>‹#›</a:t>
            </a:fld>
            <a:endParaRPr lang="en-US" dirty="0"/>
          </a:p>
        </p:txBody>
      </p:sp>
    </p:spTree>
    <p:extLst>
      <p:ext uri="{BB962C8B-B14F-4D97-AF65-F5344CB8AC3E}">
        <p14:creationId xmlns:p14="http://schemas.microsoft.com/office/powerpoint/2010/main" val="1799819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26F32FF-4D12-42B6-95C7-F33AD21B694A}" type="slidenum">
              <a:rPr lang="en-US" smtClean="0"/>
              <a:pPr>
                <a:defRPr/>
              </a:pPr>
              <a:t>‹#›</a:t>
            </a:fld>
            <a:endParaRPr lang="en-US" dirty="0"/>
          </a:p>
        </p:txBody>
      </p:sp>
    </p:spTree>
    <p:extLst>
      <p:ext uri="{BB962C8B-B14F-4D97-AF65-F5344CB8AC3E}">
        <p14:creationId xmlns:p14="http://schemas.microsoft.com/office/powerpoint/2010/main" val="360423998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26F32FF-4D12-42B6-95C7-F33AD21B694A}" type="slidenum">
              <a:rPr lang="en-US" smtClean="0"/>
              <a:pPr>
                <a:defRPr/>
              </a:pPr>
              <a:t>‹#›</a:t>
            </a:fld>
            <a:endParaRPr lang="en-US" dirty="0"/>
          </a:p>
        </p:txBody>
      </p:sp>
    </p:spTree>
    <p:extLst>
      <p:ext uri="{BB962C8B-B14F-4D97-AF65-F5344CB8AC3E}">
        <p14:creationId xmlns:p14="http://schemas.microsoft.com/office/powerpoint/2010/main" val="8692215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893330-67CD-44E1-8F85-693ED6119754}" type="slidenum">
              <a:rPr lang="en-US" smtClean="0"/>
              <a:pPr>
                <a:defRPr/>
              </a:pPr>
              <a:t>‹#›</a:t>
            </a:fld>
            <a:endParaRPr lang="en-US" dirty="0"/>
          </a:p>
        </p:txBody>
      </p:sp>
    </p:spTree>
    <p:extLst>
      <p:ext uri="{BB962C8B-B14F-4D97-AF65-F5344CB8AC3E}">
        <p14:creationId xmlns:p14="http://schemas.microsoft.com/office/powerpoint/2010/main" val="4054738465"/>
      </p:ext>
    </p:extLst>
  </p:cSld>
  <p:clrMapOvr>
    <a:masterClrMapping/>
  </p:clrMapOvr>
  <p:transition>
    <p:fade/>
  </p:transition>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26F32FF-4D12-42B6-95C7-F33AD21B694A}" type="slidenum">
              <a:rPr lang="en-US" smtClean="0"/>
              <a:pPr>
                <a:defRPr/>
              </a:pPr>
              <a:t>‹#›</a:t>
            </a:fld>
            <a:endParaRPr lang="en-US" dirty="0"/>
          </a:p>
        </p:txBody>
      </p:sp>
    </p:spTree>
    <p:extLst>
      <p:ext uri="{BB962C8B-B14F-4D97-AF65-F5344CB8AC3E}">
        <p14:creationId xmlns:p14="http://schemas.microsoft.com/office/powerpoint/2010/main" val="382475646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26F32FF-4D12-42B6-95C7-F33AD21B694A}" type="slidenum">
              <a:rPr lang="en-US" smtClean="0"/>
              <a:pPr>
                <a:defRPr/>
              </a:pPr>
              <a:t>‹#›</a:t>
            </a:fld>
            <a:endParaRPr lang="en-US" dirty="0"/>
          </a:p>
        </p:txBody>
      </p:sp>
    </p:spTree>
    <p:extLst>
      <p:ext uri="{BB962C8B-B14F-4D97-AF65-F5344CB8AC3E}">
        <p14:creationId xmlns:p14="http://schemas.microsoft.com/office/powerpoint/2010/main" val="8429166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pPr>
              <a:defRPr/>
            </a:pPr>
            <a:fld id="{63ED9D60-9270-4187-851B-0D7D5332D129}" type="slidenum">
              <a:rPr lang="en-US" smtClean="0"/>
              <a:pPr>
                <a:defRPr/>
              </a:pPr>
              <a:t>‹#›</a:t>
            </a:fld>
            <a:endParaRPr lang="en-US" dirty="0"/>
          </a:p>
        </p:txBody>
      </p:sp>
    </p:spTree>
    <p:extLst>
      <p:ext uri="{BB962C8B-B14F-4D97-AF65-F5344CB8AC3E}">
        <p14:creationId xmlns:p14="http://schemas.microsoft.com/office/powerpoint/2010/main" val="234106552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pPr>
              <a:defRPr/>
            </a:pPr>
            <a:fld id="{2FFD9E89-94D2-4F14-919C-405B34B01664}" type="slidenum">
              <a:rPr lang="en-US" smtClean="0"/>
              <a:pPr>
                <a:defRPr/>
              </a:pPr>
              <a:t>‹#›</a:t>
            </a:fld>
            <a:endParaRPr lang="en-US" dirty="0"/>
          </a:p>
        </p:txBody>
      </p:sp>
    </p:spTree>
    <p:extLst>
      <p:ext uri="{BB962C8B-B14F-4D97-AF65-F5344CB8AC3E}">
        <p14:creationId xmlns:p14="http://schemas.microsoft.com/office/powerpoint/2010/main" val="60816191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pPr>
              <a:defRPr/>
            </a:pPr>
            <a:fld id="{526F32FF-4D12-42B6-95C7-F33AD21B694A}" type="slidenum">
              <a:rPr lang="en-US" smtClean="0"/>
              <a:pPr>
                <a:defRPr/>
              </a:pPr>
              <a:t>‹#›</a:t>
            </a:fld>
            <a:endParaRPr lang="en-US" dirty="0"/>
          </a:p>
        </p:txBody>
      </p:sp>
    </p:spTree>
    <p:extLst>
      <p:ext uri="{BB962C8B-B14F-4D97-AF65-F5344CB8AC3E}">
        <p14:creationId xmlns:p14="http://schemas.microsoft.com/office/powerpoint/2010/main" val="31297900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C0C24463-183E-4FCB-B886-07E229F21F70}" type="slidenum">
              <a:rPr lang="en-US" smtClean="0"/>
              <a:pPr>
                <a:defRPr/>
              </a:pPr>
              <a:t>‹#›</a:t>
            </a:fld>
            <a:endParaRPr lang="en-US" dirty="0"/>
          </a:p>
        </p:txBody>
      </p:sp>
    </p:spTree>
    <p:extLst>
      <p:ext uri="{BB962C8B-B14F-4D97-AF65-F5344CB8AC3E}">
        <p14:creationId xmlns:p14="http://schemas.microsoft.com/office/powerpoint/2010/main" val="382147452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526F32FF-4D12-42B6-95C7-F33AD21B694A}" type="slidenum">
              <a:rPr lang="en-US" smtClean="0"/>
              <a:pPr>
                <a:defRPr/>
              </a:pPr>
              <a:t>‹#›</a:t>
            </a:fld>
            <a:endParaRPr lang="en-US" dirty="0"/>
          </a:p>
        </p:txBody>
      </p:sp>
    </p:spTree>
    <p:extLst>
      <p:ext uri="{BB962C8B-B14F-4D97-AF65-F5344CB8AC3E}">
        <p14:creationId xmlns:p14="http://schemas.microsoft.com/office/powerpoint/2010/main" val="1796334865"/>
      </p:ext>
    </p:extLst>
  </p:cSld>
  <p:clrMap bg1="dk1" tx1="lt1" bg2="dk2" tx2="lt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 id="2147484233" r:id="rId12"/>
    <p:sldLayoutId id="2147484234" r:id="rId13"/>
    <p:sldLayoutId id="2147484235" r:id="rId14"/>
    <p:sldLayoutId id="2147484236" r:id="rId15"/>
    <p:sldLayoutId id="2147484237" r:id="rId16"/>
    <p:sldLayoutId id="2147484238" r:id="rId17"/>
  </p:sldLayoutIdLst>
  <p:transition>
    <p:fade/>
  </p:transition>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7" name="Title 1"/>
          <p:cNvSpPr>
            <a:spLocks noGrp="1"/>
          </p:cNvSpPr>
          <p:nvPr>
            <p:ph type="ctrTitle"/>
          </p:nvPr>
        </p:nvSpPr>
        <p:spPr>
          <a:xfrm>
            <a:off x="838200" y="1676400"/>
            <a:ext cx="7391400" cy="1143000"/>
          </a:xfrm>
        </p:spPr>
        <p:txBody>
          <a:bodyPr>
            <a:normAutofit fontScale="90000"/>
          </a:bodyPr>
          <a:lstStyle/>
          <a:p>
            <a:pPr eaLnBrk="1" hangingPunct="1"/>
            <a:r>
              <a:rPr lang="en-US" sz="4800" b="1" dirty="0">
                <a:cs typeface="Arial" charset="0"/>
              </a:rPr>
              <a:t>Tompkins County </a:t>
            </a:r>
            <a:br>
              <a:rPr lang="en-US" sz="4800" b="1" dirty="0">
                <a:cs typeface="Arial" charset="0"/>
              </a:rPr>
            </a:br>
            <a:r>
              <a:rPr lang="en-US" sz="4800" b="1" dirty="0">
                <a:cs typeface="Arial" charset="0"/>
              </a:rPr>
              <a:t>Sheriff’s Office</a:t>
            </a:r>
            <a:endParaRPr lang="en-US" sz="4800" b="1" dirty="0">
              <a:solidFill>
                <a:schemeClr val="tx1"/>
              </a:solidFill>
              <a:cs typeface="Arial" charset="0"/>
            </a:endParaRPr>
          </a:p>
        </p:txBody>
      </p:sp>
      <p:sp>
        <p:nvSpPr>
          <p:cNvPr id="3078" name="Subtitle 2"/>
          <p:cNvSpPr>
            <a:spLocks noGrp="1"/>
          </p:cNvSpPr>
          <p:nvPr>
            <p:ph type="subTitle" idx="1"/>
          </p:nvPr>
        </p:nvSpPr>
        <p:spPr>
          <a:xfrm>
            <a:off x="3429000" y="3398687"/>
            <a:ext cx="4876800" cy="685800"/>
          </a:xfrm>
        </p:spPr>
        <p:txBody>
          <a:bodyPr>
            <a:normAutofit fontScale="92500" lnSpcReduction="20000"/>
          </a:bodyPr>
          <a:lstStyle/>
          <a:p>
            <a:pPr eaLnBrk="1" hangingPunct="1"/>
            <a:r>
              <a:rPr lang="en-US" sz="2400" dirty="0">
                <a:solidFill>
                  <a:schemeClr val="tx1"/>
                </a:solidFill>
                <a:cs typeface="Arial" charset="0"/>
              </a:rPr>
              <a:t>2020 Budget Presentation</a:t>
            </a:r>
            <a:br>
              <a:rPr lang="en-US" sz="2400" dirty="0">
                <a:cs typeface="Arial" charset="0"/>
              </a:rPr>
            </a:br>
            <a:endParaRPr lang="en-US" sz="2400" dirty="0">
              <a:cs typeface="Arial" charset="0"/>
            </a:endParaRPr>
          </a:p>
        </p:txBody>
      </p:sp>
      <p:pic>
        <p:nvPicPr>
          <p:cNvPr id="6" name="Picture 5" descr="Tompkins County Seal.png"/>
          <p:cNvPicPr>
            <a:picLocks noChangeAspect="1"/>
          </p:cNvPicPr>
          <p:nvPr/>
        </p:nvPicPr>
        <p:blipFill>
          <a:blip r:embed="rId3" cstate="print"/>
          <a:stretch>
            <a:fillRect/>
          </a:stretch>
        </p:blipFill>
        <p:spPr>
          <a:xfrm>
            <a:off x="4002314" y="4084487"/>
            <a:ext cx="1219200" cy="1379025"/>
          </a:xfrm>
          <a:prstGeom prst="rect">
            <a:avLst/>
          </a:prstGeom>
        </p:spPr>
      </p:pic>
      <p:pic>
        <p:nvPicPr>
          <p:cNvPr id="7" name="Picture 6" descr="Websmallsheriffblack.png"/>
          <p:cNvPicPr>
            <a:picLocks noChangeAspect="1"/>
          </p:cNvPicPr>
          <p:nvPr/>
        </p:nvPicPr>
        <p:blipFill>
          <a:blip r:embed="rId4"/>
          <a:stretch>
            <a:fillRect/>
          </a:stretch>
        </p:blipFill>
        <p:spPr>
          <a:xfrm>
            <a:off x="5889170" y="1219200"/>
            <a:ext cx="1306028" cy="1741371"/>
          </a:xfrm>
          <a:prstGeom prst="rect">
            <a:avLst/>
          </a:prstGeom>
        </p:spPr>
      </p:pic>
      <p:pic>
        <p:nvPicPr>
          <p:cNvPr id="8" name="Picture 7" descr="Sheriff Star Transpar..png"/>
          <p:cNvPicPr>
            <a:picLocks noChangeAspect="1"/>
          </p:cNvPicPr>
          <p:nvPr/>
        </p:nvPicPr>
        <p:blipFill>
          <a:blip r:embed="rId5">
            <a:extLst>
              <a:ext uri="{BEBA8EAE-BF5A-486C-A8C5-ECC9F3942E4B}">
                <a14:imgProps xmlns:a14="http://schemas.microsoft.com/office/drawing/2010/main">
                  <a14:imgLayer r:embed="rId6">
                    <a14:imgEffect>
                      <a14:brightnessContrast bright="40000"/>
                    </a14:imgEffect>
                  </a14:imgLayer>
                </a14:imgProps>
              </a:ext>
            </a:extLst>
          </a:blip>
          <a:stretch>
            <a:fillRect/>
          </a:stretch>
        </p:blipFill>
        <p:spPr>
          <a:xfrm rot="21360750">
            <a:off x="6098439" y="3753425"/>
            <a:ext cx="1815204" cy="1904784"/>
          </a:xfrm>
          <a:prstGeom prst="rect">
            <a:avLst/>
          </a:prstGeom>
        </p:spPr>
      </p:pic>
      <p:pic>
        <p:nvPicPr>
          <p:cNvPr id="9" name="Picture 8" descr="IMG_1850.png"/>
          <p:cNvPicPr>
            <a:picLocks noChangeAspect="1"/>
          </p:cNvPicPr>
          <p:nvPr/>
        </p:nvPicPr>
        <p:blipFill>
          <a:blip r:embed="rId7">
            <a:extLst>
              <a:ext uri="{BEBA8EAE-BF5A-486C-A8C5-ECC9F3942E4B}">
                <a14:imgProps xmlns:a14="http://schemas.microsoft.com/office/drawing/2010/main">
                  <a14:imgLayer r:embed="rId8">
                    <a14:imgEffect>
                      <a14:brightnessContrast bright="20000"/>
                    </a14:imgEffect>
                  </a14:imgLayer>
                </a14:imgProps>
              </a:ext>
            </a:extLst>
          </a:blip>
          <a:stretch>
            <a:fillRect/>
          </a:stretch>
        </p:blipFill>
        <p:spPr>
          <a:xfrm>
            <a:off x="1435276" y="3804499"/>
            <a:ext cx="1598117" cy="1802637"/>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1"/>
          <p:cNvSpPr>
            <a:spLocks noGrp="1"/>
          </p:cNvSpPr>
          <p:nvPr>
            <p:ph type="title"/>
          </p:nvPr>
        </p:nvSpPr>
        <p:spPr>
          <a:xfrm>
            <a:off x="754489" y="343964"/>
            <a:ext cx="7772400" cy="1609344"/>
          </a:xfrm>
        </p:spPr>
        <p:txBody>
          <a:bodyPr/>
          <a:lstStyle/>
          <a:p>
            <a:pPr eaLnBrk="1" hangingPunct="1"/>
            <a:r>
              <a:rPr lang="en-US" dirty="0"/>
              <a:t>Recommended Budget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6442111"/>
              </p:ext>
            </p:extLst>
          </p:nvPr>
        </p:nvGraphicFramePr>
        <p:xfrm>
          <a:off x="787145" y="1547847"/>
          <a:ext cx="7805057" cy="1752600"/>
        </p:xfrm>
        <a:graphic>
          <a:graphicData uri="http://schemas.openxmlformats.org/drawingml/2006/table">
            <a:tbl>
              <a:tblPr firstRow="1" bandRow="1">
                <a:tableStyleId>{74C1A8A3-306A-4EB7-A6B1-4F7E0EB9C5D6}</a:tableStyleId>
              </a:tblPr>
              <a:tblGrid>
                <a:gridCol w="1773876">
                  <a:extLst>
                    <a:ext uri="{9D8B030D-6E8A-4147-A177-3AD203B41FA5}">
                      <a16:colId xmlns:a16="http://schemas.microsoft.com/office/drawing/2014/main" val="20000"/>
                    </a:ext>
                  </a:extLst>
                </a:gridCol>
                <a:gridCol w="1348147">
                  <a:extLst>
                    <a:ext uri="{9D8B030D-6E8A-4147-A177-3AD203B41FA5}">
                      <a16:colId xmlns:a16="http://schemas.microsoft.com/office/drawing/2014/main" val="20001"/>
                    </a:ext>
                  </a:extLst>
                </a:gridCol>
                <a:gridCol w="1978311">
                  <a:extLst>
                    <a:ext uri="{9D8B030D-6E8A-4147-A177-3AD203B41FA5}">
                      <a16:colId xmlns:a16="http://schemas.microsoft.com/office/drawing/2014/main" val="20002"/>
                    </a:ext>
                  </a:extLst>
                </a:gridCol>
                <a:gridCol w="1374316">
                  <a:extLst>
                    <a:ext uri="{9D8B030D-6E8A-4147-A177-3AD203B41FA5}">
                      <a16:colId xmlns:a16="http://schemas.microsoft.com/office/drawing/2014/main" val="20003"/>
                    </a:ext>
                  </a:extLst>
                </a:gridCol>
                <a:gridCol w="1330407">
                  <a:extLst>
                    <a:ext uri="{9D8B030D-6E8A-4147-A177-3AD203B41FA5}">
                      <a16:colId xmlns:a16="http://schemas.microsoft.com/office/drawing/2014/main" val="20004"/>
                    </a:ext>
                  </a:extLst>
                </a:gridCol>
              </a:tblGrid>
              <a:tr h="609600">
                <a:tc>
                  <a:txBody>
                    <a:bodyPr/>
                    <a:lstStyle/>
                    <a:p>
                      <a:pPr algn="ctr"/>
                      <a:endParaRPr lang="en-US" dirty="0">
                        <a:latin typeface="Calibri" pitchFamily="34" charset="0"/>
                      </a:endParaRPr>
                    </a:p>
                  </a:txBody>
                  <a:tcPr anchor="b"/>
                </a:tc>
                <a:tc>
                  <a:txBody>
                    <a:bodyPr/>
                    <a:lstStyle/>
                    <a:p>
                      <a:pPr algn="ctr"/>
                      <a:r>
                        <a:rPr lang="en-US" dirty="0"/>
                        <a:t>2019</a:t>
                      </a:r>
                      <a:endParaRPr lang="en-US" baseline="0" dirty="0"/>
                    </a:p>
                    <a:p>
                      <a:pPr algn="ctr"/>
                      <a:r>
                        <a:rPr lang="en-US" baseline="0" dirty="0"/>
                        <a:t>Modified</a:t>
                      </a:r>
                      <a:endParaRPr lang="en-US" dirty="0">
                        <a:latin typeface="Calibri" pitchFamily="34" charset="0"/>
                      </a:endParaRPr>
                    </a:p>
                  </a:txBody>
                  <a:tcPr anchor="b"/>
                </a:tc>
                <a:tc>
                  <a:txBody>
                    <a:bodyPr/>
                    <a:lstStyle/>
                    <a:p>
                      <a:pPr algn="ctr"/>
                      <a:r>
                        <a:rPr lang="en-US" dirty="0"/>
                        <a:t>2020</a:t>
                      </a:r>
                    </a:p>
                    <a:p>
                      <a:pPr algn="ctr"/>
                      <a:r>
                        <a:rPr lang="en-US" dirty="0"/>
                        <a:t>Recommended</a:t>
                      </a:r>
                      <a:endParaRPr lang="en-US" dirty="0">
                        <a:latin typeface="Calibri" pitchFamily="34" charset="0"/>
                      </a:endParaRPr>
                    </a:p>
                  </a:txBody>
                  <a:tcPr anchor="b"/>
                </a:tc>
                <a:tc>
                  <a:txBody>
                    <a:bodyPr/>
                    <a:lstStyle/>
                    <a:p>
                      <a:pPr algn="ctr"/>
                      <a:r>
                        <a:rPr lang="en-US" dirty="0"/>
                        <a:t>$ Change</a:t>
                      </a:r>
                      <a:endParaRPr lang="en-US" dirty="0">
                        <a:latin typeface="Calibri" pitchFamily="34" charset="0"/>
                      </a:endParaRPr>
                    </a:p>
                  </a:txBody>
                  <a:tcPr anchor="b"/>
                </a:tc>
                <a:tc>
                  <a:txBody>
                    <a:bodyPr/>
                    <a:lstStyle/>
                    <a:p>
                      <a:pPr algn="ctr"/>
                      <a:r>
                        <a:rPr lang="en-US" dirty="0"/>
                        <a:t>% Change</a:t>
                      </a:r>
                      <a:endParaRPr lang="en-US" dirty="0">
                        <a:latin typeface="Calibri" pitchFamily="34" charset="0"/>
                      </a:endParaRPr>
                    </a:p>
                  </a:txBody>
                  <a:tcPr anchor="b"/>
                </a:tc>
                <a:extLst>
                  <a:ext uri="{0D108BD9-81ED-4DB2-BD59-A6C34878D82A}">
                    <a16:rowId xmlns:a16="http://schemas.microsoft.com/office/drawing/2014/main" val="10000"/>
                  </a:ext>
                </a:extLst>
              </a:tr>
              <a:tr h="370840">
                <a:tc>
                  <a:txBody>
                    <a:bodyPr/>
                    <a:lstStyle/>
                    <a:p>
                      <a:r>
                        <a:rPr lang="en-US" dirty="0"/>
                        <a:t>Expenditures</a:t>
                      </a:r>
                      <a:endParaRPr lang="en-US" b="1" dirty="0">
                        <a:latin typeface="Calibri" pitchFamily="34" charset="0"/>
                      </a:endParaRPr>
                    </a:p>
                  </a:txBody>
                  <a:tcPr/>
                </a:tc>
                <a:tc>
                  <a:txBody>
                    <a:bodyPr/>
                    <a:lstStyle/>
                    <a:p>
                      <a:pPr algn="r" fontAlgn="b"/>
                      <a:r>
                        <a:rPr lang="en-US" sz="1800" u="none" strike="noStrike" dirty="0">
                          <a:effectLst/>
                        </a:rPr>
                        <a:t>$6,227,850</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$6,268,690</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$40,840</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0.656%</a:t>
                      </a:r>
                      <a:endParaRPr lang="en-US"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370840">
                <a:tc>
                  <a:txBody>
                    <a:bodyPr/>
                    <a:lstStyle/>
                    <a:p>
                      <a:r>
                        <a:rPr lang="en-US" dirty="0"/>
                        <a:t>Revenues</a:t>
                      </a:r>
                      <a:endParaRPr lang="en-US" b="1" dirty="0">
                        <a:latin typeface="Calibri" pitchFamily="34" charset="0"/>
                      </a:endParaRPr>
                    </a:p>
                  </a:txBody>
                  <a:tcPr/>
                </a:tc>
                <a:tc>
                  <a:txBody>
                    <a:bodyPr/>
                    <a:lstStyle/>
                    <a:p>
                      <a:pPr algn="r" fontAlgn="b"/>
                      <a:r>
                        <a:rPr lang="en-US" sz="1800" u="none" strike="noStrike" dirty="0">
                          <a:effectLst/>
                        </a:rPr>
                        <a:t>-$594,315</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-$537,565</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-$56,750</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-9.55%</a:t>
                      </a:r>
                      <a:endParaRPr lang="en-US"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370840">
                <a:tc>
                  <a:txBody>
                    <a:bodyPr/>
                    <a:lstStyle/>
                    <a:p>
                      <a:r>
                        <a:rPr lang="en-US" dirty="0"/>
                        <a:t>Net</a:t>
                      </a:r>
                      <a:r>
                        <a:rPr lang="en-US" baseline="0" dirty="0"/>
                        <a:t> Local</a:t>
                      </a:r>
                      <a:endParaRPr lang="en-US" b="1" dirty="0">
                        <a:latin typeface="Calibri" pitchFamily="34" charset="0"/>
                      </a:endParaRPr>
                    </a:p>
                  </a:txBody>
                  <a:tcPr/>
                </a:tc>
                <a:tc>
                  <a:txBody>
                    <a:bodyPr/>
                    <a:lstStyle/>
                    <a:p>
                      <a:pPr algn="r" fontAlgn="b"/>
                      <a:r>
                        <a:rPr lang="en-US" sz="1800" u="none" strike="noStrike" dirty="0">
                          <a:effectLst/>
                        </a:rPr>
                        <a:t>$5,633,535</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$5,731,125</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$97,590</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1.732%</a:t>
                      </a:r>
                      <a:endParaRPr lang="en-US" sz="18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bl>
          </a:graphicData>
        </a:graphic>
      </p:graphicFrame>
      <p:sp>
        <p:nvSpPr>
          <p:cNvPr id="4131" name="Slide Number Placeholder 4"/>
          <p:cNvSpPr>
            <a:spLocks noGrp="1"/>
          </p:cNvSpPr>
          <p:nvPr>
            <p:ph type="sldNum" sz="quarter" idx="12"/>
          </p:nvPr>
        </p:nvSpPr>
        <p:spPr>
          <a:noFill/>
        </p:spPr>
        <p:txBody>
          <a:bodyPr/>
          <a:lstStyle/>
          <a:p>
            <a:fld id="{E2640B4A-AD14-43E8-9370-FC80E88570F7}" type="slidenum">
              <a:rPr lang="en-US" smtClean="0"/>
              <a:pPr/>
              <a:t>1</a:t>
            </a:fld>
            <a:endParaRPr lang="en-US"/>
          </a:p>
        </p:txBody>
      </p:sp>
      <p:sp>
        <p:nvSpPr>
          <p:cNvPr id="2" name="TextBox 1"/>
          <p:cNvSpPr txBox="1"/>
          <p:nvPr/>
        </p:nvSpPr>
        <p:spPr>
          <a:xfrm>
            <a:off x="730610" y="1178515"/>
            <a:ext cx="8032390" cy="369332"/>
          </a:xfrm>
          <a:prstGeom prst="rect">
            <a:avLst/>
          </a:prstGeom>
          <a:noFill/>
        </p:spPr>
        <p:txBody>
          <a:bodyPr wrap="square" rtlCol="0">
            <a:spAutoFit/>
          </a:bodyPr>
          <a:lstStyle/>
          <a:p>
            <a:r>
              <a:rPr lang="en-US" dirty="0"/>
              <a:t>Sheriff (3110-Civil, 3111-SWAT, 3113-Law Enforcement, 4250-STOP-DWI):</a:t>
            </a:r>
          </a:p>
        </p:txBody>
      </p:sp>
      <p:sp>
        <p:nvSpPr>
          <p:cNvPr id="6" name="TextBox 5"/>
          <p:cNvSpPr txBox="1"/>
          <p:nvPr/>
        </p:nvSpPr>
        <p:spPr>
          <a:xfrm>
            <a:off x="730610" y="3470873"/>
            <a:ext cx="6508390" cy="369332"/>
          </a:xfrm>
          <a:prstGeom prst="rect">
            <a:avLst/>
          </a:prstGeom>
          <a:noFill/>
        </p:spPr>
        <p:txBody>
          <a:bodyPr wrap="square" rtlCol="0">
            <a:spAutoFit/>
          </a:bodyPr>
          <a:lstStyle/>
          <a:p>
            <a:r>
              <a:rPr lang="en-US" dirty="0"/>
              <a:t>Jail (3150-Corrections, 3151-Medical/Board-out):</a:t>
            </a:r>
          </a:p>
        </p:txBody>
      </p:sp>
      <p:graphicFrame>
        <p:nvGraphicFramePr>
          <p:cNvPr id="7" name="Table 6"/>
          <p:cNvGraphicFramePr>
            <a:graphicFrameLocks noGrp="1"/>
          </p:cNvGraphicFramePr>
          <p:nvPr>
            <p:extLst>
              <p:ext uri="{D42A27DB-BD31-4B8C-83A1-F6EECF244321}">
                <p14:modId xmlns:p14="http://schemas.microsoft.com/office/powerpoint/2010/main" val="817973145"/>
              </p:ext>
            </p:extLst>
          </p:nvPr>
        </p:nvGraphicFramePr>
        <p:xfrm>
          <a:off x="787146" y="3840205"/>
          <a:ext cx="7805057" cy="1752600"/>
        </p:xfrm>
        <a:graphic>
          <a:graphicData uri="http://schemas.openxmlformats.org/drawingml/2006/table">
            <a:tbl>
              <a:tblPr firstRow="1" bandRow="1">
                <a:tableStyleId>{74C1A8A3-306A-4EB7-A6B1-4F7E0EB9C5D6}</a:tableStyleId>
              </a:tblPr>
              <a:tblGrid>
                <a:gridCol w="1731818">
                  <a:extLst>
                    <a:ext uri="{9D8B030D-6E8A-4147-A177-3AD203B41FA5}">
                      <a16:colId xmlns:a16="http://schemas.microsoft.com/office/drawing/2014/main" val="3587331919"/>
                    </a:ext>
                  </a:extLst>
                </a:gridCol>
                <a:gridCol w="1316182">
                  <a:extLst>
                    <a:ext uri="{9D8B030D-6E8A-4147-A177-3AD203B41FA5}">
                      <a16:colId xmlns:a16="http://schemas.microsoft.com/office/drawing/2014/main" val="3208272577"/>
                    </a:ext>
                  </a:extLst>
                </a:gridCol>
                <a:gridCol w="1974272">
                  <a:extLst>
                    <a:ext uri="{9D8B030D-6E8A-4147-A177-3AD203B41FA5}">
                      <a16:colId xmlns:a16="http://schemas.microsoft.com/office/drawing/2014/main" val="2522898387"/>
                    </a:ext>
                  </a:extLst>
                </a:gridCol>
                <a:gridCol w="1298864">
                  <a:extLst>
                    <a:ext uri="{9D8B030D-6E8A-4147-A177-3AD203B41FA5}">
                      <a16:colId xmlns:a16="http://schemas.microsoft.com/office/drawing/2014/main" val="142752293"/>
                    </a:ext>
                  </a:extLst>
                </a:gridCol>
                <a:gridCol w="1483921">
                  <a:extLst>
                    <a:ext uri="{9D8B030D-6E8A-4147-A177-3AD203B41FA5}">
                      <a16:colId xmlns:a16="http://schemas.microsoft.com/office/drawing/2014/main" val="1055629286"/>
                    </a:ext>
                  </a:extLst>
                </a:gridCol>
              </a:tblGrid>
              <a:tr h="609600">
                <a:tc>
                  <a:txBody>
                    <a:bodyPr/>
                    <a:lstStyle/>
                    <a:p>
                      <a:pPr algn="ctr"/>
                      <a:endParaRPr lang="en-US" dirty="0">
                        <a:latin typeface="Calibri" pitchFamily="34" charset="0"/>
                      </a:endParaRPr>
                    </a:p>
                  </a:txBody>
                  <a:tcPr anchor="b"/>
                </a:tc>
                <a:tc>
                  <a:txBody>
                    <a:bodyPr/>
                    <a:lstStyle/>
                    <a:p>
                      <a:pPr algn="ctr"/>
                      <a:r>
                        <a:rPr lang="en-US" dirty="0"/>
                        <a:t>2019</a:t>
                      </a:r>
                      <a:endParaRPr lang="en-US" baseline="0" dirty="0"/>
                    </a:p>
                    <a:p>
                      <a:pPr algn="ctr"/>
                      <a:r>
                        <a:rPr lang="en-US" baseline="0" dirty="0"/>
                        <a:t>Modified</a:t>
                      </a:r>
                      <a:endParaRPr lang="en-US" dirty="0">
                        <a:latin typeface="Calibri" pitchFamily="34" charset="0"/>
                      </a:endParaRPr>
                    </a:p>
                  </a:txBody>
                  <a:tcPr anchor="b"/>
                </a:tc>
                <a:tc>
                  <a:txBody>
                    <a:bodyPr/>
                    <a:lstStyle/>
                    <a:p>
                      <a:pPr algn="ctr"/>
                      <a:r>
                        <a:rPr lang="en-US" dirty="0"/>
                        <a:t>2020</a:t>
                      </a:r>
                    </a:p>
                    <a:p>
                      <a:pPr algn="ctr"/>
                      <a:r>
                        <a:rPr lang="en-US" dirty="0"/>
                        <a:t>Recommended</a:t>
                      </a:r>
                      <a:endParaRPr lang="en-US" dirty="0">
                        <a:latin typeface="Calibri" pitchFamily="34" charset="0"/>
                      </a:endParaRPr>
                    </a:p>
                  </a:txBody>
                  <a:tcPr anchor="b"/>
                </a:tc>
                <a:tc>
                  <a:txBody>
                    <a:bodyPr/>
                    <a:lstStyle/>
                    <a:p>
                      <a:pPr algn="ctr"/>
                      <a:r>
                        <a:rPr lang="en-US" dirty="0"/>
                        <a:t>$ Change</a:t>
                      </a:r>
                      <a:endParaRPr lang="en-US" dirty="0">
                        <a:latin typeface="Calibri" pitchFamily="34" charset="0"/>
                      </a:endParaRPr>
                    </a:p>
                  </a:txBody>
                  <a:tcPr anchor="b"/>
                </a:tc>
                <a:tc>
                  <a:txBody>
                    <a:bodyPr/>
                    <a:lstStyle/>
                    <a:p>
                      <a:pPr algn="ctr"/>
                      <a:r>
                        <a:rPr lang="en-US" dirty="0"/>
                        <a:t>% Change</a:t>
                      </a:r>
                      <a:endParaRPr lang="en-US" dirty="0">
                        <a:latin typeface="Calibri" pitchFamily="34" charset="0"/>
                      </a:endParaRPr>
                    </a:p>
                  </a:txBody>
                  <a:tcPr anchor="b"/>
                </a:tc>
                <a:extLst>
                  <a:ext uri="{0D108BD9-81ED-4DB2-BD59-A6C34878D82A}">
                    <a16:rowId xmlns:a16="http://schemas.microsoft.com/office/drawing/2014/main" val="1568155350"/>
                  </a:ext>
                </a:extLst>
              </a:tr>
              <a:tr h="370840">
                <a:tc>
                  <a:txBody>
                    <a:bodyPr/>
                    <a:lstStyle/>
                    <a:p>
                      <a:r>
                        <a:rPr lang="en-US" dirty="0"/>
                        <a:t>Expenditures</a:t>
                      </a:r>
                      <a:endParaRPr lang="en-US" b="1" dirty="0">
                        <a:latin typeface="Calibri" pitchFamily="34" charset="0"/>
                      </a:endParaRPr>
                    </a:p>
                  </a:txBody>
                  <a:tcPr/>
                </a:tc>
                <a:tc>
                  <a:txBody>
                    <a:bodyPr/>
                    <a:lstStyle/>
                    <a:p>
                      <a:pPr algn="r" fontAlgn="b"/>
                      <a:r>
                        <a:rPr lang="en-US" sz="1800" b="0" i="0" u="none" strike="noStrike" dirty="0">
                          <a:solidFill>
                            <a:srgbClr val="000000"/>
                          </a:solidFill>
                          <a:effectLst/>
                          <a:latin typeface="+mn-lt"/>
                        </a:rPr>
                        <a:t>$5,704,890</a:t>
                      </a:r>
                    </a:p>
                  </a:txBody>
                  <a:tcPr marL="7620" marR="7620" marT="7620" marB="0" anchor="b"/>
                </a:tc>
                <a:tc>
                  <a:txBody>
                    <a:bodyPr/>
                    <a:lstStyle/>
                    <a:p>
                      <a:pPr algn="r" fontAlgn="b"/>
                      <a:r>
                        <a:rPr lang="en-US" sz="1800" b="0" i="0" u="none" strike="noStrike" dirty="0">
                          <a:solidFill>
                            <a:srgbClr val="000000"/>
                          </a:solidFill>
                          <a:effectLst/>
                          <a:latin typeface="+mn-lt"/>
                        </a:rPr>
                        <a:t>$5,537,301</a:t>
                      </a:r>
                    </a:p>
                  </a:txBody>
                  <a:tcPr marL="7620" marR="7620" marT="7620" marB="0" anchor="b"/>
                </a:tc>
                <a:tc>
                  <a:txBody>
                    <a:bodyPr/>
                    <a:lstStyle/>
                    <a:p>
                      <a:pPr algn="r" fontAlgn="b"/>
                      <a:r>
                        <a:rPr lang="en-US" sz="1800" b="0" i="0" u="none" strike="noStrike" dirty="0">
                          <a:solidFill>
                            <a:srgbClr val="000000"/>
                          </a:solidFill>
                          <a:effectLst/>
                          <a:latin typeface="+mn-lt"/>
                        </a:rPr>
                        <a:t>-$167,589</a:t>
                      </a:r>
                    </a:p>
                  </a:txBody>
                  <a:tcPr marL="7620" marR="7620" marT="7620" marB="0" anchor="b"/>
                </a:tc>
                <a:tc>
                  <a:txBody>
                    <a:bodyPr/>
                    <a:lstStyle/>
                    <a:p>
                      <a:pPr algn="r" fontAlgn="b"/>
                      <a:r>
                        <a:rPr lang="en-US" sz="1800" b="0" i="0" u="none" strike="noStrike" dirty="0">
                          <a:solidFill>
                            <a:srgbClr val="000000"/>
                          </a:solidFill>
                          <a:effectLst/>
                          <a:latin typeface="+mn-lt"/>
                        </a:rPr>
                        <a:t>-2.94%</a:t>
                      </a:r>
                    </a:p>
                  </a:txBody>
                  <a:tcPr marL="7620" marR="7620" marT="7620" marB="0" anchor="b"/>
                </a:tc>
                <a:extLst>
                  <a:ext uri="{0D108BD9-81ED-4DB2-BD59-A6C34878D82A}">
                    <a16:rowId xmlns:a16="http://schemas.microsoft.com/office/drawing/2014/main" val="2201128704"/>
                  </a:ext>
                </a:extLst>
              </a:tr>
              <a:tr h="370840">
                <a:tc>
                  <a:txBody>
                    <a:bodyPr/>
                    <a:lstStyle/>
                    <a:p>
                      <a:r>
                        <a:rPr lang="en-US" dirty="0"/>
                        <a:t>Revenues</a:t>
                      </a:r>
                      <a:endParaRPr lang="en-US" b="1" dirty="0">
                        <a:latin typeface="Calibri" pitchFamily="34" charset="0"/>
                      </a:endParaRPr>
                    </a:p>
                  </a:txBody>
                  <a:tcPr/>
                </a:tc>
                <a:tc>
                  <a:txBody>
                    <a:bodyPr/>
                    <a:lstStyle/>
                    <a:p>
                      <a:pPr algn="r" fontAlgn="b"/>
                      <a:r>
                        <a:rPr lang="en-US" sz="1800" b="0" i="0" u="none" strike="noStrike" dirty="0">
                          <a:solidFill>
                            <a:srgbClr val="000000"/>
                          </a:solidFill>
                          <a:effectLst/>
                          <a:latin typeface="+mn-lt"/>
                        </a:rPr>
                        <a:t>-$95,000</a:t>
                      </a:r>
                    </a:p>
                  </a:txBody>
                  <a:tcPr marL="7620" marR="7620" marT="7620" marB="0" anchor="b"/>
                </a:tc>
                <a:tc>
                  <a:txBody>
                    <a:bodyPr/>
                    <a:lstStyle/>
                    <a:p>
                      <a:pPr algn="r" fontAlgn="b"/>
                      <a:r>
                        <a:rPr lang="en-US" sz="1800" b="0" i="0" u="none" strike="noStrike" dirty="0">
                          <a:solidFill>
                            <a:srgbClr val="000000"/>
                          </a:solidFill>
                          <a:effectLst/>
                          <a:latin typeface="+mn-lt"/>
                        </a:rPr>
                        <a:t>-$35,000</a:t>
                      </a:r>
                    </a:p>
                  </a:txBody>
                  <a:tcPr marL="7620" marR="7620" marT="7620" marB="0" anchor="b"/>
                </a:tc>
                <a:tc>
                  <a:txBody>
                    <a:bodyPr/>
                    <a:lstStyle/>
                    <a:p>
                      <a:pPr algn="r" fontAlgn="b"/>
                      <a:r>
                        <a:rPr lang="en-US" sz="1800" b="0" i="0" u="none" strike="noStrike" dirty="0">
                          <a:solidFill>
                            <a:srgbClr val="000000"/>
                          </a:solidFill>
                          <a:effectLst/>
                          <a:latin typeface="+mn-lt"/>
                        </a:rPr>
                        <a:t>-$60,000</a:t>
                      </a:r>
                    </a:p>
                  </a:txBody>
                  <a:tcPr marL="7620" marR="7620" marT="7620" marB="0" anchor="b"/>
                </a:tc>
                <a:tc>
                  <a:txBody>
                    <a:bodyPr/>
                    <a:lstStyle/>
                    <a:p>
                      <a:pPr algn="r" fontAlgn="b"/>
                      <a:r>
                        <a:rPr lang="en-US" sz="1800" b="0" i="0" u="none" strike="noStrike" dirty="0">
                          <a:solidFill>
                            <a:srgbClr val="000000"/>
                          </a:solidFill>
                          <a:effectLst/>
                          <a:latin typeface="+mn-lt"/>
                        </a:rPr>
                        <a:t>-63.16%</a:t>
                      </a:r>
                    </a:p>
                  </a:txBody>
                  <a:tcPr marL="7620" marR="7620" marT="7620" marB="0" anchor="b"/>
                </a:tc>
                <a:extLst>
                  <a:ext uri="{0D108BD9-81ED-4DB2-BD59-A6C34878D82A}">
                    <a16:rowId xmlns:a16="http://schemas.microsoft.com/office/drawing/2014/main" val="1301337732"/>
                  </a:ext>
                </a:extLst>
              </a:tr>
              <a:tr h="370840">
                <a:tc>
                  <a:txBody>
                    <a:bodyPr/>
                    <a:lstStyle/>
                    <a:p>
                      <a:r>
                        <a:rPr lang="en-US" dirty="0"/>
                        <a:t>Net</a:t>
                      </a:r>
                      <a:r>
                        <a:rPr lang="en-US" baseline="0" dirty="0"/>
                        <a:t> Local</a:t>
                      </a:r>
                      <a:endParaRPr lang="en-US" b="1" dirty="0">
                        <a:latin typeface="Calibri" pitchFamily="34" charset="0"/>
                      </a:endParaRPr>
                    </a:p>
                  </a:txBody>
                  <a:tcPr/>
                </a:tc>
                <a:tc>
                  <a:txBody>
                    <a:bodyPr/>
                    <a:lstStyle/>
                    <a:p>
                      <a:pPr algn="r" fontAlgn="b"/>
                      <a:r>
                        <a:rPr lang="en-US" sz="1800" b="0" i="0" u="none" strike="noStrike" dirty="0">
                          <a:solidFill>
                            <a:srgbClr val="000000"/>
                          </a:solidFill>
                          <a:effectLst/>
                          <a:latin typeface="+mn-lt"/>
                        </a:rPr>
                        <a:t>$5,609,890</a:t>
                      </a:r>
                    </a:p>
                  </a:txBody>
                  <a:tcPr marL="7620" marR="7620" marT="7620" marB="0" anchor="b"/>
                </a:tc>
                <a:tc>
                  <a:txBody>
                    <a:bodyPr/>
                    <a:lstStyle/>
                    <a:p>
                      <a:pPr algn="r" fontAlgn="b"/>
                      <a:r>
                        <a:rPr lang="en-US" sz="1800" b="0" i="0" u="none" strike="noStrike" dirty="0">
                          <a:solidFill>
                            <a:srgbClr val="000000"/>
                          </a:solidFill>
                          <a:effectLst/>
                          <a:latin typeface="+mn-lt"/>
                        </a:rPr>
                        <a:t>$5,502,301</a:t>
                      </a:r>
                    </a:p>
                  </a:txBody>
                  <a:tcPr marL="7620" marR="7620" marT="7620" marB="0" anchor="b"/>
                </a:tc>
                <a:tc>
                  <a:txBody>
                    <a:bodyPr/>
                    <a:lstStyle/>
                    <a:p>
                      <a:pPr algn="r" fontAlgn="b"/>
                      <a:r>
                        <a:rPr lang="en-US" sz="1800" b="0" i="0" u="none" strike="noStrike" dirty="0">
                          <a:solidFill>
                            <a:srgbClr val="000000"/>
                          </a:solidFill>
                          <a:effectLst/>
                          <a:latin typeface="+mn-lt"/>
                        </a:rPr>
                        <a:t>-$107,589</a:t>
                      </a:r>
                    </a:p>
                  </a:txBody>
                  <a:tcPr marL="7620" marR="7620" marT="7620" marB="0" anchor="b"/>
                </a:tc>
                <a:tc>
                  <a:txBody>
                    <a:bodyPr/>
                    <a:lstStyle/>
                    <a:p>
                      <a:pPr algn="r" fontAlgn="b"/>
                      <a:r>
                        <a:rPr lang="en-US" sz="1800" b="0" i="0" u="none" strike="noStrike" dirty="0">
                          <a:solidFill>
                            <a:srgbClr val="000000"/>
                          </a:solidFill>
                          <a:effectLst/>
                          <a:latin typeface="+mn-lt"/>
                        </a:rPr>
                        <a:t>-1.92%</a:t>
                      </a:r>
                    </a:p>
                  </a:txBody>
                  <a:tcPr marL="7620" marR="7620" marT="7620" marB="0" anchor="b"/>
                </a:tc>
                <a:extLst>
                  <a:ext uri="{0D108BD9-81ED-4DB2-BD59-A6C34878D82A}">
                    <a16:rowId xmlns:a16="http://schemas.microsoft.com/office/drawing/2014/main" val="2693887706"/>
                  </a:ext>
                </a:extLst>
              </a:tr>
            </a:tbl>
          </a:graphicData>
        </a:graphic>
      </p:graphicFrame>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1600200"/>
          </a:xfrm>
        </p:spPr>
        <p:txBody>
          <a:bodyPr>
            <a:normAutofit/>
          </a:bodyPr>
          <a:lstStyle/>
          <a:p>
            <a:r>
              <a:rPr lang="en-US" sz="3600" dirty="0"/>
              <a:t>Sheriff’s Office Expenditures Influences </a:t>
            </a:r>
            <a:r>
              <a:rPr lang="en-US" sz="2000" dirty="0"/>
              <a:t>(3110, 3111, 3113, 4250)</a:t>
            </a:r>
            <a:endParaRPr lang="en-US" sz="2400" dirty="0"/>
          </a:p>
        </p:txBody>
      </p:sp>
      <p:sp>
        <p:nvSpPr>
          <p:cNvPr id="3" name="Content Placeholder 2"/>
          <p:cNvSpPr>
            <a:spLocks noGrp="1"/>
          </p:cNvSpPr>
          <p:nvPr>
            <p:ph idx="1"/>
          </p:nvPr>
        </p:nvSpPr>
        <p:spPr>
          <a:xfrm>
            <a:off x="685800" y="1752600"/>
            <a:ext cx="7772400" cy="4572000"/>
          </a:xfrm>
        </p:spPr>
        <p:txBody>
          <a:bodyPr>
            <a:normAutofit/>
          </a:bodyPr>
          <a:lstStyle/>
          <a:p>
            <a:r>
              <a:rPr lang="en-US" sz="1800" u="sng" dirty="0"/>
              <a:t>Civil Division-3110:</a:t>
            </a:r>
          </a:p>
          <a:p>
            <a:pPr lvl="1"/>
            <a:r>
              <a:rPr lang="en-US" dirty="0"/>
              <a:t>Increase in Family Court paperwork services</a:t>
            </a:r>
          </a:p>
          <a:p>
            <a:pPr lvl="1"/>
            <a:r>
              <a:rPr lang="en-US" dirty="0"/>
              <a:t>Changes in NYS law make paper services more difficult for residents, which is making it so more people are unable to collect on income executions, file eviction paperwork, etc… </a:t>
            </a:r>
          </a:p>
          <a:p>
            <a:r>
              <a:rPr lang="en-US" sz="1800" u="sng" dirty="0"/>
              <a:t>Road Patrol- 3113:</a:t>
            </a:r>
          </a:p>
          <a:p>
            <a:pPr lvl="1"/>
            <a:r>
              <a:rPr lang="en-US" dirty="0"/>
              <a:t>Staff absences as a result of 207C and disability</a:t>
            </a:r>
          </a:p>
          <a:p>
            <a:pPr lvl="1"/>
            <a:r>
              <a:rPr lang="en-US" dirty="0"/>
              <a:t>Recommended staff increases – 2 Deputy positions - one funded through the Sheriff’s Office budget</a:t>
            </a:r>
          </a:p>
          <a:p>
            <a:r>
              <a:rPr lang="en-US" sz="1800" u="sng" dirty="0"/>
              <a:t>STOP-DWI – 4250:</a:t>
            </a:r>
          </a:p>
          <a:p>
            <a:pPr lvl="1"/>
            <a:r>
              <a:rPr lang="en-US" dirty="0"/>
              <a:t>Adoption of position into FTE roster and functional unit into budget</a:t>
            </a:r>
          </a:p>
          <a:p>
            <a:endParaRPr lang="en-US" dirty="0"/>
          </a:p>
        </p:txBody>
      </p:sp>
      <p:sp>
        <p:nvSpPr>
          <p:cNvPr id="4" name="Slide Number Placeholder 3"/>
          <p:cNvSpPr>
            <a:spLocks noGrp="1"/>
          </p:cNvSpPr>
          <p:nvPr>
            <p:ph type="sldNum" sz="quarter" idx="12"/>
          </p:nvPr>
        </p:nvSpPr>
        <p:spPr/>
        <p:txBody>
          <a:bodyPr/>
          <a:lstStyle/>
          <a:p>
            <a:pPr>
              <a:defRPr/>
            </a:pPr>
            <a:fld id="{526F32FF-4D12-42B6-95C7-F33AD21B694A}" type="slidenum">
              <a:rPr lang="en-US" smtClean="0"/>
              <a:pPr>
                <a:defRPr/>
              </a:pPr>
              <a:t>2</a:t>
            </a:fld>
            <a:endParaRPr lang="en-US" dirty="0"/>
          </a:p>
        </p:txBody>
      </p:sp>
    </p:spTree>
    <p:extLst>
      <p:ext uri="{BB962C8B-B14F-4D97-AF65-F5344CB8AC3E}">
        <p14:creationId xmlns:p14="http://schemas.microsoft.com/office/powerpoint/2010/main" val="3486659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614031" cy="1420532"/>
          </a:xfrm>
        </p:spPr>
        <p:txBody>
          <a:bodyPr>
            <a:noAutofit/>
          </a:bodyPr>
          <a:lstStyle/>
          <a:p>
            <a:r>
              <a:rPr lang="en-US" sz="3600" dirty="0"/>
              <a:t>Sheriff’s Office Revenue Influences </a:t>
            </a:r>
            <a:r>
              <a:rPr lang="en-US" sz="2000" dirty="0"/>
              <a:t>(3110, 3111, 3113, 4250)</a:t>
            </a:r>
          </a:p>
        </p:txBody>
      </p:sp>
      <p:sp>
        <p:nvSpPr>
          <p:cNvPr id="3" name="Content Placeholder 2"/>
          <p:cNvSpPr>
            <a:spLocks noGrp="1"/>
          </p:cNvSpPr>
          <p:nvPr>
            <p:ph idx="1"/>
          </p:nvPr>
        </p:nvSpPr>
        <p:spPr>
          <a:xfrm>
            <a:off x="304800" y="1572932"/>
            <a:ext cx="8458200" cy="4980268"/>
          </a:xfrm>
        </p:spPr>
        <p:txBody>
          <a:bodyPr>
            <a:normAutofit lnSpcReduction="10000"/>
          </a:bodyPr>
          <a:lstStyle/>
          <a:p>
            <a:pPr lvl="1"/>
            <a:r>
              <a:rPr lang="en-US" sz="1700" u="sng" dirty="0"/>
              <a:t>Civil Division-3110:</a:t>
            </a:r>
          </a:p>
          <a:p>
            <a:pPr lvl="2"/>
            <a:r>
              <a:rPr lang="en-US" sz="1700" dirty="0"/>
              <a:t>Decrease in revenue from paper services – Family Court paperwork has no fee</a:t>
            </a:r>
          </a:p>
          <a:p>
            <a:pPr lvl="2"/>
            <a:r>
              <a:rPr lang="en-US" sz="1700" dirty="0"/>
              <a:t>Increase in pistol permits processed</a:t>
            </a:r>
          </a:p>
          <a:p>
            <a:pPr marL="857250" lvl="1" indent="-342900"/>
            <a:r>
              <a:rPr lang="en-US" sz="1700" u="sng" dirty="0"/>
              <a:t>Law Enforcement-3113:</a:t>
            </a:r>
          </a:p>
          <a:p>
            <a:pPr marL="1257300" lvl="2" indent="-342900"/>
            <a:r>
              <a:rPr lang="en-US" sz="1700" dirty="0"/>
              <a:t>Increase in Fines, Forfeitures and Bails account </a:t>
            </a:r>
            <a:r>
              <a:rPr lang="en-US" sz="1700" b="1" u="sng" dirty="0"/>
              <a:t>-$5,000 </a:t>
            </a:r>
            <a:r>
              <a:rPr lang="en-US" sz="1700" dirty="0"/>
              <a:t>and offset by Confidential Investigations expenditure line on </a:t>
            </a:r>
            <a:r>
              <a:rPr lang="en-US" sz="1700" b="1" u="sng" dirty="0"/>
              <a:t>$5,000</a:t>
            </a:r>
          </a:p>
          <a:p>
            <a:pPr marL="1257300" lvl="2" indent="-342900"/>
            <a:r>
              <a:rPr lang="en-US" sz="1700" dirty="0"/>
              <a:t>Increase in Airport Revenue through analysis of prior years</a:t>
            </a:r>
          </a:p>
          <a:p>
            <a:pPr lvl="1"/>
            <a:r>
              <a:rPr lang="en-US" sz="1700" u="sng" dirty="0"/>
              <a:t>STOP-DWI-4250:</a:t>
            </a:r>
          </a:p>
          <a:p>
            <a:pPr lvl="2"/>
            <a:r>
              <a:rPr lang="en-US" sz="1700" dirty="0"/>
              <a:t>Decrease in STOP-DWI Fines </a:t>
            </a:r>
            <a:r>
              <a:rPr lang="en-US" sz="1700" b="1" u="sng" dirty="0"/>
              <a:t>(-$104,000 to -$52,000)</a:t>
            </a:r>
            <a:r>
              <a:rPr lang="en-US" sz="1700" dirty="0"/>
              <a:t> - Cut in half from last year.</a:t>
            </a:r>
          </a:p>
          <a:p>
            <a:pPr lvl="2"/>
            <a:r>
              <a:rPr lang="en-US" sz="1700" dirty="0"/>
              <a:t>Decrease from 2019 Modified of Gifts and Donation Revenue</a:t>
            </a:r>
            <a:br>
              <a:rPr lang="en-US" sz="1700" dirty="0"/>
            </a:br>
            <a:r>
              <a:rPr lang="en-US" sz="1700" b="1" u="sng" dirty="0"/>
              <a:t>(-$8,761 to $0)</a:t>
            </a:r>
          </a:p>
          <a:p>
            <a:pPr lvl="2"/>
            <a:r>
              <a:rPr lang="en-US" sz="1700" dirty="0"/>
              <a:t>Decrease from 2019 Modified of Other Misc. Revenues </a:t>
            </a:r>
            <a:br>
              <a:rPr lang="en-US" sz="1700" dirty="0"/>
            </a:br>
            <a:r>
              <a:rPr lang="en-US" sz="1700" b="1" u="sng" dirty="0"/>
              <a:t>(-$5,300  to $0)</a:t>
            </a:r>
          </a:p>
          <a:p>
            <a:pPr lvl="2"/>
            <a:endParaRPr lang="en-US" sz="1800" dirty="0"/>
          </a:p>
          <a:p>
            <a:endParaRPr lang="en-US" dirty="0"/>
          </a:p>
        </p:txBody>
      </p:sp>
      <p:sp>
        <p:nvSpPr>
          <p:cNvPr id="4" name="Slide Number Placeholder 3"/>
          <p:cNvSpPr>
            <a:spLocks noGrp="1"/>
          </p:cNvSpPr>
          <p:nvPr>
            <p:ph type="sldNum" sz="quarter" idx="12"/>
          </p:nvPr>
        </p:nvSpPr>
        <p:spPr/>
        <p:txBody>
          <a:bodyPr/>
          <a:lstStyle/>
          <a:p>
            <a:pPr>
              <a:defRPr/>
            </a:pPr>
            <a:fld id="{526F32FF-4D12-42B6-95C7-F33AD21B694A}" type="slidenum">
              <a:rPr lang="en-US" smtClean="0"/>
              <a:pPr>
                <a:defRPr/>
              </a:pPr>
              <a:t>3</a:t>
            </a:fld>
            <a:endParaRPr lang="en-US" dirty="0"/>
          </a:p>
        </p:txBody>
      </p:sp>
    </p:spTree>
    <p:extLst>
      <p:ext uri="{BB962C8B-B14F-4D97-AF65-F5344CB8AC3E}">
        <p14:creationId xmlns:p14="http://schemas.microsoft.com/office/powerpoint/2010/main" val="3394482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9978"/>
            <a:ext cx="7614031" cy="1758821"/>
          </a:xfrm>
        </p:spPr>
        <p:txBody>
          <a:bodyPr>
            <a:normAutofit/>
          </a:bodyPr>
          <a:lstStyle/>
          <a:p>
            <a:r>
              <a:rPr lang="en-US" sz="3600" dirty="0"/>
              <a:t>Jail/Medical Board-out Expenditure Influences</a:t>
            </a:r>
            <a:r>
              <a:rPr lang="en-US" dirty="0"/>
              <a:t> </a:t>
            </a:r>
            <a:r>
              <a:rPr lang="en-US" sz="2000" dirty="0"/>
              <a:t>(3150 &amp; 3151)</a:t>
            </a:r>
          </a:p>
        </p:txBody>
      </p:sp>
      <p:sp>
        <p:nvSpPr>
          <p:cNvPr id="3" name="Content Placeholder 2"/>
          <p:cNvSpPr>
            <a:spLocks noGrp="1"/>
          </p:cNvSpPr>
          <p:nvPr>
            <p:ph idx="1"/>
          </p:nvPr>
        </p:nvSpPr>
        <p:spPr>
          <a:xfrm>
            <a:off x="685800" y="1828798"/>
            <a:ext cx="7772400" cy="4355593"/>
          </a:xfrm>
        </p:spPr>
        <p:txBody>
          <a:bodyPr/>
          <a:lstStyle/>
          <a:p>
            <a:r>
              <a:rPr lang="en-US" u="sng" dirty="0"/>
              <a:t>Jail - 3150:</a:t>
            </a:r>
          </a:p>
          <a:p>
            <a:pPr lvl="1"/>
            <a:r>
              <a:rPr lang="en-US" sz="2000" dirty="0"/>
              <a:t>Staff absences as a result of 207C and disability</a:t>
            </a:r>
          </a:p>
          <a:p>
            <a:pPr marL="457200" lvl="1" indent="0">
              <a:buNone/>
            </a:pPr>
            <a:endParaRPr lang="en-US" sz="2000" dirty="0"/>
          </a:p>
          <a:p>
            <a:r>
              <a:rPr lang="en-US" u="sng" dirty="0"/>
              <a:t>Medical/Board-out - 3151:</a:t>
            </a:r>
          </a:p>
          <a:p>
            <a:pPr lvl="1"/>
            <a:r>
              <a:rPr lang="en-US" sz="2000" dirty="0"/>
              <a:t>Introduction of Medication Assisted Treatment Module</a:t>
            </a:r>
          </a:p>
          <a:p>
            <a:pPr lvl="1"/>
            <a:endParaRPr lang="en-US" dirty="0"/>
          </a:p>
          <a:p>
            <a:endParaRPr lang="en-US" dirty="0"/>
          </a:p>
        </p:txBody>
      </p:sp>
      <p:sp>
        <p:nvSpPr>
          <p:cNvPr id="4" name="Slide Number Placeholder 3"/>
          <p:cNvSpPr>
            <a:spLocks noGrp="1"/>
          </p:cNvSpPr>
          <p:nvPr>
            <p:ph type="sldNum" sz="quarter" idx="12"/>
          </p:nvPr>
        </p:nvSpPr>
        <p:spPr/>
        <p:txBody>
          <a:bodyPr/>
          <a:lstStyle/>
          <a:p>
            <a:pPr>
              <a:defRPr/>
            </a:pPr>
            <a:fld id="{526F32FF-4D12-42B6-95C7-F33AD21B694A}" type="slidenum">
              <a:rPr lang="en-US" smtClean="0"/>
              <a:pPr>
                <a:defRPr/>
              </a:pPr>
              <a:t>4</a:t>
            </a:fld>
            <a:endParaRPr lang="en-US" dirty="0"/>
          </a:p>
        </p:txBody>
      </p:sp>
    </p:spTree>
    <p:extLst>
      <p:ext uri="{BB962C8B-B14F-4D97-AF65-F5344CB8AC3E}">
        <p14:creationId xmlns:p14="http://schemas.microsoft.com/office/powerpoint/2010/main" val="3922693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9978"/>
            <a:ext cx="7797546" cy="1835021"/>
          </a:xfrm>
        </p:spPr>
        <p:txBody>
          <a:bodyPr>
            <a:normAutofit/>
          </a:bodyPr>
          <a:lstStyle/>
          <a:p>
            <a:r>
              <a:rPr lang="en-US" sz="3600" dirty="0"/>
              <a:t>Jail/Medical Board-out Revenue Influences</a:t>
            </a:r>
            <a:r>
              <a:rPr lang="en-US" dirty="0"/>
              <a:t> </a:t>
            </a:r>
            <a:r>
              <a:rPr lang="en-US" sz="2000" dirty="0"/>
              <a:t>(3150 &amp; 3151)</a:t>
            </a:r>
          </a:p>
        </p:txBody>
      </p:sp>
      <p:sp>
        <p:nvSpPr>
          <p:cNvPr id="3" name="Content Placeholder 2"/>
          <p:cNvSpPr>
            <a:spLocks noGrp="1"/>
          </p:cNvSpPr>
          <p:nvPr>
            <p:ph idx="1"/>
          </p:nvPr>
        </p:nvSpPr>
        <p:spPr>
          <a:xfrm>
            <a:off x="457200" y="1600201"/>
            <a:ext cx="7938044" cy="4648206"/>
          </a:xfrm>
        </p:spPr>
        <p:txBody>
          <a:bodyPr>
            <a:normAutofit/>
          </a:bodyPr>
          <a:lstStyle/>
          <a:p>
            <a:pPr lvl="1"/>
            <a:r>
              <a:rPr lang="en-US" u="sng" dirty="0"/>
              <a:t>Jail – 3150:</a:t>
            </a:r>
          </a:p>
          <a:p>
            <a:pPr lvl="2"/>
            <a:r>
              <a:rPr lang="en-US" sz="1800" dirty="0"/>
              <a:t>Phone commission revenue</a:t>
            </a:r>
          </a:p>
          <a:p>
            <a:pPr lvl="2"/>
            <a:r>
              <a:rPr lang="en-US" sz="1800" dirty="0"/>
              <a:t>Tower detail revenue</a:t>
            </a:r>
          </a:p>
          <a:p>
            <a:pPr lvl="2"/>
            <a:r>
              <a:rPr lang="en-US" sz="1800" dirty="0"/>
              <a:t>One-time Medication Assisted Treatment Grant </a:t>
            </a:r>
            <a:r>
              <a:rPr lang="en-US" sz="1800" b="1" u="sng" dirty="0"/>
              <a:t>not</a:t>
            </a:r>
            <a:r>
              <a:rPr lang="en-US" sz="1800" b="1" dirty="0"/>
              <a:t> </a:t>
            </a:r>
            <a:r>
              <a:rPr lang="en-US" sz="1800" dirty="0"/>
              <a:t>included in this budget as in 2019 modified budget </a:t>
            </a:r>
          </a:p>
          <a:p>
            <a:pPr lvl="3"/>
            <a:r>
              <a:rPr lang="en-US" sz="1600" dirty="0"/>
              <a:t>Totaled $12,000 adopted via resolution R19-79</a:t>
            </a:r>
          </a:p>
          <a:p>
            <a:pPr lvl="3"/>
            <a:endParaRPr lang="en-US" sz="1600" dirty="0"/>
          </a:p>
          <a:p>
            <a:pPr lvl="1"/>
            <a:r>
              <a:rPr lang="en-US" sz="2000" u="sng" dirty="0"/>
              <a:t>Medical/Board-out– 3151:</a:t>
            </a:r>
            <a:endParaRPr lang="en-US" sz="2000" dirty="0"/>
          </a:p>
          <a:p>
            <a:pPr lvl="2"/>
            <a:r>
              <a:rPr lang="en-US" sz="1800" dirty="0"/>
              <a:t>One-time Medication Assisted Treatment Grant not included in this budget as in 2019 modified budget </a:t>
            </a:r>
          </a:p>
          <a:p>
            <a:pPr lvl="3"/>
            <a:r>
              <a:rPr lang="en-US" sz="1600" dirty="0"/>
              <a:t>Totaled $48,000 adopted via resolution R19-79</a:t>
            </a:r>
          </a:p>
          <a:p>
            <a:endParaRPr lang="en-US" sz="2400" dirty="0"/>
          </a:p>
        </p:txBody>
      </p:sp>
      <p:sp>
        <p:nvSpPr>
          <p:cNvPr id="4" name="Slide Number Placeholder 3"/>
          <p:cNvSpPr>
            <a:spLocks noGrp="1"/>
          </p:cNvSpPr>
          <p:nvPr>
            <p:ph type="sldNum" sz="quarter" idx="12"/>
          </p:nvPr>
        </p:nvSpPr>
        <p:spPr/>
        <p:txBody>
          <a:bodyPr/>
          <a:lstStyle/>
          <a:p>
            <a:pPr>
              <a:defRPr/>
            </a:pPr>
            <a:fld id="{526F32FF-4D12-42B6-95C7-F33AD21B694A}" type="slidenum">
              <a:rPr lang="en-US" smtClean="0"/>
              <a:pPr>
                <a:defRPr/>
              </a:pPr>
              <a:t>5</a:t>
            </a:fld>
            <a:endParaRPr lang="en-US" dirty="0"/>
          </a:p>
        </p:txBody>
      </p:sp>
    </p:spTree>
    <p:extLst>
      <p:ext uri="{BB962C8B-B14F-4D97-AF65-F5344CB8AC3E}">
        <p14:creationId xmlns:p14="http://schemas.microsoft.com/office/powerpoint/2010/main" val="4236411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t>Full-Time Equivalents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1686509"/>
              </p:ext>
            </p:extLst>
          </p:nvPr>
        </p:nvGraphicFramePr>
        <p:xfrm>
          <a:off x="609600" y="2286000"/>
          <a:ext cx="8153402" cy="1010920"/>
        </p:xfrm>
        <a:graphic>
          <a:graphicData uri="http://schemas.openxmlformats.org/drawingml/2006/table">
            <a:tbl>
              <a:tblPr firstRow="1" bandRow="1">
                <a:tableStyleId>{74C1A8A3-306A-4EB7-A6B1-4F7E0EB9C5D6}</a:tableStyleId>
              </a:tblPr>
              <a:tblGrid>
                <a:gridCol w="1289696">
                  <a:extLst>
                    <a:ext uri="{9D8B030D-6E8A-4147-A177-3AD203B41FA5}">
                      <a16:colId xmlns:a16="http://schemas.microsoft.com/office/drawing/2014/main" val="20000"/>
                    </a:ext>
                  </a:extLst>
                </a:gridCol>
                <a:gridCol w="1186319">
                  <a:extLst>
                    <a:ext uri="{9D8B030D-6E8A-4147-A177-3AD203B41FA5}">
                      <a16:colId xmlns:a16="http://schemas.microsoft.com/office/drawing/2014/main" val="20001"/>
                    </a:ext>
                  </a:extLst>
                </a:gridCol>
                <a:gridCol w="1101583">
                  <a:extLst>
                    <a:ext uri="{9D8B030D-6E8A-4147-A177-3AD203B41FA5}">
                      <a16:colId xmlns:a16="http://schemas.microsoft.com/office/drawing/2014/main" val="20002"/>
                    </a:ext>
                  </a:extLst>
                </a:gridCol>
                <a:gridCol w="1271057">
                  <a:extLst>
                    <a:ext uri="{9D8B030D-6E8A-4147-A177-3AD203B41FA5}">
                      <a16:colId xmlns:a16="http://schemas.microsoft.com/office/drawing/2014/main" val="20003"/>
                    </a:ext>
                  </a:extLst>
                </a:gridCol>
                <a:gridCol w="1101583">
                  <a:extLst>
                    <a:ext uri="{9D8B030D-6E8A-4147-A177-3AD203B41FA5}">
                      <a16:colId xmlns:a16="http://schemas.microsoft.com/office/drawing/2014/main" val="20004"/>
                    </a:ext>
                  </a:extLst>
                </a:gridCol>
                <a:gridCol w="1101583">
                  <a:extLst>
                    <a:ext uri="{9D8B030D-6E8A-4147-A177-3AD203B41FA5}">
                      <a16:colId xmlns:a16="http://schemas.microsoft.com/office/drawing/2014/main" val="20005"/>
                    </a:ext>
                  </a:extLst>
                </a:gridCol>
                <a:gridCol w="1101581">
                  <a:extLst>
                    <a:ext uri="{9D8B030D-6E8A-4147-A177-3AD203B41FA5}">
                      <a16:colId xmlns:a16="http://schemas.microsoft.com/office/drawing/2014/main" val="20006"/>
                    </a:ext>
                  </a:extLst>
                </a:gridCol>
              </a:tblGrid>
              <a:tr h="640080">
                <a:tc>
                  <a:txBody>
                    <a:bodyPr/>
                    <a:lstStyle/>
                    <a:p>
                      <a:pPr algn="ctr"/>
                      <a:r>
                        <a:rPr lang="en-US" dirty="0"/>
                        <a:t>2017</a:t>
                      </a:r>
                      <a:endParaRPr lang="en-US" dirty="0">
                        <a:latin typeface="Calibri" pitchFamily="34" charset="0"/>
                      </a:endParaRPr>
                    </a:p>
                  </a:txBody>
                  <a:tcPr anchor="b"/>
                </a:tc>
                <a:tc>
                  <a:txBody>
                    <a:bodyPr/>
                    <a:lstStyle/>
                    <a:p>
                      <a:pPr algn="ctr"/>
                      <a:r>
                        <a:rPr lang="en-US" dirty="0"/>
                        <a:t>2018</a:t>
                      </a:r>
                      <a:endParaRPr lang="en-US" dirty="0">
                        <a:latin typeface="Calibri" pitchFamily="34" charset="0"/>
                      </a:endParaRPr>
                    </a:p>
                  </a:txBody>
                  <a:tcPr anchor="b"/>
                </a:tc>
                <a:tc>
                  <a:txBody>
                    <a:bodyPr/>
                    <a:lstStyle/>
                    <a:p>
                      <a:pPr algn="ctr"/>
                      <a:r>
                        <a:rPr lang="en-US" dirty="0"/>
                        <a:t>2019</a:t>
                      </a:r>
                      <a:endParaRPr lang="en-US" dirty="0">
                        <a:latin typeface="Calibri" pitchFamily="34" charset="0"/>
                      </a:endParaRPr>
                    </a:p>
                  </a:txBody>
                  <a:tcPr anchor="b"/>
                </a:tc>
                <a:tc>
                  <a:txBody>
                    <a:bodyPr/>
                    <a:lstStyle/>
                    <a:p>
                      <a:pPr algn="ctr"/>
                      <a:r>
                        <a:rPr lang="en-US" dirty="0"/>
                        <a:t>2020</a:t>
                      </a:r>
                      <a:r>
                        <a:rPr lang="en-US" baseline="0" dirty="0"/>
                        <a:t> Target</a:t>
                      </a:r>
                      <a:endParaRPr lang="en-US" dirty="0">
                        <a:latin typeface="Calibri" pitchFamily="34" charset="0"/>
                      </a:endParaRPr>
                    </a:p>
                  </a:txBody>
                  <a:tcPr anchor="b"/>
                </a:tc>
                <a:tc>
                  <a:txBody>
                    <a:bodyPr/>
                    <a:lstStyle/>
                    <a:p>
                      <a:pPr algn="ctr"/>
                      <a:r>
                        <a:rPr lang="en-US" dirty="0"/>
                        <a:t>2020</a:t>
                      </a:r>
                    </a:p>
                    <a:p>
                      <a:pPr algn="ctr"/>
                      <a:r>
                        <a:rPr lang="en-US" dirty="0"/>
                        <a:t>Rec.</a:t>
                      </a:r>
                      <a:endParaRPr lang="en-US" dirty="0">
                        <a:latin typeface="Calibri" pitchFamily="34" charset="0"/>
                      </a:endParaRPr>
                    </a:p>
                  </a:txBody>
                  <a:tcPr anchor="b"/>
                </a:tc>
                <a:tc>
                  <a:txBody>
                    <a:bodyPr/>
                    <a:lstStyle/>
                    <a:p>
                      <a:pPr algn="ctr"/>
                      <a:r>
                        <a:rPr lang="en-US" dirty="0"/>
                        <a:t>#</a:t>
                      </a:r>
                    </a:p>
                    <a:p>
                      <a:pPr algn="ctr"/>
                      <a:r>
                        <a:rPr lang="en-US" dirty="0"/>
                        <a:t>Change</a:t>
                      </a:r>
                      <a:endParaRPr lang="en-US" dirty="0">
                        <a:latin typeface="Calibri" pitchFamily="34" charset="0"/>
                      </a:endParaRPr>
                    </a:p>
                  </a:txBody>
                  <a:tcPr anchor="b"/>
                </a:tc>
                <a:tc>
                  <a:txBody>
                    <a:bodyPr/>
                    <a:lstStyle/>
                    <a:p>
                      <a:pPr algn="ctr"/>
                      <a:r>
                        <a:rPr lang="en-US" dirty="0"/>
                        <a:t>% </a:t>
                      </a:r>
                    </a:p>
                    <a:p>
                      <a:pPr algn="ctr"/>
                      <a:r>
                        <a:rPr lang="en-US" dirty="0"/>
                        <a:t>Change</a:t>
                      </a:r>
                      <a:endParaRPr lang="en-US" dirty="0">
                        <a:latin typeface="Calibri" pitchFamily="34" charset="0"/>
                      </a:endParaRPr>
                    </a:p>
                  </a:txBody>
                  <a:tcPr anchor="b"/>
                </a:tc>
                <a:extLst>
                  <a:ext uri="{0D108BD9-81ED-4DB2-BD59-A6C34878D82A}">
                    <a16:rowId xmlns:a16="http://schemas.microsoft.com/office/drawing/2014/main" val="10000"/>
                  </a:ext>
                </a:extLst>
              </a:tr>
              <a:tr h="370840">
                <a:tc>
                  <a:txBody>
                    <a:bodyPr/>
                    <a:lstStyle/>
                    <a:p>
                      <a:pPr algn="ctr" fontAlgn="b"/>
                      <a:r>
                        <a:rPr lang="en-US" sz="1800" b="1" i="0" u="none" strike="noStrike" dirty="0">
                          <a:solidFill>
                            <a:srgbClr val="000000"/>
                          </a:solidFill>
                          <a:effectLst/>
                          <a:latin typeface="Calibri" panose="020F0502020204030204" pitchFamily="34" charset="0"/>
                        </a:rPr>
                        <a:t>44.56</a:t>
                      </a:r>
                    </a:p>
                  </a:txBody>
                  <a:tcPr marL="7620" marR="7620" marT="7620" marB="0" anchor="b"/>
                </a:tc>
                <a:tc>
                  <a:txBody>
                    <a:bodyPr/>
                    <a:lstStyle/>
                    <a:p>
                      <a:pPr algn="ctr" fontAlgn="b"/>
                      <a:r>
                        <a:rPr lang="en-US" sz="1800" b="1" i="0" u="none" strike="noStrike" dirty="0">
                          <a:solidFill>
                            <a:srgbClr val="000000"/>
                          </a:solidFill>
                          <a:effectLst/>
                          <a:latin typeface="Calibri" panose="020F0502020204030204" pitchFamily="34" charset="0"/>
                        </a:rPr>
                        <a:t>46</a:t>
                      </a:r>
                    </a:p>
                  </a:txBody>
                  <a:tcPr marL="7620" marR="7620" marT="7620" marB="0" anchor="b"/>
                </a:tc>
                <a:tc>
                  <a:txBody>
                    <a:bodyPr/>
                    <a:lstStyle/>
                    <a:p>
                      <a:pPr algn="ctr" fontAlgn="b"/>
                      <a:r>
                        <a:rPr lang="en-US" sz="1800" b="1" i="0" u="none" strike="noStrike" dirty="0">
                          <a:solidFill>
                            <a:srgbClr val="000000"/>
                          </a:solidFill>
                          <a:effectLst/>
                          <a:latin typeface="Calibri" panose="020F0502020204030204" pitchFamily="34" charset="0"/>
                        </a:rPr>
                        <a:t>46</a:t>
                      </a:r>
                    </a:p>
                  </a:txBody>
                  <a:tcPr marL="7620" marR="7620" marT="7620" marB="0" anchor="b"/>
                </a:tc>
                <a:tc>
                  <a:txBody>
                    <a:bodyPr/>
                    <a:lstStyle/>
                    <a:p>
                      <a:pPr algn="ctr" fontAlgn="b"/>
                      <a:r>
                        <a:rPr lang="en-US" sz="1800" b="1" i="0" u="none" strike="noStrike" dirty="0">
                          <a:solidFill>
                            <a:srgbClr val="000000"/>
                          </a:solidFill>
                          <a:effectLst/>
                          <a:latin typeface="Calibri" panose="020F0502020204030204" pitchFamily="34" charset="0"/>
                        </a:rPr>
                        <a:t>46</a:t>
                      </a:r>
                    </a:p>
                  </a:txBody>
                  <a:tcPr marL="7620" marR="7620" marT="7620" marB="0" anchor="b"/>
                </a:tc>
                <a:tc>
                  <a:txBody>
                    <a:bodyPr/>
                    <a:lstStyle/>
                    <a:p>
                      <a:pPr algn="ctr" fontAlgn="b"/>
                      <a:r>
                        <a:rPr lang="en-US" sz="1800" b="1" i="0" u="none" strike="noStrike" dirty="0">
                          <a:solidFill>
                            <a:srgbClr val="000000"/>
                          </a:solidFill>
                          <a:effectLst/>
                          <a:latin typeface="Calibri" panose="020F0502020204030204" pitchFamily="34" charset="0"/>
                        </a:rPr>
                        <a:t>49</a:t>
                      </a:r>
                    </a:p>
                  </a:txBody>
                  <a:tcPr marL="7620" marR="7620" marT="7620" marB="0" anchor="b"/>
                </a:tc>
                <a:tc>
                  <a:txBody>
                    <a:bodyPr/>
                    <a:lstStyle/>
                    <a:p>
                      <a:pPr algn="ctr" fontAlgn="b"/>
                      <a:r>
                        <a:rPr lang="en-US" sz="1800" b="1" i="0" u="none" strike="noStrike" dirty="0">
                          <a:solidFill>
                            <a:srgbClr val="000000"/>
                          </a:solidFill>
                          <a:effectLst/>
                          <a:latin typeface="Calibri" panose="020F0502020204030204" pitchFamily="34" charset="0"/>
                        </a:rPr>
                        <a:t>3</a:t>
                      </a:r>
                    </a:p>
                  </a:txBody>
                  <a:tcPr marL="7620" marR="7620" marT="7620" marB="0" anchor="b"/>
                </a:tc>
                <a:tc>
                  <a:txBody>
                    <a:bodyPr/>
                    <a:lstStyle/>
                    <a:p>
                      <a:pPr algn="ctr" fontAlgn="b"/>
                      <a:r>
                        <a:rPr lang="en-US" sz="1800" b="1" i="0" u="none" strike="noStrike" dirty="0">
                          <a:solidFill>
                            <a:srgbClr val="000000"/>
                          </a:solidFill>
                          <a:effectLst/>
                          <a:latin typeface="Calibri" panose="020F0502020204030204" pitchFamily="34" charset="0"/>
                        </a:rPr>
                        <a:t>6.52%</a:t>
                      </a:r>
                    </a:p>
                  </a:txBody>
                  <a:tcPr marL="7620" marR="7620" marT="7620" marB="0" anchor="b"/>
                </a:tc>
                <a:extLst>
                  <a:ext uri="{0D108BD9-81ED-4DB2-BD59-A6C34878D82A}">
                    <a16:rowId xmlns:a16="http://schemas.microsoft.com/office/drawing/2014/main" val="10001"/>
                  </a:ext>
                </a:extLst>
              </a:tr>
            </a:tbl>
          </a:graphicData>
        </a:graphic>
      </p:graphicFrame>
      <p:sp>
        <p:nvSpPr>
          <p:cNvPr id="7197" name="Slide Number Placeholder 4"/>
          <p:cNvSpPr>
            <a:spLocks noGrp="1"/>
          </p:cNvSpPr>
          <p:nvPr>
            <p:ph type="sldNum" sz="quarter" idx="12"/>
          </p:nvPr>
        </p:nvSpPr>
        <p:spPr>
          <a:noFill/>
        </p:spPr>
        <p:txBody>
          <a:bodyPr/>
          <a:lstStyle/>
          <a:p>
            <a:fld id="{04352C63-0803-47E4-B292-399603974D80}" type="slidenum">
              <a:rPr lang="en-US" smtClean="0"/>
              <a:pPr/>
              <a:t>6</a:t>
            </a:fld>
            <a:endParaRPr lang="en-US"/>
          </a:p>
        </p:txBody>
      </p:sp>
      <p:sp>
        <p:nvSpPr>
          <p:cNvPr id="5" name="TextBox 4"/>
          <p:cNvSpPr txBox="1"/>
          <p:nvPr/>
        </p:nvSpPr>
        <p:spPr>
          <a:xfrm>
            <a:off x="609600" y="1916668"/>
            <a:ext cx="3733800" cy="400110"/>
          </a:xfrm>
          <a:prstGeom prst="rect">
            <a:avLst/>
          </a:prstGeom>
          <a:noFill/>
        </p:spPr>
        <p:txBody>
          <a:bodyPr wrap="square" rtlCol="0">
            <a:spAutoFit/>
          </a:bodyPr>
          <a:lstStyle/>
          <a:p>
            <a:r>
              <a:rPr lang="en-US" sz="2000" dirty="0"/>
              <a:t>Sheriff</a:t>
            </a:r>
            <a:r>
              <a:rPr lang="en-US" dirty="0"/>
              <a:t>:</a:t>
            </a:r>
          </a:p>
        </p:txBody>
      </p:sp>
      <p:sp>
        <p:nvSpPr>
          <p:cNvPr id="6" name="TextBox 5"/>
          <p:cNvSpPr txBox="1"/>
          <p:nvPr/>
        </p:nvSpPr>
        <p:spPr>
          <a:xfrm>
            <a:off x="609600" y="3785601"/>
            <a:ext cx="3733800" cy="400110"/>
          </a:xfrm>
          <a:prstGeom prst="rect">
            <a:avLst/>
          </a:prstGeom>
          <a:noFill/>
        </p:spPr>
        <p:txBody>
          <a:bodyPr wrap="square" rtlCol="0">
            <a:spAutoFit/>
          </a:bodyPr>
          <a:lstStyle/>
          <a:p>
            <a:r>
              <a:rPr lang="en-US" sz="2000" dirty="0"/>
              <a:t>Jail:</a:t>
            </a:r>
          </a:p>
        </p:txBody>
      </p:sp>
      <p:graphicFrame>
        <p:nvGraphicFramePr>
          <p:cNvPr id="3" name="Table 2"/>
          <p:cNvGraphicFramePr>
            <a:graphicFrameLocks noGrp="1"/>
          </p:cNvGraphicFramePr>
          <p:nvPr>
            <p:extLst>
              <p:ext uri="{D42A27DB-BD31-4B8C-83A1-F6EECF244321}">
                <p14:modId xmlns:p14="http://schemas.microsoft.com/office/powerpoint/2010/main" val="1285654750"/>
              </p:ext>
            </p:extLst>
          </p:nvPr>
        </p:nvGraphicFramePr>
        <p:xfrm>
          <a:off x="605971" y="4185711"/>
          <a:ext cx="8077201" cy="1010920"/>
        </p:xfrm>
        <a:graphic>
          <a:graphicData uri="http://schemas.openxmlformats.org/drawingml/2006/table">
            <a:tbl>
              <a:tblPr firstRow="1" bandRow="1">
                <a:tableStyleId>{74C1A8A3-306A-4EB7-A6B1-4F7E0EB9C5D6}</a:tableStyleId>
              </a:tblPr>
              <a:tblGrid>
                <a:gridCol w="1277642">
                  <a:extLst>
                    <a:ext uri="{9D8B030D-6E8A-4147-A177-3AD203B41FA5}">
                      <a16:colId xmlns:a16="http://schemas.microsoft.com/office/drawing/2014/main" val="3736237733"/>
                    </a:ext>
                  </a:extLst>
                </a:gridCol>
                <a:gridCol w="1175232">
                  <a:extLst>
                    <a:ext uri="{9D8B030D-6E8A-4147-A177-3AD203B41FA5}">
                      <a16:colId xmlns:a16="http://schemas.microsoft.com/office/drawing/2014/main" val="2642082452"/>
                    </a:ext>
                  </a:extLst>
                </a:gridCol>
                <a:gridCol w="1091288">
                  <a:extLst>
                    <a:ext uri="{9D8B030D-6E8A-4147-A177-3AD203B41FA5}">
                      <a16:colId xmlns:a16="http://schemas.microsoft.com/office/drawing/2014/main" val="1968077554"/>
                    </a:ext>
                  </a:extLst>
                </a:gridCol>
                <a:gridCol w="1259178">
                  <a:extLst>
                    <a:ext uri="{9D8B030D-6E8A-4147-A177-3AD203B41FA5}">
                      <a16:colId xmlns:a16="http://schemas.microsoft.com/office/drawing/2014/main" val="3759031235"/>
                    </a:ext>
                  </a:extLst>
                </a:gridCol>
                <a:gridCol w="1091288">
                  <a:extLst>
                    <a:ext uri="{9D8B030D-6E8A-4147-A177-3AD203B41FA5}">
                      <a16:colId xmlns:a16="http://schemas.microsoft.com/office/drawing/2014/main" val="2177668466"/>
                    </a:ext>
                  </a:extLst>
                </a:gridCol>
                <a:gridCol w="1091288">
                  <a:extLst>
                    <a:ext uri="{9D8B030D-6E8A-4147-A177-3AD203B41FA5}">
                      <a16:colId xmlns:a16="http://schemas.microsoft.com/office/drawing/2014/main" val="2817817741"/>
                    </a:ext>
                  </a:extLst>
                </a:gridCol>
                <a:gridCol w="1091285">
                  <a:extLst>
                    <a:ext uri="{9D8B030D-6E8A-4147-A177-3AD203B41FA5}">
                      <a16:colId xmlns:a16="http://schemas.microsoft.com/office/drawing/2014/main" val="2880208016"/>
                    </a:ext>
                  </a:extLst>
                </a:gridCol>
              </a:tblGrid>
              <a:tr h="640080">
                <a:tc>
                  <a:txBody>
                    <a:bodyPr/>
                    <a:lstStyle/>
                    <a:p>
                      <a:pPr algn="ctr"/>
                      <a:r>
                        <a:rPr lang="en-US" dirty="0"/>
                        <a:t>2017</a:t>
                      </a:r>
                      <a:endParaRPr lang="en-US" dirty="0">
                        <a:latin typeface="Calibri" pitchFamily="34" charset="0"/>
                      </a:endParaRPr>
                    </a:p>
                  </a:txBody>
                  <a:tcPr anchor="b"/>
                </a:tc>
                <a:tc>
                  <a:txBody>
                    <a:bodyPr/>
                    <a:lstStyle/>
                    <a:p>
                      <a:pPr algn="ctr"/>
                      <a:r>
                        <a:rPr lang="en-US" dirty="0"/>
                        <a:t>2018</a:t>
                      </a:r>
                      <a:endParaRPr lang="en-US" dirty="0">
                        <a:latin typeface="Calibri" pitchFamily="34" charset="0"/>
                      </a:endParaRPr>
                    </a:p>
                  </a:txBody>
                  <a:tcPr anchor="b"/>
                </a:tc>
                <a:tc>
                  <a:txBody>
                    <a:bodyPr/>
                    <a:lstStyle/>
                    <a:p>
                      <a:pPr algn="ctr"/>
                      <a:r>
                        <a:rPr lang="en-US" dirty="0"/>
                        <a:t>2019</a:t>
                      </a:r>
                      <a:endParaRPr lang="en-US" dirty="0">
                        <a:latin typeface="Calibri" pitchFamily="34" charset="0"/>
                      </a:endParaRPr>
                    </a:p>
                  </a:txBody>
                  <a:tcPr anchor="b"/>
                </a:tc>
                <a:tc>
                  <a:txBody>
                    <a:bodyPr/>
                    <a:lstStyle/>
                    <a:p>
                      <a:pPr algn="ctr"/>
                      <a:r>
                        <a:rPr lang="en-US" dirty="0"/>
                        <a:t>2020</a:t>
                      </a:r>
                      <a:r>
                        <a:rPr lang="en-US" baseline="0" dirty="0"/>
                        <a:t> Target</a:t>
                      </a:r>
                      <a:endParaRPr lang="en-US" dirty="0">
                        <a:latin typeface="Calibri" pitchFamily="34" charset="0"/>
                      </a:endParaRPr>
                    </a:p>
                  </a:txBody>
                  <a:tcPr anchor="b"/>
                </a:tc>
                <a:tc>
                  <a:txBody>
                    <a:bodyPr/>
                    <a:lstStyle/>
                    <a:p>
                      <a:pPr algn="ctr"/>
                      <a:r>
                        <a:rPr lang="en-US" dirty="0"/>
                        <a:t>2020 </a:t>
                      </a:r>
                    </a:p>
                    <a:p>
                      <a:pPr algn="ctr"/>
                      <a:r>
                        <a:rPr lang="en-US" dirty="0"/>
                        <a:t>Rec.</a:t>
                      </a:r>
                      <a:endParaRPr lang="en-US" dirty="0">
                        <a:latin typeface="Calibri" pitchFamily="34" charset="0"/>
                      </a:endParaRPr>
                    </a:p>
                  </a:txBody>
                  <a:tcPr anchor="b"/>
                </a:tc>
                <a:tc>
                  <a:txBody>
                    <a:bodyPr/>
                    <a:lstStyle/>
                    <a:p>
                      <a:pPr algn="ctr"/>
                      <a:r>
                        <a:rPr lang="en-US" dirty="0"/>
                        <a:t>#</a:t>
                      </a:r>
                    </a:p>
                    <a:p>
                      <a:pPr algn="ctr"/>
                      <a:r>
                        <a:rPr lang="en-US" dirty="0"/>
                        <a:t>Change</a:t>
                      </a:r>
                      <a:endParaRPr lang="en-US" dirty="0">
                        <a:latin typeface="Calibri" pitchFamily="34" charset="0"/>
                      </a:endParaRPr>
                    </a:p>
                  </a:txBody>
                  <a:tcPr anchor="b"/>
                </a:tc>
                <a:tc>
                  <a:txBody>
                    <a:bodyPr/>
                    <a:lstStyle/>
                    <a:p>
                      <a:pPr algn="ctr"/>
                      <a:r>
                        <a:rPr lang="en-US" dirty="0"/>
                        <a:t>% </a:t>
                      </a:r>
                    </a:p>
                    <a:p>
                      <a:pPr algn="ctr"/>
                      <a:r>
                        <a:rPr lang="en-US" dirty="0"/>
                        <a:t>Change</a:t>
                      </a:r>
                      <a:endParaRPr lang="en-US" dirty="0">
                        <a:latin typeface="Calibri" pitchFamily="34" charset="0"/>
                      </a:endParaRPr>
                    </a:p>
                  </a:txBody>
                  <a:tcPr anchor="b"/>
                </a:tc>
                <a:extLst>
                  <a:ext uri="{0D108BD9-81ED-4DB2-BD59-A6C34878D82A}">
                    <a16:rowId xmlns:a16="http://schemas.microsoft.com/office/drawing/2014/main" val="2303973258"/>
                  </a:ext>
                </a:extLst>
              </a:tr>
              <a:tr h="370840">
                <a:tc>
                  <a:txBody>
                    <a:bodyPr/>
                    <a:lstStyle/>
                    <a:p>
                      <a:pPr algn="ctr" fontAlgn="b"/>
                      <a:r>
                        <a:rPr lang="en-US" sz="1800" b="1" i="0" u="none" strike="noStrike" dirty="0">
                          <a:solidFill>
                            <a:srgbClr val="000000"/>
                          </a:solidFill>
                          <a:effectLst/>
                          <a:latin typeface="Calibri" panose="020F0502020204030204" pitchFamily="34" charset="0"/>
                        </a:rPr>
                        <a:t>45.40</a:t>
                      </a:r>
                    </a:p>
                  </a:txBody>
                  <a:tcPr marL="7620" marR="7620" marT="7620" marB="0" anchor="b"/>
                </a:tc>
                <a:tc>
                  <a:txBody>
                    <a:bodyPr/>
                    <a:lstStyle/>
                    <a:p>
                      <a:pPr algn="ctr" fontAlgn="b"/>
                      <a:r>
                        <a:rPr lang="en-US" sz="1800" b="1" i="0" u="none" strike="noStrike" dirty="0">
                          <a:solidFill>
                            <a:srgbClr val="000000"/>
                          </a:solidFill>
                          <a:effectLst/>
                          <a:latin typeface="Calibri" panose="020F0502020204030204" pitchFamily="34" charset="0"/>
                        </a:rPr>
                        <a:t>48.40</a:t>
                      </a:r>
                    </a:p>
                  </a:txBody>
                  <a:tcPr marL="7620" marR="7620" marT="7620" marB="0" anchor="b"/>
                </a:tc>
                <a:tc>
                  <a:txBody>
                    <a:bodyPr/>
                    <a:lstStyle/>
                    <a:p>
                      <a:pPr algn="ctr" fontAlgn="b"/>
                      <a:r>
                        <a:rPr lang="en-US" sz="1800" b="1" i="0" u="none" strike="noStrike" dirty="0">
                          <a:solidFill>
                            <a:srgbClr val="000000"/>
                          </a:solidFill>
                          <a:effectLst/>
                          <a:latin typeface="Calibri" panose="020F0502020204030204" pitchFamily="34" charset="0"/>
                        </a:rPr>
                        <a:t>50.40</a:t>
                      </a:r>
                    </a:p>
                  </a:txBody>
                  <a:tcPr marL="7620" marR="7620" marT="7620" marB="0" anchor="b"/>
                </a:tc>
                <a:tc>
                  <a:txBody>
                    <a:bodyPr/>
                    <a:lstStyle/>
                    <a:p>
                      <a:pPr algn="ctr" fontAlgn="b"/>
                      <a:r>
                        <a:rPr lang="en-US" sz="1800" b="1" i="0" u="none" strike="noStrike" dirty="0">
                          <a:solidFill>
                            <a:srgbClr val="000000"/>
                          </a:solidFill>
                          <a:effectLst/>
                          <a:latin typeface="Calibri" panose="020F0502020204030204" pitchFamily="34" charset="0"/>
                        </a:rPr>
                        <a:t>50.40</a:t>
                      </a:r>
                    </a:p>
                  </a:txBody>
                  <a:tcPr marL="7620" marR="7620" marT="7620" marB="0" anchor="b"/>
                </a:tc>
                <a:tc>
                  <a:txBody>
                    <a:bodyPr/>
                    <a:lstStyle/>
                    <a:p>
                      <a:pPr algn="ctr" fontAlgn="b"/>
                      <a:r>
                        <a:rPr lang="en-US" sz="1800" b="1" i="0" u="none" strike="noStrike" dirty="0">
                          <a:solidFill>
                            <a:srgbClr val="000000"/>
                          </a:solidFill>
                          <a:effectLst/>
                          <a:latin typeface="Calibri" panose="020F0502020204030204" pitchFamily="34" charset="0"/>
                        </a:rPr>
                        <a:t>50.40</a:t>
                      </a:r>
                    </a:p>
                  </a:txBody>
                  <a:tcPr marL="7620" marR="7620" marT="7620" marB="0" anchor="b"/>
                </a:tc>
                <a:tc>
                  <a:txBody>
                    <a:bodyPr/>
                    <a:lstStyle/>
                    <a:p>
                      <a:pPr algn="ctr" fontAlgn="b"/>
                      <a:r>
                        <a:rPr lang="en-US" sz="1800" b="1" i="0" u="none" strike="noStrike" dirty="0">
                          <a:solidFill>
                            <a:srgbClr val="000000"/>
                          </a:solidFill>
                          <a:effectLst/>
                          <a:latin typeface="Calibri" panose="020F0502020204030204" pitchFamily="34" charset="0"/>
                        </a:rPr>
                        <a:t>0</a:t>
                      </a:r>
                    </a:p>
                  </a:txBody>
                  <a:tcPr marL="7620" marR="7620" marT="7620" marB="0" anchor="b"/>
                </a:tc>
                <a:tc>
                  <a:txBody>
                    <a:bodyPr/>
                    <a:lstStyle/>
                    <a:p>
                      <a:pPr algn="ctr" fontAlgn="b"/>
                      <a:r>
                        <a:rPr lang="en-US" sz="1800" b="1" i="0" u="none" strike="noStrike" dirty="0">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3810005058"/>
                  </a:ext>
                </a:extLst>
              </a:tr>
            </a:tbl>
          </a:graphicData>
        </a:graphic>
      </p:graphicFrame>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214502" y="348477"/>
            <a:ext cx="8763000" cy="1524000"/>
          </a:xfrm>
        </p:spPr>
        <p:txBody>
          <a:bodyPr>
            <a:noAutofit/>
          </a:bodyPr>
          <a:lstStyle/>
          <a:p>
            <a:pPr eaLnBrk="1" hangingPunct="1"/>
            <a:r>
              <a:rPr lang="en-US" sz="2800" dirty="0"/>
              <a:t>Sheriff &amp; Jail Over-Target Requests</a:t>
            </a:r>
            <a:br>
              <a:rPr lang="en-US" sz="2800" dirty="0"/>
            </a:br>
            <a:r>
              <a:rPr lang="en-US" sz="2800" dirty="0"/>
              <a:t>Supported by the Recommended Budget</a:t>
            </a:r>
          </a:p>
        </p:txBody>
      </p:sp>
      <p:sp>
        <p:nvSpPr>
          <p:cNvPr id="8218" name="Slide Number Placeholder 4"/>
          <p:cNvSpPr>
            <a:spLocks noGrp="1"/>
          </p:cNvSpPr>
          <p:nvPr>
            <p:ph type="sldNum" sz="quarter" idx="12"/>
          </p:nvPr>
        </p:nvSpPr>
        <p:spPr>
          <a:noFill/>
        </p:spPr>
        <p:txBody>
          <a:bodyPr/>
          <a:lstStyle/>
          <a:p>
            <a:fld id="{1AF5410E-CBE5-4F5D-9EA0-422535DAB7B5}" type="slidenum">
              <a:rPr lang="en-US" smtClean="0"/>
              <a:pPr/>
              <a:t>7</a:t>
            </a:fld>
            <a:endParaRPr lang="en-US"/>
          </a:p>
        </p:txBody>
      </p:sp>
      <p:graphicFrame>
        <p:nvGraphicFramePr>
          <p:cNvPr id="5" name="Content Placeholder 3"/>
          <p:cNvGraphicFramePr>
            <a:graphicFrameLocks/>
          </p:cNvGraphicFramePr>
          <p:nvPr>
            <p:extLst>
              <p:ext uri="{D42A27DB-BD31-4B8C-83A1-F6EECF244321}">
                <p14:modId xmlns:p14="http://schemas.microsoft.com/office/powerpoint/2010/main" val="2127134706"/>
              </p:ext>
            </p:extLst>
          </p:nvPr>
        </p:nvGraphicFramePr>
        <p:xfrm>
          <a:off x="214502" y="1524000"/>
          <a:ext cx="8734804" cy="5126875"/>
        </p:xfrm>
        <a:graphic>
          <a:graphicData uri="http://schemas.openxmlformats.org/drawingml/2006/table">
            <a:tbl>
              <a:tblPr firstRow="1" bandRow="1">
                <a:tableStyleId>{74C1A8A3-306A-4EB7-A6B1-4F7E0EB9C5D6}</a:tableStyleId>
              </a:tblPr>
              <a:tblGrid>
                <a:gridCol w="852298">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807147">
                  <a:extLst>
                    <a:ext uri="{9D8B030D-6E8A-4147-A177-3AD203B41FA5}">
                      <a16:colId xmlns:a16="http://schemas.microsoft.com/office/drawing/2014/main" val="20002"/>
                    </a:ext>
                  </a:extLst>
                </a:gridCol>
                <a:gridCol w="1012979">
                  <a:extLst>
                    <a:ext uri="{9D8B030D-6E8A-4147-A177-3AD203B41FA5}">
                      <a16:colId xmlns:a16="http://schemas.microsoft.com/office/drawing/2014/main" val="20003"/>
                    </a:ext>
                  </a:extLst>
                </a:gridCol>
                <a:gridCol w="857136">
                  <a:extLst>
                    <a:ext uri="{9D8B030D-6E8A-4147-A177-3AD203B41FA5}">
                      <a16:colId xmlns:a16="http://schemas.microsoft.com/office/drawing/2014/main" val="20004"/>
                    </a:ext>
                  </a:extLst>
                </a:gridCol>
                <a:gridCol w="1012979">
                  <a:extLst>
                    <a:ext uri="{9D8B030D-6E8A-4147-A177-3AD203B41FA5}">
                      <a16:colId xmlns:a16="http://schemas.microsoft.com/office/drawing/2014/main" val="20005"/>
                    </a:ext>
                  </a:extLst>
                </a:gridCol>
                <a:gridCol w="881759">
                  <a:extLst>
                    <a:ext uri="{9D8B030D-6E8A-4147-A177-3AD203B41FA5}">
                      <a16:colId xmlns:a16="http://schemas.microsoft.com/office/drawing/2014/main" val="20006"/>
                    </a:ext>
                  </a:extLst>
                </a:gridCol>
                <a:gridCol w="2624706">
                  <a:extLst>
                    <a:ext uri="{9D8B030D-6E8A-4147-A177-3AD203B41FA5}">
                      <a16:colId xmlns:a16="http://schemas.microsoft.com/office/drawing/2014/main" val="20007"/>
                    </a:ext>
                  </a:extLst>
                </a:gridCol>
              </a:tblGrid>
              <a:tr h="457200">
                <a:tc>
                  <a:txBody>
                    <a:bodyPr/>
                    <a:lstStyle/>
                    <a:p>
                      <a:pPr algn="l"/>
                      <a:r>
                        <a:rPr lang="en-US" sz="1400" dirty="0">
                          <a:solidFill>
                            <a:schemeClr val="bg1"/>
                          </a:solidFill>
                        </a:rPr>
                        <a:t>Page</a:t>
                      </a:r>
                      <a:r>
                        <a:rPr lang="en-US" sz="1400" baseline="0" dirty="0">
                          <a:solidFill>
                            <a:schemeClr val="bg1"/>
                          </a:solidFill>
                        </a:rPr>
                        <a:t> </a:t>
                      </a:r>
                      <a:r>
                        <a:rPr lang="en-US" sz="1400" dirty="0">
                          <a:solidFill>
                            <a:schemeClr val="bg1"/>
                          </a:solidFill>
                        </a:rPr>
                        <a:t>#</a:t>
                      </a:r>
                      <a:endParaRPr lang="en-US" sz="1400" dirty="0">
                        <a:solidFill>
                          <a:schemeClr val="bg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solidFill>
                            <a:schemeClr val="bg1"/>
                          </a:solidFill>
                        </a:rPr>
                        <a:t>OTR #</a:t>
                      </a:r>
                      <a:endParaRPr lang="en-US" sz="1400" dirty="0">
                        <a:solidFill>
                          <a:schemeClr val="bg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solidFill>
                            <a:schemeClr val="bg1"/>
                          </a:solidFill>
                        </a:rPr>
                        <a:t>Priority</a:t>
                      </a:r>
                      <a:endParaRPr lang="en-US" sz="1400" dirty="0">
                        <a:solidFill>
                          <a:schemeClr val="bg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solidFill>
                            <a:schemeClr val="bg1"/>
                          </a:solidFill>
                        </a:rPr>
                        <a:t>Req. OTR</a:t>
                      </a:r>
                      <a:endParaRPr lang="en-US" sz="1400" dirty="0">
                        <a:solidFill>
                          <a:schemeClr val="bg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solidFill>
                            <a:schemeClr val="bg1"/>
                          </a:solidFill>
                        </a:rPr>
                        <a:t>Req. Source</a:t>
                      </a:r>
                      <a:endParaRPr lang="en-US" sz="1400" dirty="0">
                        <a:solidFill>
                          <a:schemeClr val="bg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solidFill>
                            <a:schemeClr val="bg1"/>
                          </a:solidFill>
                        </a:rPr>
                        <a:t>Rec. OTR</a:t>
                      </a:r>
                      <a:endParaRPr lang="en-US" sz="1400" dirty="0">
                        <a:solidFill>
                          <a:schemeClr val="bg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solidFill>
                            <a:schemeClr val="bg1"/>
                          </a:solidFill>
                        </a:rPr>
                        <a:t>Rec.</a:t>
                      </a:r>
                      <a:r>
                        <a:rPr lang="en-US" sz="1400" baseline="0" dirty="0">
                          <a:solidFill>
                            <a:schemeClr val="bg1"/>
                          </a:solidFill>
                        </a:rPr>
                        <a:t> Source</a:t>
                      </a:r>
                      <a:endParaRPr lang="en-US" sz="1400" dirty="0">
                        <a:solidFill>
                          <a:schemeClr val="bg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solidFill>
                            <a:schemeClr val="bg1"/>
                          </a:solidFill>
                        </a:rPr>
                        <a:t>Purpose</a:t>
                      </a:r>
                      <a:endParaRPr lang="en-US" sz="1400" dirty="0">
                        <a:solidFill>
                          <a:schemeClr val="bg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87891">
                <a:tc>
                  <a:txBody>
                    <a:bodyPr/>
                    <a:lstStyle/>
                    <a:p>
                      <a:pPr algn="ctr"/>
                      <a:r>
                        <a:rPr lang="en-US" sz="1600" b="1" dirty="0">
                          <a:solidFill>
                            <a:schemeClr val="bg1"/>
                          </a:solidFill>
                          <a:latin typeface="Calibri" pitchFamily="34" charset="0"/>
                        </a:rPr>
                        <a:t>4-175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bg1"/>
                          </a:solidFill>
                          <a:latin typeface="Calibri" pitchFamily="34" charset="0"/>
                        </a:rPr>
                        <a:t>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bg1"/>
                          </a:solidFill>
                          <a:latin typeface="Calibri"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solidFill>
                            <a:schemeClr val="bg1"/>
                          </a:solidFill>
                          <a:latin typeface="Calibri" pitchFamily="34" charset="0"/>
                        </a:rPr>
                        <a:t>$89,588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bg1"/>
                          </a:solidFill>
                          <a:latin typeface="Calibri" pitchFamily="34" charset="0"/>
                        </a:rPr>
                        <a:t>Target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solidFill>
                            <a:schemeClr val="bg1"/>
                          </a:solidFill>
                          <a:latin typeface="Calibri" pitchFamily="34" charset="0"/>
                        </a:rPr>
                        <a:t>$89,588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bg1"/>
                          </a:solidFill>
                          <a:latin typeface="Calibri" pitchFamily="34" charset="0"/>
                        </a:rPr>
                        <a:t>Target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baseline="0" dirty="0">
                          <a:solidFill>
                            <a:schemeClr val="bg1"/>
                          </a:solidFill>
                          <a:latin typeface="Calibri" pitchFamily="34" charset="0"/>
                        </a:rPr>
                        <a:t>Restructure the STOP DWI Program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89419">
                <a:tc>
                  <a:txBody>
                    <a:bodyPr/>
                    <a:lstStyle/>
                    <a:p>
                      <a:pPr algn="ctr"/>
                      <a:r>
                        <a:rPr lang="en-US" sz="1600" b="1" dirty="0">
                          <a:solidFill>
                            <a:schemeClr val="bg1"/>
                          </a:solidFill>
                          <a:latin typeface="Calibri" pitchFamily="34" charset="0"/>
                        </a:rPr>
                        <a:t>4-176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bg1"/>
                          </a:solidFill>
                          <a:latin typeface="Calibri" pitchFamily="34" charset="0"/>
                        </a:rPr>
                        <a:t>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bg1"/>
                          </a:solidFill>
                          <a:latin typeface="Calibri"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solidFill>
                            <a:srgbClr val="00B050"/>
                          </a:solidFill>
                          <a:latin typeface="Calibri" pitchFamily="34" charset="0"/>
                        </a:rPr>
                        <a:t>$55,061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bg1"/>
                          </a:solidFill>
                          <a:latin typeface="Calibri" pitchFamily="34" charset="0"/>
                        </a:rPr>
                        <a:t>Target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solidFill>
                            <a:srgbClr val="00B050"/>
                          </a:solidFill>
                          <a:latin typeface="Calibri" pitchFamily="34" charset="0"/>
                        </a:rPr>
                        <a:t>$55,061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bg1"/>
                          </a:solidFill>
                          <a:latin typeface="Calibri" pitchFamily="34" charset="0"/>
                        </a:rPr>
                        <a:t>Target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baseline="0" dirty="0">
                          <a:solidFill>
                            <a:schemeClr val="bg1"/>
                          </a:solidFill>
                          <a:latin typeface="Calibri" pitchFamily="34" charset="0"/>
                        </a:rPr>
                        <a:t>Increase Fiscal Target for Additional Dep.- Part 1 </a:t>
                      </a:r>
                      <a:br>
                        <a:rPr lang="en-US" sz="1600" b="1" baseline="0" dirty="0">
                          <a:solidFill>
                            <a:schemeClr val="bg1"/>
                          </a:solidFill>
                          <a:latin typeface="Calibri" pitchFamily="34" charset="0"/>
                        </a:rPr>
                      </a:br>
                      <a:r>
                        <a:rPr lang="en-US" sz="1200" b="1" baseline="0" dirty="0">
                          <a:solidFill>
                            <a:schemeClr val="bg1"/>
                          </a:solidFill>
                          <a:latin typeface="Calibri" pitchFamily="34" charset="0"/>
                        </a:rPr>
                        <a:t>(part 2 of OTR in 3150 –OTR # 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7797041"/>
                  </a:ext>
                </a:extLst>
              </a:tr>
              <a:tr h="607245">
                <a:tc>
                  <a:txBody>
                    <a:bodyPr/>
                    <a:lstStyle/>
                    <a:p>
                      <a:pPr algn="ctr"/>
                      <a:r>
                        <a:rPr lang="en-US" sz="1600" b="1" dirty="0">
                          <a:solidFill>
                            <a:schemeClr val="bg1"/>
                          </a:solidFill>
                          <a:latin typeface="Calibri" pitchFamily="34" charset="0"/>
                        </a:rPr>
                        <a:t>4-181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bg1"/>
                          </a:solidFill>
                          <a:latin typeface="Calibri" pitchFamily="34" charset="0"/>
                        </a:rPr>
                        <a:t>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bg1"/>
                          </a:solidFill>
                          <a:latin typeface="Calibri"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solidFill>
                            <a:srgbClr val="00B050"/>
                          </a:solidFill>
                          <a:latin typeface="Calibri" pitchFamily="34" charset="0"/>
                        </a:rPr>
                        <a:t>-$55,061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bg1"/>
                          </a:solidFill>
                          <a:latin typeface="Calibri" pitchFamily="34" charset="0"/>
                        </a:rPr>
                        <a:t>Target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solidFill>
                            <a:srgbClr val="00B050"/>
                          </a:solidFill>
                          <a:latin typeface="Calibri" pitchFamily="34" charset="0"/>
                        </a:rPr>
                        <a:t>-$55,061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bg1"/>
                          </a:solidFill>
                          <a:latin typeface="Calibri" pitchFamily="34" charset="0"/>
                        </a:rPr>
                        <a:t>Target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baseline="0" dirty="0">
                          <a:solidFill>
                            <a:schemeClr val="bg1"/>
                          </a:solidFill>
                          <a:latin typeface="Calibri" pitchFamily="34" charset="0"/>
                        </a:rPr>
                        <a:t>Increase Fiscal Target for Additional Dep. – Part 2</a:t>
                      </a:r>
                      <a:br>
                        <a:rPr lang="en-US" sz="1600" b="1" baseline="0" dirty="0">
                          <a:solidFill>
                            <a:schemeClr val="bg1"/>
                          </a:solidFill>
                          <a:latin typeface="Calibri" pitchFamily="34" charset="0"/>
                        </a:rPr>
                      </a:br>
                      <a:r>
                        <a:rPr lang="en-US" sz="1200" b="1" baseline="0" dirty="0">
                          <a:solidFill>
                            <a:schemeClr val="bg1"/>
                          </a:solidFill>
                          <a:latin typeface="Calibri" pitchFamily="34" charset="0"/>
                        </a:rPr>
                        <a:t>(OTR 91 in 3113)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7757679"/>
                  </a:ext>
                </a:extLst>
              </a:tr>
              <a:tr h="379528">
                <a:tc>
                  <a:txBody>
                    <a:bodyPr/>
                    <a:lstStyle/>
                    <a:p>
                      <a:pPr algn="ctr"/>
                      <a:r>
                        <a:rPr lang="en-US" sz="1600" b="1" dirty="0">
                          <a:solidFill>
                            <a:schemeClr val="bg1"/>
                          </a:solidFill>
                          <a:latin typeface="Calibri" pitchFamily="34" charset="0"/>
                        </a:rPr>
                        <a:t>4-177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bg1"/>
                          </a:solidFill>
                          <a:latin typeface="Calibri" pitchFamily="34" charset="0"/>
                        </a:rPr>
                        <a:t>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bg1"/>
                          </a:solidFill>
                          <a:latin typeface="Calibri"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solidFill>
                            <a:schemeClr val="bg1"/>
                          </a:solidFill>
                          <a:latin typeface="Calibri" pitchFamily="34" charset="0"/>
                        </a:rPr>
                        <a:t>$96,232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bg1"/>
                          </a:solidFill>
                          <a:latin typeface="Calibri" pitchFamily="34" charset="0"/>
                        </a:rPr>
                        <a:t>Target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solidFill>
                            <a:schemeClr val="bg1"/>
                          </a:solidFill>
                          <a:latin typeface="Calibri" pitchFamily="34" charset="0"/>
                        </a:rPr>
                        <a:t>$96,232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bg1"/>
                          </a:solidFill>
                          <a:latin typeface="Calibri" pitchFamily="34" charset="0"/>
                        </a:rPr>
                        <a:t>Target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baseline="0" dirty="0">
                          <a:solidFill>
                            <a:schemeClr val="bg1"/>
                          </a:solidFill>
                          <a:latin typeface="Calibri" pitchFamily="34" charset="0"/>
                        </a:rPr>
                        <a:t>Funding for 2</a:t>
                      </a:r>
                      <a:r>
                        <a:rPr lang="en-US" sz="1600" b="1" baseline="30000" dirty="0">
                          <a:solidFill>
                            <a:schemeClr val="bg1"/>
                          </a:solidFill>
                          <a:latin typeface="Calibri" pitchFamily="34" charset="0"/>
                        </a:rPr>
                        <a:t>nd</a:t>
                      </a:r>
                      <a:r>
                        <a:rPr lang="en-US" sz="1600" b="1" baseline="0" dirty="0">
                          <a:solidFill>
                            <a:schemeClr val="bg1"/>
                          </a:solidFill>
                          <a:latin typeface="Calibri" pitchFamily="34" charset="0"/>
                        </a:rPr>
                        <a:t> Deputy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0327665"/>
                  </a:ext>
                </a:extLst>
              </a:tr>
              <a:tr h="607423">
                <a:tc>
                  <a:txBody>
                    <a:bodyPr/>
                    <a:lstStyle/>
                    <a:p>
                      <a:pPr algn="ctr"/>
                      <a:r>
                        <a:rPr lang="en-US" sz="1600" b="1" dirty="0">
                          <a:solidFill>
                            <a:schemeClr val="bg1"/>
                          </a:solidFill>
                          <a:latin typeface="Calibri" pitchFamily="34" charset="0"/>
                        </a:rPr>
                        <a:t>4-177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bg1"/>
                          </a:solidFill>
                          <a:latin typeface="Calibri" pitchFamily="34" charset="0"/>
                        </a:rPr>
                        <a:t>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bg1"/>
                          </a:solidFill>
                          <a:latin typeface="Calibri"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solidFill>
                            <a:schemeClr val="bg1"/>
                          </a:solidFill>
                          <a:latin typeface="Calibri" pitchFamily="34" charset="0"/>
                        </a:rPr>
                        <a:t>$5,000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bg1"/>
                          </a:solidFill>
                          <a:latin typeface="Calibri" pitchFamily="34" charset="0"/>
                        </a:rPr>
                        <a:t>Target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solidFill>
                            <a:schemeClr val="bg1"/>
                          </a:solidFill>
                          <a:latin typeface="Calibri" pitchFamily="34" charset="0"/>
                        </a:rPr>
                        <a:t>$5,000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bg1"/>
                          </a:solidFill>
                          <a:latin typeface="Calibri" pitchFamily="34" charset="0"/>
                        </a:rPr>
                        <a:t>Target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baseline="0" dirty="0">
                          <a:solidFill>
                            <a:schemeClr val="bg1"/>
                          </a:solidFill>
                          <a:latin typeface="Calibri" pitchFamily="34" charset="0"/>
                        </a:rPr>
                        <a:t>Replacement Schedule For Bulletproof Vests- Road Patrol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2333471"/>
                  </a:ext>
                </a:extLst>
              </a:tr>
              <a:tr h="431493">
                <a:tc>
                  <a:txBody>
                    <a:bodyPr/>
                    <a:lstStyle/>
                    <a:p>
                      <a:pPr algn="ctr"/>
                      <a:r>
                        <a:rPr lang="en-US" sz="1600" b="1" dirty="0">
                          <a:solidFill>
                            <a:schemeClr val="bg1"/>
                          </a:solidFill>
                          <a:latin typeface="Calibri" pitchFamily="34" charset="0"/>
                        </a:rPr>
                        <a:t>4-181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bg1"/>
                          </a:solidFill>
                          <a:latin typeface="Calibri" pitchFamily="34" charset="0"/>
                        </a:rPr>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bg1"/>
                          </a:solidFill>
                          <a:latin typeface="Calibri"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solidFill>
                            <a:schemeClr val="bg1"/>
                          </a:solidFill>
                          <a:latin typeface="Calibri" pitchFamily="34" charset="0"/>
                        </a:rPr>
                        <a:t>$4,500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bg1"/>
                          </a:solidFill>
                          <a:latin typeface="Calibri" pitchFamily="34" charset="0"/>
                        </a:rPr>
                        <a:t>Target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solidFill>
                            <a:schemeClr val="bg1"/>
                          </a:solidFill>
                          <a:latin typeface="Calibri" pitchFamily="34" charset="0"/>
                        </a:rPr>
                        <a:t>$4,500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bg1"/>
                          </a:solidFill>
                          <a:latin typeface="Calibri" pitchFamily="34" charset="0"/>
                        </a:rPr>
                        <a:t>Target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baseline="0" dirty="0">
                          <a:solidFill>
                            <a:schemeClr val="bg1"/>
                          </a:solidFill>
                          <a:latin typeface="Calibri" pitchFamily="34" charset="0"/>
                        </a:rPr>
                        <a:t>Electronic Medication Admin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3640025"/>
                  </a:ext>
                </a:extLst>
              </a:tr>
              <a:tr h="835424">
                <a:tc>
                  <a:txBody>
                    <a:bodyPr/>
                    <a:lstStyle/>
                    <a:p>
                      <a:pPr algn="ctr"/>
                      <a:r>
                        <a:rPr lang="en-US" sz="1600" b="1" dirty="0">
                          <a:solidFill>
                            <a:schemeClr val="bg1"/>
                          </a:solidFill>
                          <a:latin typeface="Calibri" pitchFamily="34" charset="0"/>
                        </a:rPr>
                        <a:t>4-181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bg1"/>
                          </a:solidFill>
                          <a:latin typeface="Calibri" pitchFamily="34" charset="0"/>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bg1"/>
                          </a:solidFill>
                          <a:latin typeface="Calibri"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solidFill>
                            <a:schemeClr val="bg1"/>
                          </a:solidFill>
                          <a:latin typeface="Calibri" pitchFamily="34" charset="0"/>
                        </a:rPr>
                        <a:t>$5,000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bg1"/>
                          </a:solidFill>
                          <a:latin typeface="Calibri" pitchFamily="34" charset="0"/>
                        </a:rPr>
                        <a:t>Target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solidFill>
                            <a:schemeClr val="bg1"/>
                          </a:solidFill>
                          <a:latin typeface="Calibri" pitchFamily="34" charset="0"/>
                        </a:rPr>
                        <a:t>$5,000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bg1"/>
                          </a:solidFill>
                          <a:latin typeface="Calibri" pitchFamily="34" charset="0"/>
                        </a:rPr>
                        <a:t>Target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baseline="0" dirty="0">
                          <a:solidFill>
                            <a:schemeClr val="bg1"/>
                          </a:solidFill>
                          <a:latin typeface="Calibri" pitchFamily="34" charset="0"/>
                        </a:rPr>
                        <a:t>Replacement Schedule for Bulletproof Vests - Corrections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7499467"/>
                  </a:ext>
                </a:extLst>
              </a:tr>
            </a:tbl>
          </a:graphicData>
        </a:graphic>
      </p:graphicFrame>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Slide Number Placeholder 3"/>
          <p:cNvSpPr>
            <a:spLocks noGrp="1"/>
          </p:cNvSpPr>
          <p:nvPr>
            <p:ph type="sldNum" sz="quarter" idx="12"/>
          </p:nvPr>
        </p:nvSpPr>
        <p:spPr/>
        <p:txBody>
          <a:bodyPr/>
          <a:lstStyle/>
          <a:p>
            <a:pPr>
              <a:defRPr/>
            </a:pPr>
            <a:fld id="{6A146FE4-4670-422F-9732-4DD1102CBAD0}" type="slidenum">
              <a:rPr lang="en-US" smtClean="0"/>
              <a:pPr>
                <a:defRPr/>
              </a:pPr>
              <a:t>8</a:t>
            </a:fld>
            <a:endParaRPr lang="en-US" dirty="0"/>
          </a:p>
        </p:txBody>
      </p:sp>
      <p:pic>
        <p:nvPicPr>
          <p:cNvPr id="5" name="Picture 3" descr="C:\Users\ARACKL\AppData\Local\Microsoft\Windows\Temporary Internet Files\Content.IE5\X309IE9W\question-mark[1].png"/>
          <p:cNvPicPr>
            <a:picLocks noChangeAspect="1" noChangeArrowheads="1"/>
          </p:cNvPicPr>
          <p:nvPr/>
        </p:nvPicPr>
        <p:blipFill>
          <a:blip r:embed="rId3" cstate="print"/>
          <a:srcRect/>
          <a:stretch>
            <a:fillRect/>
          </a:stretch>
        </p:blipFill>
        <p:spPr bwMode="auto">
          <a:xfrm>
            <a:off x="2133600" y="1676400"/>
            <a:ext cx="4648200" cy="4958081"/>
          </a:xfrm>
          <a:prstGeom prst="rect">
            <a:avLst/>
          </a:prstGeom>
          <a:noFill/>
        </p:spPr>
      </p:pic>
    </p:spTree>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3">
      <a:dk1>
        <a:sysClr val="windowText" lastClr="000000"/>
      </a:dk1>
      <a:lt1>
        <a:sysClr val="window" lastClr="FFFFFF"/>
      </a:lt1>
      <a:dk2>
        <a:srgbClr val="0E5580"/>
      </a:dk2>
      <a:lt2>
        <a:srgbClr val="EBEBEB"/>
      </a:lt2>
      <a:accent1>
        <a:srgbClr val="5AA0F5"/>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2868</TotalTime>
  <Words>1276</Words>
  <Application>Microsoft Office PowerPoint</Application>
  <PresentationFormat>On-screen Show (4:3)</PresentationFormat>
  <Paragraphs>224</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Gothic</vt:lpstr>
      <vt:lpstr>Times New Roman</vt:lpstr>
      <vt:lpstr>Wingdings 3</vt:lpstr>
      <vt:lpstr>Ion</vt:lpstr>
      <vt:lpstr>Tompkins County  Sheriff’s Office</vt:lpstr>
      <vt:lpstr>Recommended Budget</vt:lpstr>
      <vt:lpstr>Sheriff’s Office Expenditures Influences (3110, 3111, 3113, 4250)</vt:lpstr>
      <vt:lpstr>Sheriff’s Office Revenue Influences (3110, 3111, 3113, 4250)</vt:lpstr>
      <vt:lpstr>Jail/Medical Board-out Expenditure Influences (3150 &amp; 3151)</vt:lpstr>
      <vt:lpstr>Jail/Medical Board-out Revenue Influences (3150 &amp; 3151)</vt:lpstr>
      <vt:lpstr>Full-Time Equivalents</vt:lpstr>
      <vt:lpstr>Sheriff &amp; Jail Over-Target Requests Supported by the Recommended Budget</vt:lpstr>
      <vt:lpstr>Questions?</vt:lpstr>
    </vt:vector>
  </TitlesOfParts>
  <Company>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for Dept. Budget meeting</dc:title>
  <dc:creator>Kevin Sutherland</dc:creator>
  <cp:lastModifiedBy>Autumn Edwards</cp:lastModifiedBy>
  <cp:revision>278</cp:revision>
  <cp:lastPrinted>2019-09-09T14:00:10Z</cp:lastPrinted>
  <dcterms:created xsi:type="dcterms:W3CDTF">2009-08-03T12:58:02Z</dcterms:created>
  <dcterms:modified xsi:type="dcterms:W3CDTF">2019-09-09T14:00:55Z</dcterms:modified>
</cp:coreProperties>
</file>