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417" r:id="rId1"/>
  </p:sldMasterIdLst>
  <p:notesMasterIdLst>
    <p:notesMasterId r:id="rId23"/>
  </p:notesMasterIdLst>
  <p:handoutMasterIdLst>
    <p:handoutMasterId r:id="rId24"/>
  </p:handoutMasterIdLst>
  <p:sldIdLst>
    <p:sldId id="264" r:id="rId2"/>
    <p:sldId id="266" r:id="rId3"/>
    <p:sldId id="271" r:id="rId4"/>
    <p:sldId id="274" r:id="rId5"/>
    <p:sldId id="267" r:id="rId6"/>
    <p:sldId id="343" r:id="rId7"/>
    <p:sldId id="344" r:id="rId8"/>
    <p:sldId id="352" r:id="rId9"/>
    <p:sldId id="346" r:id="rId10"/>
    <p:sldId id="353" r:id="rId11"/>
    <p:sldId id="347" r:id="rId12"/>
    <p:sldId id="349" r:id="rId13"/>
    <p:sldId id="348" r:id="rId14"/>
    <p:sldId id="354" r:id="rId15"/>
    <p:sldId id="272" r:id="rId16"/>
    <p:sldId id="350" r:id="rId17"/>
    <p:sldId id="338" r:id="rId18"/>
    <p:sldId id="279" r:id="rId19"/>
    <p:sldId id="339" r:id="rId20"/>
    <p:sldId id="340" r:id="rId21"/>
    <p:sldId id="275" r:id="rId2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FFFF66"/>
    <a:srgbClr val="CCFF99"/>
    <a:srgbClr val="99CC00"/>
    <a:srgbClr val="7F9DBB"/>
    <a:srgbClr val="CCCCCC"/>
    <a:srgbClr val="4C6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0" autoAdjust="0"/>
    <p:restoredTop sz="90993" autoAdjust="0"/>
  </p:normalViewPr>
  <p:slideViewPr>
    <p:cSldViewPr>
      <p:cViewPr varScale="1">
        <p:scale>
          <a:sx n="83" d="100"/>
          <a:sy n="83" d="100"/>
        </p:scale>
        <p:origin x="90" y="324"/>
      </p:cViewPr>
      <p:guideLst>
        <p:guide orient="horz" pos="2160"/>
        <p:guide pos="2880"/>
      </p:guideLst>
    </p:cSldViewPr>
  </p:slideViewPr>
  <p:outlineViewPr>
    <p:cViewPr>
      <p:scale>
        <a:sx n="33" d="100"/>
        <a:sy n="33" d="100"/>
      </p:scale>
      <p:origin x="18"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2148"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iles\Planning\Tourism\Presentations\Expanded%20Budget%20Committee%20-%20090919\2020%20Tourism%20Budget%20-%20Version%203%20FINAL%20-%20070919.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2020 Room Tax Forecast by Quarter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3"/>
            </a:solidFill>
            <a:ln>
              <a:noFill/>
            </a:ln>
            <a:effectLst/>
          </c:spPr>
          <c:invertIfNegative val="0"/>
          <c:cat>
            <c:strRef>
              <c:f>viz!$A$3:$A$6</c:f>
              <c:strCache>
                <c:ptCount val="4"/>
                <c:pt idx="0">
                  <c:v>Q1 (Dec - Feb)</c:v>
                </c:pt>
                <c:pt idx="1">
                  <c:v>Q2 (Mar - May)</c:v>
                </c:pt>
                <c:pt idx="2">
                  <c:v>Q3 (Jun - Aug)</c:v>
                </c:pt>
                <c:pt idx="3">
                  <c:v>Q4 (Sep - Nov)</c:v>
                </c:pt>
              </c:strCache>
            </c:strRef>
          </c:cat>
          <c:val>
            <c:numRef>
              <c:f>viz!$B$3:$B$6</c:f>
              <c:numCache>
                <c:formatCode>_("$"* #,##0_);_("$"* \(#,##0\);_("$"* "-"??_);_(@_)</c:formatCode>
                <c:ptCount val="4"/>
                <c:pt idx="0">
                  <c:v>345800</c:v>
                </c:pt>
                <c:pt idx="1">
                  <c:v>773192</c:v>
                </c:pt>
                <c:pt idx="2">
                  <c:v>1126168</c:v>
                </c:pt>
                <c:pt idx="3">
                  <c:v>805600</c:v>
                </c:pt>
              </c:numCache>
            </c:numRef>
          </c:val>
          <c:extLst>
            <c:ext xmlns:c16="http://schemas.microsoft.com/office/drawing/2014/chart" uri="{C3380CC4-5D6E-409C-BE32-E72D297353CC}">
              <c16:uniqueId val="{00000000-1E15-43CA-A69A-466498D9BD5A}"/>
            </c:ext>
          </c:extLst>
        </c:ser>
        <c:dLbls>
          <c:showLegendKey val="0"/>
          <c:showVal val="0"/>
          <c:showCatName val="0"/>
          <c:showSerName val="0"/>
          <c:showPercent val="0"/>
          <c:showBubbleSize val="0"/>
        </c:dLbls>
        <c:gapWidth val="219"/>
        <c:overlap val="-27"/>
        <c:axId val="55092736"/>
        <c:axId val="55094272"/>
      </c:barChart>
      <c:catAx>
        <c:axId val="5509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094272"/>
        <c:crosses val="autoZero"/>
        <c:auto val="1"/>
        <c:lblAlgn val="ctr"/>
        <c:lblOffset val="100"/>
        <c:noMultiLvlLbl val="0"/>
      </c:catAx>
      <c:valAx>
        <c:axId val="5509427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092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2020 Room Tax Allocation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E7E-42C2-98EF-10FB18E91785}"/>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DE7E-42C2-98EF-10FB18E91785}"/>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DE7E-42C2-98EF-10FB18E91785}"/>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DE7E-42C2-98EF-10FB18E91785}"/>
              </c:ext>
            </c:extLst>
          </c:dPt>
          <c:dLbls>
            <c:dLbl>
              <c:idx val="0"/>
              <c:layout>
                <c:manualLayout>
                  <c:x val="1.5723270440251458E-2"/>
                  <c:y val="-5.4461537660850238E-1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7E-42C2-98EF-10FB18E91785}"/>
                </c:ext>
              </c:extLst>
            </c:dLbl>
            <c:dLbl>
              <c:idx val="1"/>
              <c:layout>
                <c:manualLayout>
                  <c:x val="-2.8301886792452831E-2"/>
                  <c:y val="3.267730008310840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E7E-42C2-98EF-10FB18E91785}"/>
                </c:ext>
              </c:extLst>
            </c:dLbl>
            <c:dLbl>
              <c:idx val="2"/>
              <c:layout>
                <c:manualLayout>
                  <c:x val="-3.4591194968553472E-2"/>
                  <c:y val="-8.9119909317568382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E7E-42C2-98EF-10FB18E91785}"/>
                </c:ext>
              </c:extLst>
            </c:dLbl>
            <c:dLbl>
              <c:idx val="3"/>
              <c:layout>
                <c:manualLayout>
                  <c:x val="2.5157356509681573E-2"/>
                  <c:y val="-1.4853201264333187E-2"/>
                </c:manualLayout>
              </c:layout>
              <c:spPr>
                <a:noFill/>
                <a:ln>
                  <a:noFill/>
                </a:ln>
                <a:effectLst/>
              </c:spPr>
              <c:txPr>
                <a:bodyPr rot="0" spcFirstLastPara="1" vertOverflow="ellipsis" vert="horz" wrap="square" lIns="38100" tIns="19050" rIns="38100" bIns="19050" anchor="ctr" anchorCtr="1">
                  <a:noAutofit/>
                </a:bodyPr>
                <a:lstStyle/>
                <a:p>
                  <a:pPr>
                    <a:defRPr sz="115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6921383647798741"/>
                      <c:h val="4.7827684667095027E-2"/>
                    </c:manualLayout>
                  </c15:layout>
                </c:ext>
                <c:ext xmlns:c16="http://schemas.microsoft.com/office/drawing/2014/chart" uri="{C3380CC4-5D6E-409C-BE32-E72D297353CC}">
                  <c16:uniqueId val="{00000007-DE7E-42C2-98EF-10FB18E91785}"/>
                </c:ext>
              </c:extLst>
            </c:dLbl>
            <c:spPr>
              <a:noFill/>
              <a:ln>
                <a:noFill/>
              </a:ln>
              <a:effectLst/>
            </c:spPr>
            <c:txPr>
              <a:bodyPr rot="0" spcFirstLastPara="1" vertOverflow="ellipsis" vert="horz" wrap="square" lIns="38100" tIns="19050" rIns="38100" bIns="19050" anchor="ctr" anchorCtr="1">
                <a:spAutoFit/>
              </a:bodyPr>
              <a:lstStyle/>
              <a:p>
                <a:pPr>
                  <a:defRPr sz="11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'allocation viz'!$A$2:$A$5</c:f>
              <c:strCache>
                <c:ptCount val="4"/>
                <c:pt idx="0">
                  <c:v>Marketing</c:v>
                </c:pt>
                <c:pt idx="1">
                  <c:v>Product Development</c:v>
                </c:pt>
                <c:pt idx="2">
                  <c:v>10% Tax Administration</c:v>
                </c:pt>
                <c:pt idx="3">
                  <c:v>Other</c:v>
                </c:pt>
              </c:strCache>
            </c:strRef>
          </c:cat>
          <c:val>
            <c:numRef>
              <c:f>'allocation viz'!$B$2:$B$5</c:f>
              <c:numCache>
                <c:formatCode>"$"#,##0</c:formatCode>
                <c:ptCount val="4"/>
                <c:pt idx="0">
                  <c:v>1463650</c:v>
                </c:pt>
                <c:pt idx="1">
                  <c:v>975604</c:v>
                </c:pt>
                <c:pt idx="2">
                  <c:v>305076</c:v>
                </c:pt>
                <c:pt idx="3">
                  <c:v>306430.1801</c:v>
                </c:pt>
              </c:numCache>
            </c:numRef>
          </c:val>
          <c:extLst>
            <c:ext xmlns:c16="http://schemas.microsoft.com/office/drawing/2014/chart" uri="{C3380CC4-5D6E-409C-BE32-E72D297353CC}">
              <c16:uniqueId val="{00000008-DE7E-42C2-98EF-10FB18E91785}"/>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7442653394740751"/>
          <c:y val="0.7037975114221835"/>
          <c:w val="0.57378819392858915"/>
          <c:h val="0.2776839700592981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3168650" cy="479425"/>
          </a:xfrm>
          <a:prstGeom prst="rect">
            <a:avLst/>
          </a:prstGeom>
          <a:noFill/>
          <a:ln w="9525">
            <a:noFill/>
            <a:miter lim="800000"/>
            <a:headEnd/>
            <a:tailEnd/>
          </a:ln>
        </p:spPr>
        <p:txBody>
          <a:bodyPr vert="horz" wrap="square" lIns="95472" tIns="47736" rIns="95472" bIns="47736" numCol="1" anchor="t" anchorCtr="0" compatLnSpc="1">
            <a:prstTxWarp prst="textNoShape">
              <a:avLst/>
            </a:prstTxWarp>
          </a:bodyPr>
          <a:lstStyle>
            <a:lvl1pPr defTabSz="955395">
              <a:defRPr sz="1300">
                <a:latin typeface="Times New Roman" charset="0"/>
              </a:defRPr>
            </a:lvl1pPr>
          </a:lstStyle>
          <a:p>
            <a:pPr>
              <a:defRPr/>
            </a:pPr>
            <a:endParaRPr lang="en-US" dirty="0"/>
          </a:p>
        </p:txBody>
      </p:sp>
      <p:sp>
        <p:nvSpPr>
          <p:cNvPr id="3" name="Date Placeholder 2"/>
          <p:cNvSpPr>
            <a:spLocks noGrp="1"/>
          </p:cNvSpPr>
          <p:nvPr>
            <p:ph type="dt" sz="quarter" idx="1"/>
          </p:nvPr>
        </p:nvSpPr>
        <p:spPr bwMode="auto">
          <a:xfrm>
            <a:off x="4144963" y="1"/>
            <a:ext cx="3168650" cy="479425"/>
          </a:xfrm>
          <a:prstGeom prst="rect">
            <a:avLst/>
          </a:prstGeom>
          <a:noFill/>
          <a:ln w="9525">
            <a:noFill/>
            <a:miter lim="800000"/>
            <a:headEnd/>
            <a:tailEnd/>
          </a:ln>
        </p:spPr>
        <p:txBody>
          <a:bodyPr vert="horz" wrap="square" lIns="95472" tIns="47736" rIns="95472" bIns="47736" numCol="1" anchor="t" anchorCtr="0" compatLnSpc="1">
            <a:prstTxWarp prst="textNoShape">
              <a:avLst/>
            </a:prstTxWarp>
          </a:bodyPr>
          <a:lstStyle>
            <a:lvl1pPr algn="r" defTabSz="955395">
              <a:defRPr sz="1300">
                <a:latin typeface="Times New Roman" charset="0"/>
              </a:defRPr>
            </a:lvl1pPr>
          </a:lstStyle>
          <a:p>
            <a:pPr>
              <a:defRPr/>
            </a:pPr>
            <a:fld id="{0680AFED-A77B-40C7-B8B6-BABC1868B1A9}" type="datetimeFigureOut">
              <a:rPr lang="en-US"/>
              <a:pPr>
                <a:defRPr/>
              </a:pPr>
              <a:t>9/5/2019</a:t>
            </a:fld>
            <a:endParaRPr lang="en-US" dirty="0"/>
          </a:p>
        </p:txBody>
      </p:sp>
      <p:sp>
        <p:nvSpPr>
          <p:cNvPr id="4" name="Footer Placeholder 3"/>
          <p:cNvSpPr>
            <a:spLocks noGrp="1"/>
          </p:cNvSpPr>
          <p:nvPr>
            <p:ph type="ftr" sz="quarter" idx="2"/>
          </p:nvPr>
        </p:nvSpPr>
        <p:spPr bwMode="auto">
          <a:xfrm>
            <a:off x="1" y="9120189"/>
            <a:ext cx="3168650" cy="479425"/>
          </a:xfrm>
          <a:prstGeom prst="rect">
            <a:avLst/>
          </a:prstGeom>
          <a:noFill/>
          <a:ln w="9525">
            <a:noFill/>
            <a:miter lim="800000"/>
            <a:headEnd/>
            <a:tailEnd/>
          </a:ln>
        </p:spPr>
        <p:txBody>
          <a:bodyPr vert="horz" wrap="square" lIns="95472" tIns="47736" rIns="95472" bIns="47736" numCol="1" anchor="b" anchorCtr="0" compatLnSpc="1">
            <a:prstTxWarp prst="textNoShape">
              <a:avLst/>
            </a:prstTxWarp>
          </a:bodyPr>
          <a:lstStyle>
            <a:lvl1pPr defTabSz="955395">
              <a:defRPr sz="1300">
                <a:latin typeface="Times New Roman" charset="0"/>
              </a:defRPr>
            </a:lvl1pPr>
          </a:lstStyle>
          <a:p>
            <a:pPr>
              <a:defRPr/>
            </a:pPr>
            <a:endParaRPr lang="en-US" dirty="0"/>
          </a:p>
        </p:txBody>
      </p:sp>
      <p:sp>
        <p:nvSpPr>
          <p:cNvPr id="5" name="Slide Number Placeholder 4"/>
          <p:cNvSpPr>
            <a:spLocks noGrp="1"/>
          </p:cNvSpPr>
          <p:nvPr>
            <p:ph type="sldNum" sz="quarter" idx="3"/>
          </p:nvPr>
        </p:nvSpPr>
        <p:spPr bwMode="auto">
          <a:xfrm>
            <a:off x="4144963" y="9120189"/>
            <a:ext cx="3168650" cy="479425"/>
          </a:xfrm>
          <a:prstGeom prst="rect">
            <a:avLst/>
          </a:prstGeom>
          <a:noFill/>
          <a:ln w="9525">
            <a:noFill/>
            <a:miter lim="800000"/>
            <a:headEnd/>
            <a:tailEnd/>
          </a:ln>
        </p:spPr>
        <p:txBody>
          <a:bodyPr vert="horz" wrap="square" lIns="95472" tIns="47736" rIns="95472" bIns="47736" numCol="1" anchor="b" anchorCtr="0" compatLnSpc="1">
            <a:prstTxWarp prst="textNoShape">
              <a:avLst/>
            </a:prstTxWarp>
          </a:bodyPr>
          <a:lstStyle>
            <a:lvl1pPr algn="r" defTabSz="955395">
              <a:defRPr sz="1300">
                <a:latin typeface="Times New Roman" charset="0"/>
              </a:defRPr>
            </a:lvl1pPr>
          </a:lstStyle>
          <a:p>
            <a:pPr>
              <a:defRPr/>
            </a:pPr>
            <a:fld id="{295C753C-8A74-4592-AEAA-9A648AB26027}" type="slidenum">
              <a:rPr lang="en-US"/>
              <a:pPr>
                <a:defRPr/>
              </a:pPr>
              <a:t>‹#›</a:t>
            </a:fld>
            <a:endParaRPr lang="en-US" dirty="0"/>
          </a:p>
        </p:txBody>
      </p:sp>
    </p:spTree>
    <p:extLst>
      <p:ext uri="{BB962C8B-B14F-4D97-AF65-F5344CB8AC3E}">
        <p14:creationId xmlns:p14="http://schemas.microsoft.com/office/powerpoint/2010/main" val="1757498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3168650" cy="479425"/>
          </a:xfrm>
          <a:prstGeom prst="rect">
            <a:avLst/>
          </a:prstGeom>
          <a:noFill/>
          <a:ln w="9525">
            <a:noFill/>
            <a:miter lim="800000"/>
            <a:headEnd/>
            <a:tailEnd/>
          </a:ln>
        </p:spPr>
        <p:txBody>
          <a:bodyPr vert="horz" wrap="square" lIns="96626" tIns="48313" rIns="96626" bIns="48313" numCol="1" anchor="t" anchorCtr="0" compatLnSpc="1">
            <a:prstTxWarp prst="textNoShape">
              <a:avLst/>
            </a:prstTxWarp>
          </a:bodyPr>
          <a:lstStyle>
            <a:lvl1pPr defTabSz="955395">
              <a:defRPr sz="1300">
                <a:latin typeface="Times New Roman" charset="0"/>
              </a:defRPr>
            </a:lvl1pPr>
          </a:lstStyle>
          <a:p>
            <a:pPr>
              <a:defRPr/>
            </a:pPr>
            <a:endParaRPr lang="en-US" dirty="0"/>
          </a:p>
        </p:txBody>
      </p:sp>
      <p:sp>
        <p:nvSpPr>
          <p:cNvPr id="3" name="Date Placeholder 2"/>
          <p:cNvSpPr>
            <a:spLocks noGrp="1"/>
          </p:cNvSpPr>
          <p:nvPr>
            <p:ph type="dt" idx="1"/>
          </p:nvPr>
        </p:nvSpPr>
        <p:spPr bwMode="auto">
          <a:xfrm>
            <a:off x="4144963" y="1"/>
            <a:ext cx="3168650" cy="479425"/>
          </a:xfrm>
          <a:prstGeom prst="rect">
            <a:avLst/>
          </a:prstGeom>
          <a:noFill/>
          <a:ln w="9525">
            <a:noFill/>
            <a:miter lim="800000"/>
            <a:headEnd/>
            <a:tailEnd/>
          </a:ln>
        </p:spPr>
        <p:txBody>
          <a:bodyPr vert="horz" wrap="square" lIns="96626" tIns="48313" rIns="96626" bIns="48313" numCol="1" anchor="t" anchorCtr="0" compatLnSpc="1">
            <a:prstTxWarp prst="textNoShape">
              <a:avLst/>
            </a:prstTxWarp>
          </a:bodyPr>
          <a:lstStyle>
            <a:lvl1pPr algn="r" defTabSz="955395">
              <a:defRPr sz="1300">
                <a:latin typeface="Times New Roman" charset="0"/>
              </a:defRPr>
            </a:lvl1pPr>
          </a:lstStyle>
          <a:p>
            <a:pPr>
              <a:defRPr/>
            </a:pPr>
            <a:fld id="{073246B7-0637-4FF7-AF47-3DA203D6817F}" type="datetimeFigureOut">
              <a:rPr lang="en-US"/>
              <a:pPr>
                <a:defRPr/>
              </a:pPr>
              <a:t>9/5/2019</a:t>
            </a:fld>
            <a:endParaRPr lang="en-US" dirty="0"/>
          </a:p>
        </p:txBody>
      </p:sp>
      <p:sp>
        <p:nvSpPr>
          <p:cNvPr id="4" name="Slide Image Placeholder 3"/>
          <p:cNvSpPr>
            <a:spLocks noGrp="1" noRot="1" noChangeAspect="1"/>
          </p:cNvSpPr>
          <p:nvPr>
            <p:ph type="sldImg" idx="2"/>
          </p:nvPr>
        </p:nvSpPr>
        <p:spPr>
          <a:xfrm>
            <a:off x="1260475" y="720725"/>
            <a:ext cx="4797425" cy="3598863"/>
          </a:xfrm>
          <a:prstGeom prst="rect">
            <a:avLst/>
          </a:prstGeom>
          <a:noFill/>
          <a:ln w="12700">
            <a:solidFill>
              <a:prstClr val="black"/>
            </a:solidFill>
          </a:ln>
        </p:spPr>
        <p:txBody>
          <a:bodyPr vert="horz" lIns="92519" tIns="46260" rIns="92519" bIns="46260" rtlCol="0" anchor="ctr"/>
          <a:lstStyle/>
          <a:p>
            <a:pPr lvl="0"/>
            <a:endParaRPr lang="en-US" noProof="0" dirty="0"/>
          </a:p>
        </p:txBody>
      </p:sp>
      <p:sp>
        <p:nvSpPr>
          <p:cNvPr id="5" name="Notes Placeholder 4"/>
          <p:cNvSpPr>
            <a:spLocks noGrp="1"/>
          </p:cNvSpPr>
          <p:nvPr>
            <p:ph type="body" sz="quarter" idx="3"/>
          </p:nvPr>
        </p:nvSpPr>
        <p:spPr bwMode="auto">
          <a:xfrm>
            <a:off x="731839" y="4560890"/>
            <a:ext cx="5851525" cy="4319587"/>
          </a:xfrm>
          <a:prstGeom prst="rect">
            <a:avLst/>
          </a:prstGeom>
          <a:noFill/>
          <a:ln w="9525">
            <a:noFill/>
            <a:miter lim="800000"/>
            <a:headEnd/>
            <a:tailEnd/>
          </a:ln>
        </p:spPr>
        <p:txBody>
          <a:bodyPr vert="horz" wrap="square" lIns="96626" tIns="48313" rIns="96626" bIns="4831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189"/>
            <a:ext cx="3168650" cy="479425"/>
          </a:xfrm>
          <a:prstGeom prst="rect">
            <a:avLst/>
          </a:prstGeom>
          <a:noFill/>
          <a:ln w="9525">
            <a:noFill/>
            <a:miter lim="800000"/>
            <a:headEnd/>
            <a:tailEnd/>
          </a:ln>
        </p:spPr>
        <p:txBody>
          <a:bodyPr vert="horz" wrap="square" lIns="96626" tIns="48313" rIns="96626" bIns="48313" numCol="1" anchor="b" anchorCtr="0" compatLnSpc="1">
            <a:prstTxWarp prst="textNoShape">
              <a:avLst/>
            </a:prstTxWarp>
          </a:bodyPr>
          <a:lstStyle>
            <a:lvl1pPr defTabSz="955395">
              <a:defRPr sz="1300">
                <a:latin typeface="Times New Roman" charset="0"/>
              </a:defRPr>
            </a:lvl1pPr>
          </a:lstStyle>
          <a:p>
            <a:pPr>
              <a:defRPr/>
            </a:pPr>
            <a:endParaRPr lang="en-US" dirty="0"/>
          </a:p>
        </p:txBody>
      </p:sp>
      <p:sp>
        <p:nvSpPr>
          <p:cNvPr id="7" name="Slide Number Placeholder 6"/>
          <p:cNvSpPr>
            <a:spLocks noGrp="1"/>
          </p:cNvSpPr>
          <p:nvPr>
            <p:ph type="sldNum" sz="quarter" idx="5"/>
          </p:nvPr>
        </p:nvSpPr>
        <p:spPr bwMode="auto">
          <a:xfrm>
            <a:off x="4144963" y="9120189"/>
            <a:ext cx="3168650" cy="479425"/>
          </a:xfrm>
          <a:prstGeom prst="rect">
            <a:avLst/>
          </a:prstGeom>
          <a:noFill/>
          <a:ln w="9525">
            <a:noFill/>
            <a:miter lim="800000"/>
            <a:headEnd/>
            <a:tailEnd/>
          </a:ln>
        </p:spPr>
        <p:txBody>
          <a:bodyPr vert="horz" wrap="square" lIns="96626" tIns="48313" rIns="96626" bIns="48313" numCol="1" anchor="b" anchorCtr="0" compatLnSpc="1">
            <a:prstTxWarp prst="textNoShape">
              <a:avLst/>
            </a:prstTxWarp>
          </a:bodyPr>
          <a:lstStyle>
            <a:lvl1pPr algn="r" defTabSz="955395">
              <a:defRPr sz="1300">
                <a:latin typeface="Times New Roman" charset="0"/>
              </a:defRPr>
            </a:lvl1pPr>
          </a:lstStyle>
          <a:p>
            <a:pPr>
              <a:defRPr/>
            </a:pPr>
            <a:fld id="{3041A98A-8F64-437C-B6C9-A07E06A2571E}" type="slidenum">
              <a:rPr lang="en-US"/>
              <a:pPr>
                <a:defRPr/>
              </a:pPr>
              <a:t>‹#›</a:t>
            </a:fld>
            <a:endParaRPr lang="en-US" dirty="0"/>
          </a:p>
        </p:txBody>
      </p:sp>
    </p:spTree>
    <p:extLst>
      <p:ext uri="{BB962C8B-B14F-4D97-AF65-F5344CB8AC3E}">
        <p14:creationId xmlns:p14="http://schemas.microsoft.com/office/powerpoint/2010/main" val="501678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cap="flat">
            <a:solidFill>
              <a:srgbClr val="000000"/>
            </a:solidFill>
            <a:miter lim="800000"/>
            <a:headEnd type="none" w="med" len="med"/>
            <a:tailEnd type="none" w="med" len="med"/>
          </a:ln>
        </p:spPr>
      </p:sp>
      <p:sp>
        <p:nvSpPr>
          <p:cNvPr id="10243" name="Notes Placeholder 2"/>
          <p:cNvSpPr>
            <a:spLocks noGrp="1"/>
          </p:cNvSpPr>
          <p:nvPr>
            <p:ph type="body" idx="1"/>
          </p:nvPr>
        </p:nvSpPr>
        <p:spPr>
          <a:noFill/>
          <a:ln/>
        </p:spPr>
        <p:txBody>
          <a:bodyPr/>
          <a:lstStyle/>
          <a:p>
            <a:pPr eaLnBrk="1" hangingPunct="1">
              <a:spcBef>
                <a:spcPct val="0"/>
              </a:spcBef>
            </a:pPr>
            <a:endParaRPr lang="en-US" dirty="0"/>
          </a:p>
        </p:txBody>
      </p:sp>
      <p:sp>
        <p:nvSpPr>
          <p:cNvPr id="10244" name="Slide Number Placeholder 3"/>
          <p:cNvSpPr>
            <a:spLocks noGrp="1"/>
          </p:cNvSpPr>
          <p:nvPr>
            <p:ph type="sldNum" sz="quarter" idx="5"/>
          </p:nvPr>
        </p:nvSpPr>
        <p:spPr>
          <a:noFill/>
        </p:spPr>
        <p:txBody>
          <a:bodyPr/>
          <a:lstStyle/>
          <a:p>
            <a:pPr defTabSz="953948"/>
            <a:fld id="{3833F20F-32F2-4FAB-856F-A1C1CE8DF058}" type="slidenum">
              <a:rPr lang="en-US" smtClean="0">
                <a:latin typeface="Times New Roman" pitchFamily="18" charset="0"/>
              </a:rPr>
              <a:pPr defTabSz="953948"/>
              <a:t>0</a:t>
            </a:fld>
            <a:endParaRPr lang="en-US" dirty="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cap="flat">
            <a:solidFill>
              <a:srgbClr val="000000"/>
            </a:solidFill>
            <a:miter lim="800000"/>
            <a:headEnd type="none" w="med" len="med"/>
            <a:tailEnd type="none" w="med" len="med"/>
          </a:ln>
        </p:spPr>
      </p:sp>
      <p:sp>
        <p:nvSpPr>
          <p:cNvPr id="11267" name="Notes Placeholder 2"/>
          <p:cNvSpPr>
            <a:spLocks noGrp="1"/>
          </p:cNvSpPr>
          <p:nvPr>
            <p:ph type="body" idx="1"/>
          </p:nvPr>
        </p:nvSpPr>
        <p:spPr>
          <a:noFill/>
          <a:ln/>
        </p:spPr>
        <p:txBody>
          <a:bodyPr/>
          <a:lstStyle/>
          <a:p>
            <a:pPr eaLnBrk="1" hangingPunct="1"/>
            <a:endParaRPr lang="en-US" dirty="0"/>
          </a:p>
        </p:txBody>
      </p:sp>
      <p:sp>
        <p:nvSpPr>
          <p:cNvPr id="11268" name="Slide Number Placeholder 3"/>
          <p:cNvSpPr>
            <a:spLocks noGrp="1"/>
          </p:cNvSpPr>
          <p:nvPr>
            <p:ph type="sldNum" sz="quarter" idx="5"/>
          </p:nvPr>
        </p:nvSpPr>
        <p:spPr>
          <a:noFill/>
        </p:spPr>
        <p:txBody>
          <a:bodyPr/>
          <a:lstStyle/>
          <a:p>
            <a:pPr defTabSz="953948"/>
            <a:fld id="{18409600-5FDC-4F0B-9F0E-3192DC4EE0B7}" type="slidenum">
              <a:rPr lang="en-US" smtClean="0">
                <a:latin typeface="Times New Roman" pitchFamily="18" charset="0"/>
              </a:rPr>
              <a:pPr defTabSz="953948"/>
              <a:t>20</a:t>
            </a:fld>
            <a:endParaRPr lang="en-US" dirty="0">
              <a:latin typeface="Times New Roman" pitchFamily="18" charset="0"/>
            </a:endParaRPr>
          </a:p>
        </p:txBody>
      </p:sp>
    </p:spTree>
    <p:extLst>
      <p:ext uri="{BB962C8B-B14F-4D97-AF65-F5344CB8AC3E}">
        <p14:creationId xmlns:p14="http://schemas.microsoft.com/office/powerpoint/2010/main" val="64589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cap="flat">
            <a:solidFill>
              <a:srgbClr val="000000"/>
            </a:solidFill>
            <a:miter lim="800000"/>
            <a:headEnd type="none" w="med" len="med"/>
            <a:tailEnd type="none" w="med" len="med"/>
          </a:ln>
        </p:spPr>
      </p:sp>
      <p:sp>
        <p:nvSpPr>
          <p:cNvPr id="11267" name="Notes Placeholder 2"/>
          <p:cNvSpPr>
            <a:spLocks noGrp="1"/>
          </p:cNvSpPr>
          <p:nvPr>
            <p:ph type="body" idx="1"/>
          </p:nvPr>
        </p:nvSpPr>
        <p:spPr>
          <a:noFill/>
          <a:ln/>
        </p:spPr>
        <p:txBody>
          <a:bodyPr/>
          <a:lstStyle/>
          <a:p>
            <a:pPr eaLnBrk="1" hangingPunct="1"/>
            <a:endParaRPr lang="en-US" dirty="0"/>
          </a:p>
        </p:txBody>
      </p:sp>
      <p:sp>
        <p:nvSpPr>
          <p:cNvPr id="11268" name="Slide Number Placeholder 3"/>
          <p:cNvSpPr>
            <a:spLocks noGrp="1"/>
          </p:cNvSpPr>
          <p:nvPr>
            <p:ph type="sldNum" sz="quarter" idx="5"/>
          </p:nvPr>
        </p:nvSpPr>
        <p:spPr>
          <a:noFill/>
        </p:spPr>
        <p:txBody>
          <a:bodyPr/>
          <a:lstStyle/>
          <a:p>
            <a:pPr defTabSz="953948"/>
            <a:fld id="{18409600-5FDC-4F0B-9F0E-3192DC4EE0B7}" type="slidenum">
              <a:rPr lang="en-US" smtClean="0">
                <a:latin typeface="Times New Roman" pitchFamily="18" charset="0"/>
              </a:rPr>
              <a:pPr defTabSz="953948"/>
              <a:t>1</a:t>
            </a:fld>
            <a:endParaRPr lang="en-US" dirty="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cap="flat">
            <a:solidFill>
              <a:srgbClr val="000000"/>
            </a:solidFill>
            <a:miter lim="800000"/>
            <a:headEnd type="none" w="med" len="med"/>
            <a:tailEnd type="none" w="med" len="med"/>
          </a:ln>
        </p:spPr>
      </p:sp>
      <p:sp>
        <p:nvSpPr>
          <p:cNvPr id="12291" name="Notes Placeholder 2"/>
          <p:cNvSpPr>
            <a:spLocks noGrp="1"/>
          </p:cNvSpPr>
          <p:nvPr>
            <p:ph type="body" idx="1"/>
          </p:nvPr>
        </p:nvSpPr>
        <p:spPr>
          <a:noFill/>
          <a:ln/>
        </p:spPr>
        <p:txBody>
          <a:bodyPr/>
          <a:lstStyle/>
          <a:p>
            <a:pPr eaLnBrk="1" hangingPunct="1"/>
            <a:endParaRPr lang="en-US" dirty="0"/>
          </a:p>
        </p:txBody>
      </p:sp>
      <p:sp>
        <p:nvSpPr>
          <p:cNvPr id="12292" name="Slide Number Placeholder 3"/>
          <p:cNvSpPr>
            <a:spLocks noGrp="1"/>
          </p:cNvSpPr>
          <p:nvPr>
            <p:ph type="sldNum" sz="quarter" idx="5"/>
          </p:nvPr>
        </p:nvSpPr>
        <p:spPr>
          <a:noFill/>
        </p:spPr>
        <p:txBody>
          <a:bodyPr/>
          <a:lstStyle/>
          <a:p>
            <a:pPr defTabSz="953948"/>
            <a:fld id="{19EC4009-3F80-4467-AC19-726203DE0D24}" type="slidenum">
              <a:rPr lang="en-US" smtClean="0">
                <a:latin typeface="Times New Roman" pitchFamily="18" charset="0"/>
              </a:rPr>
              <a:pPr defTabSz="953948"/>
              <a:t>2</a:t>
            </a:fld>
            <a:endParaRPr lang="en-US" dirty="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a:noFill/>
          <a:ln/>
        </p:spPr>
        <p:txBody>
          <a:bodyPr/>
          <a:lstStyle/>
          <a:p>
            <a:endParaRPr lang="en-US" dirty="0"/>
          </a:p>
        </p:txBody>
      </p:sp>
      <p:sp>
        <p:nvSpPr>
          <p:cNvPr id="14340" name="Slide Number Placeholder 3"/>
          <p:cNvSpPr>
            <a:spLocks noGrp="1"/>
          </p:cNvSpPr>
          <p:nvPr>
            <p:ph type="sldNum" sz="quarter" idx="5"/>
          </p:nvPr>
        </p:nvSpPr>
        <p:spPr>
          <a:noFill/>
        </p:spPr>
        <p:txBody>
          <a:bodyPr/>
          <a:lstStyle/>
          <a:p>
            <a:pPr defTabSz="953948"/>
            <a:fld id="{8590C01B-1E51-45CA-B600-2CDFE5DB58B1}" type="slidenum">
              <a:rPr lang="en-US" smtClean="0">
                <a:latin typeface="Times New Roman" pitchFamily="18" charset="0"/>
              </a:rPr>
              <a:pPr defTabSz="953948"/>
              <a:t>4</a:t>
            </a:fld>
            <a:endParaRPr lang="en-US"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a:noFill/>
          <a:ln/>
        </p:spPr>
        <p:txBody>
          <a:bodyPr/>
          <a:lstStyle/>
          <a:p>
            <a:endParaRPr lang="en-US" dirty="0"/>
          </a:p>
        </p:txBody>
      </p:sp>
      <p:sp>
        <p:nvSpPr>
          <p:cNvPr id="14340" name="Slide Number Placeholder 3"/>
          <p:cNvSpPr>
            <a:spLocks noGrp="1"/>
          </p:cNvSpPr>
          <p:nvPr>
            <p:ph type="sldNum" sz="quarter" idx="5"/>
          </p:nvPr>
        </p:nvSpPr>
        <p:spPr>
          <a:noFill/>
        </p:spPr>
        <p:txBody>
          <a:bodyPr/>
          <a:lstStyle/>
          <a:p>
            <a:pPr defTabSz="953948"/>
            <a:fld id="{8590C01B-1E51-45CA-B600-2CDFE5DB58B1}" type="slidenum">
              <a:rPr lang="en-US" smtClean="0">
                <a:latin typeface="Times New Roman" pitchFamily="18" charset="0"/>
              </a:rPr>
              <a:pPr defTabSz="953948"/>
              <a:t>14</a:t>
            </a:fld>
            <a:endParaRPr lang="en-US"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cap="flat">
            <a:solidFill>
              <a:srgbClr val="000000"/>
            </a:solidFill>
            <a:miter lim="800000"/>
            <a:headEnd type="none" w="med" len="med"/>
            <a:tailEnd type="none" w="med" len="med"/>
          </a:ln>
        </p:spPr>
      </p:sp>
      <p:sp>
        <p:nvSpPr>
          <p:cNvPr id="11267" name="Notes Placeholder 2"/>
          <p:cNvSpPr>
            <a:spLocks noGrp="1"/>
          </p:cNvSpPr>
          <p:nvPr>
            <p:ph type="body" idx="1"/>
          </p:nvPr>
        </p:nvSpPr>
        <p:spPr>
          <a:noFill/>
          <a:ln/>
        </p:spPr>
        <p:txBody>
          <a:bodyPr/>
          <a:lstStyle/>
          <a:p>
            <a:pPr eaLnBrk="1" hangingPunct="1"/>
            <a:endParaRPr lang="en-US" dirty="0"/>
          </a:p>
        </p:txBody>
      </p:sp>
      <p:sp>
        <p:nvSpPr>
          <p:cNvPr id="11268" name="Slide Number Placeholder 3"/>
          <p:cNvSpPr>
            <a:spLocks noGrp="1"/>
          </p:cNvSpPr>
          <p:nvPr>
            <p:ph type="sldNum" sz="quarter" idx="5"/>
          </p:nvPr>
        </p:nvSpPr>
        <p:spPr>
          <a:noFill/>
        </p:spPr>
        <p:txBody>
          <a:bodyPr/>
          <a:lstStyle/>
          <a:p>
            <a:pPr defTabSz="953948"/>
            <a:fld id="{18409600-5FDC-4F0B-9F0E-3192DC4EE0B7}" type="slidenum">
              <a:rPr lang="en-US" smtClean="0">
                <a:latin typeface="Times New Roman" pitchFamily="18" charset="0"/>
              </a:rPr>
              <a:pPr defTabSz="953948"/>
              <a:t>16</a:t>
            </a:fld>
            <a:endParaRPr lang="en-US" dirty="0">
              <a:latin typeface="Times New Roman" pitchFamily="18" charset="0"/>
            </a:endParaRPr>
          </a:p>
        </p:txBody>
      </p:sp>
    </p:spTree>
    <p:extLst>
      <p:ext uri="{BB962C8B-B14F-4D97-AF65-F5344CB8AC3E}">
        <p14:creationId xmlns:p14="http://schemas.microsoft.com/office/powerpoint/2010/main" val="2277980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cap="flat">
            <a:solidFill>
              <a:srgbClr val="000000"/>
            </a:solidFill>
            <a:miter lim="800000"/>
            <a:headEnd type="none" w="med" len="med"/>
            <a:tailEnd type="none" w="med" len="med"/>
          </a:ln>
        </p:spPr>
      </p:sp>
      <p:sp>
        <p:nvSpPr>
          <p:cNvPr id="11267" name="Notes Placeholder 2"/>
          <p:cNvSpPr>
            <a:spLocks noGrp="1"/>
          </p:cNvSpPr>
          <p:nvPr>
            <p:ph type="body" idx="1"/>
          </p:nvPr>
        </p:nvSpPr>
        <p:spPr>
          <a:noFill/>
          <a:ln/>
        </p:spPr>
        <p:txBody>
          <a:bodyPr/>
          <a:lstStyle/>
          <a:p>
            <a:pPr eaLnBrk="1" hangingPunct="1"/>
            <a:endParaRPr lang="en-US" dirty="0"/>
          </a:p>
        </p:txBody>
      </p:sp>
      <p:sp>
        <p:nvSpPr>
          <p:cNvPr id="11268" name="Slide Number Placeholder 3"/>
          <p:cNvSpPr>
            <a:spLocks noGrp="1"/>
          </p:cNvSpPr>
          <p:nvPr>
            <p:ph type="sldNum" sz="quarter" idx="5"/>
          </p:nvPr>
        </p:nvSpPr>
        <p:spPr>
          <a:noFill/>
        </p:spPr>
        <p:txBody>
          <a:bodyPr/>
          <a:lstStyle/>
          <a:p>
            <a:pPr defTabSz="953948"/>
            <a:fld id="{18409600-5FDC-4F0B-9F0E-3192DC4EE0B7}" type="slidenum">
              <a:rPr lang="en-US" smtClean="0">
                <a:latin typeface="Times New Roman" pitchFamily="18" charset="0"/>
              </a:rPr>
              <a:pPr defTabSz="953948"/>
              <a:t>17</a:t>
            </a:fld>
            <a:endParaRPr lang="en-US" dirty="0">
              <a:latin typeface="Times New Roman" pitchFamily="18" charset="0"/>
            </a:endParaRPr>
          </a:p>
        </p:txBody>
      </p:sp>
    </p:spTree>
    <p:extLst>
      <p:ext uri="{BB962C8B-B14F-4D97-AF65-F5344CB8AC3E}">
        <p14:creationId xmlns:p14="http://schemas.microsoft.com/office/powerpoint/2010/main" val="3148084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Forecast includes analysis of industry trends, forecast of new hotel rooms, and corrections for abnormal events (i.e. Maplewood resident displacement). Data from Smith Travel Reports used to analyze hotel sales trends.</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3041A98A-8F64-437C-B6C9-A07E06A2571E}" type="slidenum">
              <a:rPr lang="en-US" smtClean="0"/>
              <a:pPr>
                <a:defRPr/>
              </a:pPr>
              <a:t>18</a:t>
            </a:fld>
            <a:endParaRPr lang="en-US" dirty="0"/>
          </a:p>
        </p:txBody>
      </p:sp>
    </p:spTree>
    <p:extLst>
      <p:ext uri="{BB962C8B-B14F-4D97-AF65-F5344CB8AC3E}">
        <p14:creationId xmlns:p14="http://schemas.microsoft.com/office/powerpoint/2010/main" val="4223170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includes</a:t>
            </a:r>
          </a:p>
          <a:p>
            <a:pPr marL="177845" indent="-177845">
              <a:buFontTx/>
              <a:buChar char="-"/>
            </a:pPr>
            <a:r>
              <a:rPr lang="en-US" dirty="0"/>
              <a:t>Program Director Wages &amp; Benefits</a:t>
            </a:r>
          </a:p>
          <a:p>
            <a:pPr marL="177845" indent="-177845">
              <a:buFontTx/>
              <a:buChar char="-"/>
            </a:pPr>
            <a:r>
              <a:rPr lang="en-US" dirty="0"/>
              <a:t>TCAD General Operating Support</a:t>
            </a:r>
          </a:p>
          <a:p>
            <a:pPr marL="177845" indent="-177845">
              <a:buFontTx/>
              <a:buChar char="-"/>
            </a:pPr>
            <a:r>
              <a:rPr lang="en-US" dirty="0"/>
              <a:t>STI Grants</a:t>
            </a:r>
          </a:p>
          <a:p>
            <a:pPr marL="177845" indent="-177845">
              <a:buFontTx/>
              <a:buChar char="-"/>
            </a:pPr>
            <a:r>
              <a:rPr lang="en-US" dirty="0"/>
              <a:t>Contribution to Reserves</a:t>
            </a:r>
          </a:p>
        </p:txBody>
      </p:sp>
      <p:sp>
        <p:nvSpPr>
          <p:cNvPr id="4" name="Slide Number Placeholder 3"/>
          <p:cNvSpPr>
            <a:spLocks noGrp="1"/>
          </p:cNvSpPr>
          <p:nvPr>
            <p:ph type="sldNum" sz="quarter" idx="5"/>
          </p:nvPr>
        </p:nvSpPr>
        <p:spPr/>
        <p:txBody>
          <a:bodyPr/>
          <a:lstStyle/>
          <a:p>
            <a:pPr>
              <a:defRPr/>
            </a:pPr>
            <a:fld id="{3041A98A-8F64-437C-B6C9-A07E06A2571E}" type="slidenum">
              <a:rPr lang="en-US" smtClean="0"/>
              <a:pPr>
                <a:defRPr/>
              </a:pPr>
              <a:t>19</a:t>
            </a:fld>
            <a:endParaRPr lang="en-US" dirty="0"/>
          </a:p>
        </p:txBody>
      </p:sp>
    </p:spTree>
    <p:extLst>
      <p:ext uri="{BB962C8B-B14F-4D97-AF65-F5344CB8AC3E}">
        <p14:creationId xmlns:p14="http://schemas.microsoft.com/office/powerpoint/2010/main" val="254936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D9CE896-C56A-4560-A1B6-7EA4D8C0096D}" type="slidenum">
              <a:rPr lang="en-US" smtClean="0"/>
              <a:pPr>
                <a:defRPr/>
              </a:pPr>
              <a:t>‹#›</a:t>
            </a:fld>
            <a:endParaRPr lang="en-US" dirty="0"/>
          </a:p>
        </p:txBody>
      </p:sp>
    </p:spTree>
    <p:extLst>
      <p:ext uri="{BB962C8B-B14F-4D97-AF65-F5344CB8AC3E}">
        <p14:creationId xmlns:p14="http://schemas.microsoft.com/office/powerpoint/2010/main" val="3830363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26F32FF-4D12-42B6-95C7-F33AD21B694A}" type="slidenum">
              <a:rPr lang="en-US" smtClean="0"/>
              <a:pPr>
                <a:defRPr/>
              </a:pPr>
              <a:t>‹#›</a:t>
            </a:fld>
            <a:endParaRPr lang="en-US" dirty="0"/>
          </a:p>
        </p:txBody>
      </p:sp>
    </p:spTree>
    <p:extLst>
      <p:ext uri="{BB962C8B-B14F-4D97-AF65-F5344CB8AC3E}">
        <p14:creationId xmlns:p14="http://schemas.microsoft.com/office/powerpoint/2010/main" val="79109459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26F32FF-4D12-42B6-95C7-F33AD21B694A}" type="slidenum">
              <a:rPr lang="en-US" smtClean="0"/>
              <a:pPr>
                <a:defRPr/>
              </a:pPr>
              <a:t>‹#›</a:t>
            </a:fld>
            <a:endParaRPr lang="en-US" dirty="0"/>
          </a:p>
        </p:txBody>
      </p:sp>
    </p:spTree>
    <p:extLst>
      <p:ext uri="{BB962C8B-B14F-4D97-AF65-F5344CB8AC3E}">
        <p14:creationId xmlns:p14="http://schemas.microsoft.com/office/powerpoint/2010/main" val="403496613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26F32FF-4D12-42B6-95C7-F33AD21B694A}" type="slidenum">
              <a:rPr lang="en-US" smtClean="0"/>
              <a:pPr>
                <a:defRPr/>
              </a:pPr>
              <a:t>‹#›</a:t>
            </a:fld>
            <a:endParaRPr lang="en-US" dirty="0"/>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24447515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26F32FF-4D12-42B6-95C7-F33AD21B694A}" type="slidenum">
              <a:rPr lang="en-US" smtClean="0"/>
              <a:pPr>
                <a:defRPr/>
              </a:pPr>
              <a:t>‹#›</a:t>
            </a:fld>
            <a:endParaRPr lang="en-US" dirty="0"/>
          </a:p>
        </p:txBody>
      </p:sp>
    </p:spTree>
    <p:extLst>
      <p:ext uri="{BB962C8B-B14F-4D97-AF65-F5344CB8AC3E}">
        <p14:creationId xmlns:p14="http://schemas.microsoft.com/office/powerpoint/2010/main" val="154228280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dirty="0"/>
          </a:p>
        </p:txBody>
      </p:sp>
      <p:sp>
        <p:nvSpPr>
          <p:cNvPr id="4"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26F32FF-4D12-42B6-95C7-F33AD21B694A}" type="slidenum">
              <a:rPr lang="en-US" smtClean="0"/>
              <a:pPr>
                <a:defRPr/>
              </a:pPr>
              <a:t>‹#›</a:t>
            </a:fld>
            <a:endParaRPr lang="en-US" dirty="0"/>
          </a:p>
        </p:txBody>
      </p:sp>
    </p:spTree>
    <p:extLst>
      <p:ext uri="{BB962C8B-B14F-4D97-AF65-F5344CB8AC3E}">
        <p14:creationId xmlns:p14="http://schemas.microsoft.com/office/powerpoint/2010/main" val="231017269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dirty="0"/>
          </a:p>
        </p:txBody>
      </p:sp>
      <p:sp>
        <p:nvSpPr>
          <p:cNvPr id="4"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26F32FF-4D12-42B6-95C7-F33AD21B694A}" type="slidenum">
              <a:rPr lang="en-US" smtClean="0"/>
              <a:pPr>
                <a:defRPr/>
              </a:pPr>
              <a:t>‹#›</a:t>
            </a:fld>
            <a:endParaRPr lang="en-US" dirty="0"/>
          </a:p>
        </p:txBody>
      </p:sp>
    </p:spTree>
    <p:extLst>
      <p:ext uri="{BB962C8B-B14F-4D97-AF65-F5344CB8AC3E}">
        <p14:creationId xmlns:p14="http://schemas.microsoft.com/office/powerpoint/2010/main" val="201005726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33EB928-FEC0-4342-943B-6621DDE8D1A9}" type="slidenum">
              <a:rPr lang="en-US" smtClean="0"/>
              <a:pPr>
                <a:defRPr/>
              </a:pPr>
              <a:t>‹#›</a:t>
            </a:fld>
            <a:endParaRPr lang="en-US" dirty="0"/>
          </a:p>
        </p:txBody>
      </p:sp>
    </p:spTree>
    <p:extLst>
      <p:ext uri="{BB962C8B-B14F-4D97-AF65-F5344CB8AC3E}">
        <p14:creationId xmlns:p14="http://schemas.microsoft.com/office/powerpoint/2010/main" val="3893278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9D590D2-5E58-441C-824F-75B27289F506}" type="slidenum">
              <a:rPr lang="en-US" smtClean="0"/>
              <a:pPr>
                <a:defRPr/>
              </a:pPr>
              <a:t>‹#›</a:t>
            </a:fld>
            <a:endParaRPr lang="en-US" dirty="0"/>
          </a:p>
        </p:txBody>
      </p:sp>
    </p:spTree>
    <p:extLst>
      <p:ext uri="{BB962C8B-B14F-4D97-AF65-F5344CB8AC3E}">
        <p14:creationId xmlns:p14="http://schemas.microsoft.com/office/powerpoint/2010/main" val="911750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A146FE4-4670-422F-9732-4DD1102CBAD0}" type="slidenum">
              <a:rPr lang="en-US" smtClean="0"/>
              <a:pPr>
                <a:defRPr/>
              </a:pPr>
              <a:t>‹#›</a:t>
            </a:fld>
            <a:endParaRPr lang="en-US" dirty="0"/>
          </a:p>
        </p:txBody>
      </p:sp>
    </p:spTree>
    <p:extLst>
      <p:ext uri="{BB962C8B-B14F-4D97-AF65-F5344CB8AC3E}">
        <p14:creationId xmlns:p14="http://schemas.microsoft.com/office/powerpoint/2010/main" val="3586914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2893330-67CD-44E1-8F85-693ED6119754}" type="slidenum">
              <a:rPr lang="en-US" smtClean="0"/>
              <a:pPr>
                <a:defRPr/>
              </a:pPr>
              <a:t>‹#›</a:t>
            </a:fld>
            <a:endParaRPr lang="en-US" dirty="0"/>
          </a:p>
        </p:txBody>
      </p:sp>
    </p:spTree>
    <p:extLst>
      <p:ext uri="{BB962C8B-B14F-4D97-AF65-F5344CB8AC3E}">
        <p14:creationId xmlns:p14="http://schemas.microsoft.com/office/powerpoint/2010/main" val="1146373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26F32FF-4D12-42B6-95C7-F33AD21B694A}" type="slidenum">
              <a:rPr lang="en-US" smtClean="0"/>
              <a:pPr>
                <a:defRPr/>
              </a:pPr>
              <a:t>‹#›</a:t>
            </a:fld>
            <a:endParaRPr lang="en-US" dirty="0"/>
          </a:p>
        </p:txBody>
      </p:sp>
    </p:spTree>
    <p:extLst>
      <p:ext uri="{BB962C8B-B14F-4D97-AF65-F5344CB8AC3E}">
        <p14:creationId xmlns:p14="http://schemas.microsoft.com/office/powerpoint/2010/main" val="98682797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B78C5B75-2CE4-4443-8462-55549DD730ED}" type="slidenum">
              <a:rPr lang="en-US" smtClean="0"/>
              <a:pPr>
                <a:defRPr/>
              </a:pPr>
              <a:t>‹#›</a:t>
            </a:fld>
            <a:endParaRPr lang="en-US" dirty="0"/>
          </a:p>
        </p:txBody>
      </p:sp>
    </p:spTree>
    <p:extLst>
      <p:ext uri="{BB962C8B-B14F-4D97-AF65-F5344CB8AC3E}">
        <p14:creationId xmlns:p14="http://schemas.microsoft.com/office/powerpoint/2010/main" val="207414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dirty="0"/>
          </a:p>
        </p:txBody>
      </p:sp>
      <p:sp>
        <p:nvSpPr>
          <p:cNvPr id="5" name="Footer Placeholder 3"/>
          <p:cNvSpPr>
            <a:spLocks noGrp="1"/>
          </p:cNvSpPr>
          <p:nvPr>
            <p:ph type="ftr" sz="quarter" idx="11"/>
          </p:nvPr>
        </p:nvSpPr>
        <p:spPr/>
        <p:txBody>
          <a:bodyPr/>
          <a:lstStyle/>
          <a:p>
            <a:pPr>
              <a:defRPr/>
            </a:pPr>
            <a:endParaRPr lang="en-US" dirty="0"/>
          </a:p>
        </p:txBody>
      </p:sp>
      <p:sp>
        <p:nvSpPr>
          <p:cNvPr id="6" name="Slide Number Placeholder 4"/>
          <p:cNvSpPr>
            <a:spLocks noGrp="1"/>
          </p:cNvSpPr>
          <p:nvPr>
            <p:ph type="sldNum" sz="quarter" idx="12"/>
          </p:nvPr>
        </p:nvSpPr>
        <p:spPr/>
        <p:txBody>
          <a:bodyPr/>
          <a:lstStyle/>
          <a:p>
            <a:pPr>
              <a:defRPr/>
            </a:pPr>
            <a:fld id="{63ED9D60-9270-4187-851B-0D7D5332D129}" type="slidenum">
              <a:rPr lang="en-US" smtClean="0"/>
              <a:pPr>
                <a:defRPr/>
              </a:pPr>
              <a:t>‹#›</a:t>
            </a:fld>
            <a:endParaRPr lang="en-US" dirty="0"/>
          </a:p>
        </p:txBody>
      </p:sp>
    </p:spTree>
    <p:extLst>
      <p:ext uri="{BB962C8B-B14F-4D97-AF65-F5344CB8AC3E}">
        <p14:creationId xmlns:p14="http://schemas.microsoft.com/office/powerpoint/2010/main" val="3903042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dirty="0"/>
          </a:p>
        </p:txBody>
      </p:sp>
      <p:sp>
        <p:nvSpPr>
          <p:cNvPr id="5" name="Footer Placeholder 2"/>
          <p:cNvSpPr>
            <a:spLocks noGrp="1"/>
          </p:cNvSpPr>
          <p:nvPr>
            <p:ph type="ftr" sz="quarter" idx="11"/>
          </p:nvPr>
        </p:nvSpPr>
        <p:spPr/>
        <p:txBody>
          <a:bodyPr/>
          <a:lstStyle/>
          <a:p>
            <a:pPr>
              <a:defRPr/>
            </a:pPr>
            <a:endParaRPr lang="en-US" dirty="0"/>
          </a:p>
        </p:txBody>
      </p:sp>
      <p:sp>
        <p:nvSpPr>
          <p:cNvPr id="6" name="Slide Number Placeholder 3"/>
          <p:cNvSpPr>
            <a:spLocks noGrp="1"/>
          </p:cNvSpPr>
          <p:nvPr>
            <p:ph type="sldNum" sz="quarter" idx="12"/>
          </p:nvPr>
        </p:nvSpPr>
        <p:spPr/>
        <p:txBody>
          <a:bodyPr/>
          <a:lstStyle/>
          <a:p>
            <a:pPr>
              <a:defRPr/>
            </a:pPr>
            <a:fld id="{2FFD9E89-94D2-4F14-919C-405B34B01664}" type="slidenum">
              <a:rPr lang="en-US" smtClean="0"/>
              <a:pPr>
                <a:defRPr/>
              </a:pPr>
              <a:t>‹#›</a:t>
            </a:fld>
            <a:endParaRPr lang="en-US" dirty="0"/>
          </a:p>
        </p:txBody>
      </p:sp>
    </p:spTree>
    <p:extLst>
      <p:ext uri="{BB962C8B-B14F-4D97-AF65-F5344CB8AC3E}">
        <p14:creationId xmlns:p14="http://schemas.microsoft.com/office/powerpoint/2010/main" val="673085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endParaRPr lang="en-US" dirty="0"/>
          </a:p>
        </p:txBody>
      </p:sp>
      <p:sp>
        <p:nvSpPr>
          <p:cNvPr id="5" name="Footer Placeholder 5"/>
          <p:cNvSpPr>
            <a:spLocks noGrp="1"/>
          </p:cNvSpPr>
          <p:nvPr>
            <p:ph type="ftr" sz="quarter" idx="11"/>
          </p:nvPr>
        </p:nvSpPr>
        <p:spPr/>
        <p:txBody>
          <a:bodyPr/>
          <a:lstStyle/>
          <a:p>
            <a:pPr>
              <a:defRPr/>
            </a:pPr>
            <a:endParaRPr lang="en-US" dirty="0"/>
          </a:p>
        </p:txBody>
      </p:sp>
      <p:sp>
        <p:nvSpPr>
          <p:cNvPr id="6" name="Slide Number Placeholder 6"/>
          <p:cNvSpPr>
            <a:spLocks noGrp="1"/>
          </p:cNvSpPr>
          <p:nvPr>
            <p:ph type="sldNum" sz="quarter" idx="12"/>
          </p:nvPr>
        </p:nvSpPr>
        <p:spPr/>
        <p:txBody>
          <a:bodyPr/>
          <a:lstStyle/>
          <a:p>
            <a:pPr>
              <a:defRPr/>
            </a:pPr>
            <a:fld id="{C4CFBA23-F2F2-4CA5-B2F3-23FCFB795911}" type="slidenum">
              <a:rPr lang="en-US" smtClean="0"/>
              <a:pPr>
                <a:defRPr/>
              </a:pPr>
              <a:t>‹#›</a:t>
            </a:fld>
            <a:endParaRPr lang="en-US" dirty="0"/>
          </a:p>
        </p:txBody>
      </p:sp>
    </p:spTree>
    <p:extLst>
      <p:ext uri="{BB962C8B-B14F-4D97-AF65-F5344CB8AC3E}">
        <p14:creationId xmlns:p14="http://schemas.microsoft.com/office/powerpoint/2010/main" val="1404035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26F32FF-4D12-42B6-95C7-F33AD21B694A}" type="slidenum">
              <a:rPr lang="en-US" smtClean="0"/>
              <a:pPr>
                <a:defRPr/>
              </a:pPr>
              <a:t>‹#›</a:t>
            </a:fld>
            <a:endParaRPr lang="en-US" dirty="0"/>
          </a:p>
        </p:txBody>
      </p:sp>
    </p:spTree>
    <p:extLst>
      <p:ext uri="{BB962C8B-B14F-4D97-AF65-F5344CB8AC3E}">
        <p14:creationId xmlns:p14="http://schemas.microsoft.com/office/powerpoint/2010/main" val="40541988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bg2">
                <a:shade val="69000"/>
                <a:hueMod val="108000"/>
                <a:satMod val="164000"/>
                <a:lumMod val="74000"/>
              </a:schemeClr>
              <a:schemeClr val="bg2">
                <a:tint val="96000"/>
                <a:hueMod val="88000"/>
                <a:satMod val="140000"/>
                <a:lumMod val="132000"/>
              </a:schemeClr>
            </a:duotone>
            <a:extLst/>
          </a:blip>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dirty="0"/>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526F32FF-4D12-42B6-95C7-F33AD21B694A}" type="slidenum">
              <a:rPr lang="en-US" smtClean="0"/>
              <a:pPr>
                <a:defRPr/>
              </a:pPr>
              <a:t>‹#›</a:t>
            </a:fld>
            <a:endParaRPr lang="en-US" dirty="0"/>
          </a:p>
        </p:txBody>
      </p:sp>
    </p:spTree>
    <p:extLst>
      <p:ext uri="{BB962C8B-B14F-4D97-AF65-F5344CB8AC3E}">
        <p14:creationId xmlns:p14="http://schemas.microsoft.com/office/powerpoint/2010/main" val="3259424044"/>
      </p:ext>
    </p:extLst>
  </p:cSld>
  <p:clrMap bg1="dk1" tx1="lt1" bg2="dk2" tx2="lt2" accent1="accent1" accent2="accent2" accent3="accent3" accent4="accent4" accent5="accent5" accent6="accent6" hlink="hlink" folHlink="folHlink"/>
  <p:sldLayoutIdLst>
    <p:sldLayoutId id="2147484418" r:id="rId1"/>
    <p:sldLayoutId id="2147484419" r:id="rId2"/>
    <p:sldLayoutId id="2147484420" r:id="rId3"/>
    <p:sldLayoutId id="2147484421" r:id="rId4"/>
    <p:sldLayoutId id="2147484422" r:id="rId5"/>
    <p:sldLayoutId id="2147484423" r:id="rId6"/>
    <p:sldLayoutId id="2147484424" r:id="rId7"/>
    <p:sldLayoutId id="2147484425" r:id="rId8"/>
    <p:sldLayoutId id="2147484426" r:id="rId9"/>
    <p:sldLayoutId id="2147484427" r:id="rId10"/>
    <p:sldLayoutId id="2147484428" r:id="rId11"/>
    <p:sldLayoutId id="2147484429" r:id="rId12"/>
    <p:sldLayoutId id="2147484430" r:id="rId13"/>
    <p:sldLayoutId id="2147484431" r:id="rId14"/>
    <p:sldLayoutId id="2147484432" r:id="rId15"/>
    <p:sldLayoutId id="2147484433" r:id="rId16"/>
    <p:sldLayoutId id="2147484434"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3AF079E-9A07-4E63-8AD9-396CF9AD2A10}"/>
              </a:ext>
            </a:extLst>
          </p:cNvPr>
          <p:cNvSpPr txBox="1"/>
          <p:nvPr/>
        </p:nvSpPr>
        <p:spPr>
          <a:xfrm>
            <a:off x="2057400" y="838200"/>
            <a:ext cx="5334000" cy="830997"/>
          </a:xfrm>
          <a:prstGeom prst="rect">
            <a:avLst/>
          </a:prstGeom>
          <a:noFill/>
        </p:spPr>
        <p:txBody>
          <a:bodyPr wrap="square" rtlCol="0">
            <a:spAutoFit/>
          </a:bodyPr>
          <a:lstStyle/>
          <a:p>
            <a:pPr algn="ctr"/>
            <a:r>
              <a:rPr lang="en-US" sz="4800" dirty="0"/>
              <a:t>Tompkins County</a:t>
            </a:r>
          </a:p>
        </p:txBody>
      </p:sp>
      <p:sp>
        <p:nvSpPr>
          <p:cNvPr id="7" name="TextBox 6">
            <a:extLst>
              <a:ext uri="{FF2B5EF4-FFF2-40B4-BE49-F238E27FC236}">
                <a16:creationId xmlns:a16="http://schemas.microsoft.com/office/drawing/2014/main" id="{BC4725E8-AB95-4D13-98FB-8D8D63AB03AF}"/>
              </a:ext>
            </a:extLst>
          </p:cNvPr>
          <p:cNvSpPr txBox="1"/>
          <p:nvPr/>
        </p:nvSpPr>
        <p:spPr>
          <a:xfrm>
            <a:off x="1828800" y="2226549"/>
            <a:ext cx="5486400" cy="1569660"/>
          </a:xfrm>
          <a:prstGeom prst="rect">
            <a:avLst/>
          </a:prstGeom>
          <a:noFill/>
        </p:spPr>
        <p:txBody>
          <a:bodyPr wrap="square" rtlCol="0">
            <a:spAutoFit/>
          </a:bodyPr>
          <a:lstStyle/>
          <a:p>
            <a:pPr algn="ctr"/>
            <a:r>
              <a:rPr lang="en-US" sz="4800" dirty="0"/>
              <a:t>Planning and Sustainability</a:t>
            </a:r>
          </a:p>
        </p:txBody>
      </p:sp>
      <p:sp>
        <p:nvSpPr>
          <p:cNvPr id="8" name="TextBox 7">
            <a:extLst>
              <a:ext uri="{FF2B5EF4-FFF2-40B4-BE49-F238E27FC236}">
                <a16:creationId xmlns:a16="http://schemas.microsoft.com/office/drawing/2014/main" id="{800AF6C2-3084-4285-8E91-C070FE0D9886}"/>
              </a:ext>
            </a:extLst>
          </p:cNvPr>
          <p:cNvSpPr txBox="1"/>
          <p:nvPr/>
        </p:nvSpPr>
        <p:spPr>
          <a:xfrm>
            <a:off x="1600200" y="4459069"/>
            <a:ext cx="5943600" cy="646331"/>
          </a:xfrm>
          <a:prstGeom prst="rect">
            <a:avLst/>
          </a:prstGeom>
          <a:noFill/>
        </p:spPr>
        <p:txBody>
          <a:bodyPr wrap="square" rtlCol="0">
            <a:spAutoFit/>
          </a:bodyPr>
          <a:lstStyle/>
          <a:p>
            <a:pPr algn="ctr"/>
            <a:r>
              <a:rPr lang="en-US" sz="3600" dirty="0"/>
              <a:t>2020 Budget Presentation</a:t>
            </a:r>
          </a:p>
        </p:txBody>
      </p:sp>
      <p:pic>
        <p:nvPicPr>
          <p:cNvPr id="12" name="Picture 11" descr="A picture containing object&#10;&#10;Description automatically generated">
            <a:extLst>
              <a:ext uri="{FF2B5EF4-FFF2-40B4-BE49-F238E27FC236}">
                <a16:creationId xmlns:a16="http://schemas.microsoft.com/office/drawing/2014/main" id="{91426E55-349A-4348-A663-C74802A803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57200"/>
            <a:ext cx="1489841" cy="1440180"/>
          </a:xfrm>
          <a:prstGeom prst="rect">
            <a:avLst/>
          </a:prstGeom>
          <a:effectLst>
            <a:softEdge rad="31750"/>
          </a:effectLst>
          <a:scene3d>
            <a:camera prst="orthographicFront"/>
            <a:lightRig rig="threePt" dir="t"/>
          </a:scene3d>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a:xfrm>
            <a:off x="264441" y="363158"/>
            <a:ext cx="7311490" cy="1400530"/>
          </a:xfrm>
        </p:spPr>
        <p:txBody>
          <a:bodyPr/>
          <a:lstStyle/>
          <a:p>
            <a:pPr eaLnBrk="1" hangingPunct="1"/>
            <a:r>
              <a:rPr lang="en-US" sz="3600" dirty="0"/>
              <a:t>OTR 25: Municipal Housing Affordability Infrastructure Grant</a:t>
            </a:r>
          </a:p>
        </p:txBody>
      </p:sp>
      <p:sp>
        <p:nvSpPr>
          <p:cNvPr id="7197" name="Slide Number Placeholder 4"/>
          <p:cNvSpPr>
            <a:spLocks noGrp="1"/>
          </p:cNvSpPr>
          <p:nvPr>
            <p:ph type="sldNum" sz="quarter" idx="12"/>
          </p:nvPr>
        </p:nvSpPr>
        <p:spPr>
          <a:noFill/>
        </p:spPr>
        <p:txBody>
          <a:bodyPr/>
          <a:lstStyle/>
          <a:p>
            <a:fld id="{04352C63-0803-47E4-B292-399603974D80}" type="slidenum">
              <a:rPr lang="en-US" smtClean="0"/>
              <a:pPr/>
              <a:t>9</a:t>
            </a:fld>
            <a:endParaRPr lang="en-US" dirty="0"/>
          </a:p>
        </p:txBody>
      </p:sp>
      <p:pic>
        <p:nvPicPr>
          <p:cNvPr id="6" name="Picture 5">
            <a:extLst>
              <a:ext uri="{FF2B5EF4-FFF2-40B4-BE49-F238E27FC236}">
                <a16:creationId xmlns:a16="http://schemas.microsoft.com/office/drawing/2014/main" id="{71DCA9DE-AB01-4C7E-87EB-FBE669B3F5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9600" y="4267200"/>
            <a:ext cx="3454400" cy="2590800"/>
          </a:xfrm>
          <a:prstGeom prst="rect">
            <a:avLst/>
          </a:prstGeom>
        </p:spPr>
      </p:pic>
      <p:sp>
        <p:nvSpPr>
          <p:cNvPr id="5" name="Content Placeholder 4">
            <a:extLst>
              <a:ext uri="{FF2B5EF4-FFF2-40B4-BE49-F238E27FC236}">
                <a16:creationId xmlns:a16="http://schemas.microsoft.com/office/drawing/2014/main" id="{3AA17BE4-155B-4020-AECA-607228159EEB}"/>
              </a:ext>
            </a:extLst>
          </p:cNvPr>
          <p:cNvSpPr>
            <a:spLocks noGrp="1"/>
          </p:cNvSpPr>
          <p:nvPr>
            <p:ph idx="1"/>
          </p:nvPr>
        </p:nvSpPr>
        <p:spPr>
          <a:xfrm>
            <a:off x="381000" y="1676400"/>
            <a:ext cx="8153400" cy="4076700"/>
          </a:xfrm>
        </p:spPr>
        <p:txBody>
          <a:bodyPr>
            <a:normAutofit/>
          </a:bodyPr>
          <a:lstStyle/>
          <a:p>
            <a:pPr marL="0" indent="0">
              <a:buNone/>
            </a:pPr>
            <a:r>
              <a:rPr lang="en-US" b="1" dirty="0">
                <a:solidFill>
                  <a:schemeClr val="accent6">
                    <a:lumMod val="75000"/>
                  </a:schemeClr>
                </a:solidFill>
              </a:rPr>
              <a:t>Goal</a:t>
            </a:r>
          </a:p>
          <a:p>
            <a:pPr marL="0" indent="0">
              <a:buNone/>
            </a:pPr>
            <a:r>
              <a:rPr lang="en-US" dirty="0">
                <a:solidFill>
                  <a:srgbClr val="FFFF00"/>
                </a:solidFill>
              </a:rPr>
              <a:t>Assist municipalities pursuing efforts to support housing affordable to County residents</a:t>
            </a:r>
          </a:p>
          <a:p>
            <a:r>
              <a:rPr lang="en-US" dirty="0"/>
              <a:t>Encourage collaboration and partnership between the County and municipal governments</a:t>
            </a:r>
          </a:p>
          <a:p>
            <a:r>
              <a:rPr lang="en-US" dirty="0"/>
              <a:t>Increase the amount of affordable housing</a:t>
            </a:r>
          </a:p>
          <a:p>
            <a:r>
              <a:rPr lang="en-US" dirty="0"/>
              <a:t>Improve and maintain existing housing</a:t>
            </a:r>
          </a:p>
          <a:p>
            <a:r>
              <a:rPr lang="en-US" dirty="0"/>
              <a:t>Assist infrastructure needs in nodes</a:t>
            </a:r>
          </a:p>
        </p:txBody>
      </p:sp>
    </p:spTree>
    <p:extLst>
      <p:ext uri="{BB962C8B-B14F-4D97-AF65-F5344CB8AC3E}">
        <p14:creationId xmlns:p14="http://schemas.microsoft.com/office/powerpoint/2010/main" val="2204829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 y="452718"/>
            <a:ext cx="7311490" cy="1400530"/>
          </a:xfrm>
        </p:spPr>
        <p:txBody>
          <a:bodyPr/>
          <a:lstStyle/>
          <a:p>
            <a:pPr eaLnBrk="1" hangingPunct="1"/>
            <a:r>
              <a:rPr lang="en-US" sz="3600" dirty="0"/>
              <a:t>OTR 25: Municipal Housing Affordability Infrastructure Grant</a:t>
            </a:r>
          </a:p>
        </p:txBody>
      </p:sp>
      <p:sp>
        <p:nvSpPr>
          <p:cNvPr id="7197" name="Slide Number Placeholder 4"/>
          <p:cNvSpPr>
            <a:spLocks noGrp="1"/>
          </p:cNvSpPr>
          <p:nvPr>
            <p:ph type="sldNum" sz="quarter" idx="12"/>
          </p:nvPr>
        </p:nvSpPr>
        <p:spPr>
          <a:noFill/>
        </p:spPr>
        <p:txBody>
          <a:bodyPr/>
          <a:lstStyle/>
          <a:p>
            <a:fld id="{04352C63-0803-47E4-B292-399603974D80}" type="slidenum">
              <a:rPr lang="en-US" smtClean="0"/>
              <a:pPr/>
              <a:t>10</a:t>
            </a:fld>
            <a:endParaRPr lang="en-US" dirty="0"/>
          </a:p>
        </p:txBody>
      </p:sp>
      <p:sp>
        <p:nvSpPr>
          <p:cNvPr id="5" name="Content Placeholder 4">
            <a:extLst>
              <a:ext uri="{FF2B5EF4-FFF2-40B4-BE49-F238E27FC236}">
                <a16:creationId xmlns:a16="http://schemas.microsoft.com/office/drawing/2014/main" id="{3AA17BE4-155B-4020-AECA-607228159EEB}"/>
              </a:ext>
            </a:extLst>
          </p:cNvPr>
          <p:cNvSpPr>
            <a:spLocks noGrp="1"/>
          </p:cNvSpPr>
          <p:nvPr>
            <p:ph idx="1"/>
          </p:nvPr>
        </p:nvSpPr>
        <p:spPr>
          <a:xfrm>
            <a:off x="381000" y="1752600"/>
            <a:ext cx="8153400" cy="3733800"/>
          </a:xfrm>
        </p:spPr>
        <p:txBody>
          <a:bodyPr>
            <a:normAutofit lnSpcReduction="10000"/>
          </a:bodyPr>
          <a:lstStyle/>
          <a:p>
            <a:pPr marL="0" indent="0">
              <a:buNone/>
            </a:pPr>
            <a:r>
              <a:rPr lang="en-US" b="1" dirty="0">
                <a:solidFill>
                  <a:schemeClr val="accent6">
                    <a:lumMod val="75000"/>
                  </a:schemeClr>
                </a:solidFill>
              </a:rPr>
              <a:t>Progress Report</a:t>
            </a:r>
          </a:p>
          <a:p>
            <a:pPr marL="0" indent="0">
              <a:buNone/>
            </a:pPr>
            <a:r>
              <a:rPr lang="en-US" dirty="0"/>
              <a:t>Since March 2019, two projects have been funded: </a:t>
            </a:r>
          </a:p>
          <a:p>
            <a:pPr lvl="1"/>
            <a:r>
              <a:rPr lang="en-US" sz="2000" dirty="0"/>
              <a:t>Town of Lansing nearly contracted with a consultant</a:t>
            </a:r>
          </a:p>
          <a:p>
            <a:pPr lvl="2"/>
            <a:r>
              <a:rPr lang="en-US" sz="1800" dirty="0"/>
              <a:t>Town Center Traffic Study – a multimodal transportation impact assessment for a full buildout of the Town owned land that will be incorporated into a GEIS for the whole area to streamline approval for all future projects ($10,000)</a:t>
            </a:r>
          </a:p>
          <a:p>
            <a:pPr lvl="1"/>
            <a:r>
              <a:rPr lang="en-US" sz="2000" dirty="0"/>
              <a:t>Village of Dryden hired a consultant</a:t>
            </a:r>
            <a:endParaRPr lang="en-US" sz="2000" dirty="0">
              <a:solidFill>
                <a:srgbClr val="FFFF00"/>
              </a:solidFill>
            </a:endParaRPr>
          </a:p>
          <a:p>
            <a:pPr lvl="2"/>
            <a:r>
              <a:rPr lang="en-US" sz="1800" dirty="0"/>
              <a:t>Surveying housing conditions in preparation for submitting a CDBG Rehab application when they are announced this fall ($5,000) </a:t>
            </a:r>
          </a:p>
          <a:p>
            <a:pPr marL="0" indent="0">
              <a:buNone/>
            </a:pPr>
            <a:endParaRPr lang="en-US" sz="2400" dirty="0"/>
          </a:p>
        </p:txBody>
      </p:sp>
    </p:spTree>
    <p:extLst>
      <p:ext uri="{BB962C8B-B14F-4D97-AF65-F5344CB8AC3E}">
        <p14:creationId xmlns:p14="http://schemas.microsoft.com/office/powerpoint/2010/main" val="1421366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 y="452718"/>
            <a:ext cx="7311490" cy="1400530"/>
          </a:xfrm>
        </p:spPr>
        <p:txBody>
          <a:bodyPr/>
          <a:lstStyle/>
          <a:p>
            <a:pPr eaLnBrk="1" hangingPunct="1"/>
            <a:r>
              <a:rPr lang="en-US" sz="3600" dirty="0">
                <a:solidFill>
                  <a:srgbClr val="FFFF00"/>
                </a:solidFill>
              </a:rPr>
              <a:t>OTR 26</a:t>
            </a:r>
            <a:r>
              <a:rPr lang="en-US" sz="3600" dirty="0"/>
              <a:t>: Southern Tier 8 Membership Dues </a:t>
            </a:r>
            <a:r>
              <a:rPr lang="en-US" sz="1400" dirty="0">
                <a:solidFill>
                  <a:schemeClr val="tx1"/>
                </a:solidFill>
              </a:rPr>
              <a:t>(Budget Book p. 152)</a:t>
            </a:r>
            <a:endParaRPr lang="en-US" sz="3600" dirty="0">
              <a:solidFill>
                <a:schemeClr val="tx1"/>
              </a:solidFill>
            </a:endParaRPr>
          </a:p>
        </p:txBody>
      </p:sp>
      <p:sp>
        <p:nvSpPr>
          <p:cNvPr id="7197" name="Slide Number Placeholder 4"/>
          <p:cNvSpPr>
            <a:spLocks noGrp="1"/>
          </p:cNvSpPr>
          <p:nvPr>
            <p:ph type="sldNum" sz="quarter" idx="12"/>
          </p:nvPr>
        </p:nvSpPr>
        <p:spPr>
          <a:noFill/>
        </p:spPr>
        <p:txBody>
          <a:bodyPr/>
          <a:lstStyle/>
          <a:p>
            <a:fld id="{04352C63-0803-47E4-B292-399603974D80}" type="slidenum">
              <a:rPr lang="en-US" smtClean="0"/>
              <a:pPr/>
              <a:t>11</a:t>
            </a:fld>
            <a:endParaRPr lang="en-US" dirty="0"/>
          </a:p>
        </p:txBody>
      </p:sp>
      <p:sp>
        <p:nvSpPr>
          <p:cNvPr id="5" name="Content Placeholder 4">
            <a:extLst>
              <a:ext uri="{FF2B5EF4-FFF2-40B4-BE49-F238E27FC236}">
                <a16:creationId xmlns:a16="http://schemas.microsoft.com/office/drawing/2014/main" id="{3AA17BE4-155B-4020-AECA-607228159EEB}"/>
              </a:ext>
            </a:extLst>
          </p:cNvPr>
          <p:cNvSpPr>
            <a:spLocks noGrp="1"/>
          </p:cNvSpPr>
          <p:nvPr>
            <p:ph idx="1"/>
          </p:nvPr>
        </p:nvSpPr>
        <p:spPr>
          <a:xfrm>
            <a:off x="495300" y="1991994"/>
            <a:ext cx="8153400" cy="3252153"/>
          </a:xfrm>
        </p:spPr>
        <p:txBody>
          <a:bodyPr>
            <a:normAutofit/>
          </a:bodyPr>
          <a:lstStyle/>
          <a:p>
            <a:pPr marL="0" indent="0">
              <a:buNone/>
            </a:pPr>
            <a:r>
              <a:rPr lang="en-US" b="1" dirty="0">
                <a:solidFill>
                  <a:schemeClr val="accent6">
                    <a:lumMod val="75000"/>
                  </a:schemeClr>
                </a:solidFill>
              </a:rPr>
              <a:t>Request</a:t>
            </a:r>
          </a:p>
          <a:p>
            <a:r>
              <a:rPr lang="en-US" dirty="0"/>
              <a:t>Year 3 of 3-Year OTR: In 2018 County re-joined the Southern Tier 8 Regional Board (ST8) with understanding that it was for a 3-year period with evaluation in year 3 </a:t>
            </a:r>
          </a:p>
          <a:p>
            <a:r>
              <a:rPr lang="en-US" dirty="0"/>
              <a:t>Annual dues are $10,000</a:t>
            </a:r>
          </a:p>
          <a:p>
            <a:r>
              <a:rPr lang="en-US" dirty="0"/>
              <a:t>Monthly meetings with other planning directors</a:t>
            </a:r>
          </a:p>
          <a:p>
            <a:r>
              <a:rPr lang="en-US" dirty="0"/>
              <a:t>If funded, next year will do an assessment to determine the impact of membership</a:t>
            </a:r>
          </a:p>
        </p:txBody>
      </p:sp>
      <p:pic>
        <p:nvPicPr>
          <p:cNvPr id="2" name="Picture 1">
            <a:extLst>
              <a:ext uri="{FF2B5EF4-FFF2-40B4-BE49-F238E27FC236}">
                <a16:creationId xmlns:a16="http://schemas.microsoft.com/office/drawing/2014/main" id="{05028EE8-886D-4A1E-A716-B47DD1EC25D8}"/>
              </a:ext>
            </a:extLst>
          </p:cNvPr>
          <p:cNvPicPr>
            <a:picLocks noChangeAspect="1"/>
          </p:cNvPicPr>
          <p:nvPr/>
        </p:nvPicPr>
        <p:blipFill>
          <a:blip r:embed="rId2"/>
          <a:stretch>
            <a:fillRect/>
          </a:stretch>
        </p:blipFill>
        <p:spPr>
          <a:xfrm>
            <a:off x="6139560" y="5257800"/>
            <a:ext cx="2801060" cy="1400530"/>
          </a:xfrm>
          <a:prstGeom prst="rect">
            <a:avLst/>
          </a:prstGeom>
        </p:spPr>
      </p:pic>
    </p:spTree>
    <p:extLst>
      <p:ext uri="{BB962C8B-B14F-4D97-AF65-F5344CB8AC3E}">
        <p14:creationId xmlns:p14="http://schemas.microsoft.com/office/powerpoint/2010/main" val="1043750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 y="452718"/>
            <a:ext cx="7311490" cy="1400530"/>
          </a:xfrm>
        </p:spPr>
        <p:txBody>
          <a:bodyPr/>
          <a:lstStyle/>
          <a:p>
            <a:pPr eaLnBrk="1" hangingPunct="1"/>
            <a:r>
              <a:rPr lang="en-US" sz="3600" dirty="0"/>
              <a:t>OTR 26: Southern Tier 8 Membership Dues</a:t>
            </a:r>
          </a:p>
        </p:txBody>
      </p:sp>
      <p:sp>
        <p:nvSpPr>
          <p:cNvPr id="7197" name="Slide Number Placeholder 4"/>
          <p:cNvSpPr>
            <a:spLocks noGrp="1"/>
          </p:cNvSpPr>
          <p:nvPr>
            <p:ph type="sldNum" sz="quarter" idx="12"/>
          </p:nvPr>
        </p:nvSpPr>
        <p:spPr>
          <a:noFill/>
        </p:spPr>
        <p:txBody>
          <a:bodyPr/>
          <a:lstStyle/>
          <a:p>
            <a:fld id="{04352C63-0803-47E4-B292-399603974D80}" type="slidenum">
              <a:rPr lang="en-US" smtClean="0"/>
              <a:pPr/>
              <a:t>12</a:t>
            </a:fld>
            <a:endParaRPr lang="en-US" dirty="0"/>
          </a:p>
        </p:txBody>
      </p:sp>
      <p:sp>
        <p:nvSpPr>
          <p:cNvPr id="5" name="Content Placeholder 4">
            <a:extLst>
              <a:ext uri="{FF2B5EF4-FFF2-40B4-BE49-F238E27FC236}">
                <a16:creationId xmlns:a16="http://schemas.microsoft.com/office/drawing/2014/main" id="{3AA17BE4-155B-4020-AECA-607228159EEB}"/>
              </a:ext>
            </a:extLst>
          </p:cNvPr>
          <p:cNvSpPr>
            <a:spLocks noGrp="1"/>
          </p:cNvSpPr>
          <p:nvPr>
            <p:ph idx="1"/>
          </p:nvPr>
        </p:nvSpPr>
        <p:spPr>
          <a:xfrm>
            <a:off x="381000" y="1600200"/>
            <a:ext cx="8153400" cy="5029200"/>
          </a:xfrm>
        </p:spPr>
        <p:txBody>
          <a:bodyPr>
            <a:noAutofit/>
          </a:bodyPr>
          <a:lstStyle/>
          <a:p>
            <a:pPr marL="0" indent="0">
              <a:buNone/>
            </a:pPr>
            <a:r>
              <a:rPr lang="en-US" sz="1800" b="1" dirty="0">
                <a:solidFill>
                  <a:schemeClr val="accent6">
                    <a:lumMod val="75000"/>
                  </a:schemeClr>
                </a:solidFill>
              </a:rPr>
              <a:t>Goal</a:t>
            </a:r>
          </a:p>
          <a:p>
            <a:pPr marL="0" indent="0">
              <a:buNone/>
            </a:pPr>
            <a:r>
              <a:rPr lang="en-US" sz="1800" dirty="0">
                <a:solidFill>
                  <a:srgbClr val="FFFF00"/>
                </a:solidFill>
              </a:rPr>
              <a:t>Increase collaboration with regional partners in support of Comprehensive Plan’s overarching principle</a:t>
            </a:r>
          </a:p>
          <a:p>
            <a:r>
              <a:rPr lang="en-US" sz="1800" dirty="0"/>
              <a:t>ST8 operates under joint resolution of legislative bodies of member counties: Broome, Chenango, Cortland, Delaware, Otsego, Schoharie, Tioga and Tompkins</a:t>
            </a:r>
          </a:p>
          <a:p>
            <a:pPr marL="0" indent="0">
              <a:buNone/>
            </a:pPr>
            <a:endParaRPr lang="en-US" sz="1800" dirty="0"/>
          </a:p>
          <a:p>
            <a:pPr>
              <a:spcBef>
                <a:spcPts val="600"/>
              </a:spcBef>
            </a:pPr>
            <a:r>
              <a:rPr lang="en-US" sz="1800" dirty="0"/>
              <a:t>ST8’s 5-Year Plan Goals</a:t>
            </a:r>
          </a:p>
          <a:p>
            <a:pPr lvl="1">
              <a:spcBef>
                <a:spcPts val="600"/>
              </a:spcBef>
            </a:pPr>
            <a:r>
              <a:rPr lang="en-US" sz="1600" dirty="0"/>
              <a:t>Develop Regional and Local </a:t>
            </a:r>
            <a:r>
              <a:rPr lang="en-US" sz="1600" b="1" dirty="0"/>
              <a:t>Economic Development </a:t>
            </a:r>
            <a:r>
              <a:rPr lang="en-US" sz="1600" dirty="0"/>
              <a:t>Strategies</a:t>
            </a:r>
          </a:p>
          <a:p>
            <a:pPr lvl="1">
              <a:spcBef>
                <a:spcPts val="600"/>
              </a:spcBef>
            </a:pPr>
            <a:r>
              <a:rPr lang="en-US" sz="1600" dirty="0"/>
              <a:t>Create a region where individuals have the opportunity to improve their </a:t>
            </a:r>
            <a:r>
              <a:rPr lang="en-US" sz="1600" b="1" dirty="0"/>
              <a:t>employment</a:t>
            </a:r>
            <a:r>
              <a:rPr lang="en-US" sz="1600" dirty="0"/>
              <a:t> status</a:t>
            </a:r>
          </a:p>
          <a:p>
            <a:pPr lvl="1">
              <a:spcBef>
                <a:spcPts val="600"/>
              </a:spcBef>
            </a:pPr>
            <a:r>
              <a:rPr lang="en-US" sz="1600" dirty="0"/>
              <a:t>Address </a:t>
            </a:r>
            <a:r>
              <a:rPr lang="en-US" sz="1600" b="1" dirty="0"/>
              <a:t>Infrastructure</a:t>
            </a:r>
            <a:r>
              <a:rPr lang="en-US" sz="1600" dirty="0"/>
              <a:t> Deficiencies</a:t>
            </a:r>
          </a:p>
          <a:p>
            <a:pPr lvl="1">
              <a:spcBef>
                <a:spcPts val="600"/>
              </a:spcBef>
            </a:pPr>
            <a:r>
              <a:rPr lang="en-US" sz="1600" dirty="0"/>
              <a:t>Adopt Regional </a:t>
            </a:r>
            <a:r>
              <a:rPr lang="en-US" sz="1600" b="1" dirty="0"/>
              <a:t>Marketing</a:t>
            </a:r>
            <a:r>
              <a:rPr lang="en-US" sz="1600" dirty="0"/>
              <a:t> Strategies</a:t>
            </a:r>
          </a:p>
          <a:p>
            <a:pPr lvl="1">
              <a:spcBef>
                <a:spcPts val="600"/>
              </a:spcBef>
            </a:pPr>
            <a:r>
              <a:rPr lang="en-US" sz="1600" dirty="0"/>
              <a:t>Create Innovative Approaches to Community </a:t>
            </a:r>
            <a:r>
              <a:rPr lang="en-US" sz="1600" b="1" dirty="0"/>
              <a:t>Well-Being </a:t>
            </a:r>
            <a:r>
              <a:rPr lang="en-US" sz="1600" dirty="0"/>
              <a:t>Issues</a:t>
            </a:r>
          </a:p>
          <a:p>
            <a:pPr lvl="1">
              <a:spcBef>
                <a:spcPts val="600"/>
              </a:spcBef>
            </a:pPr>
            <a:r>
              <a:rPr lang="en-US" sz="1600" dirty="0"/>
              <a:t>Develop Strategies to Focus on Our </a:t>
            </a:r>
            <a:r>
              <a:rPr lang="en-US" sz="1600" b="1" dirty="0"/>
              <a:t>Small, Rural Communities</a:t>
            </a:r>
          </a:p>
          <a:p>
            <a:endParaRPr lang="en-US" sz="1800" dirty="0"/>
          </a:p>
        </p:txBody>
      </p:sp>
    </p:spTree>
    <p:extLst>
      <p:ext uri="{BB962C8B-B14F-4D97-AF65-F5344CB8AC3E}">
        <p14:creationId xmlns:p14="http://schemas.microsoft.com/office/powerpoint/2010/main" val="2819443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 y="452718"/>
            <a:ext cx="7311490" cy="1400530"/>
          </a:xfrm>
        </p:spPr>
        <p:txBody>
          <a:bodyPr/>
          <a:lstStyle/>
          <a:p>
            <a:pPr eaLnBrk="1" hangingPunct="1"/>
            <a:r>
              <a:rPr lang="en-US" sz="3600" dirty="0"/>
              <a:t>OTR 26: Southern Tier 8 Membership Dues</a:t>
            </a:r>
          </a:p>
        </p:txBody>
      </p:sp>
      <p:sp>
        <p:nvSpPr>
          <p:cNvPr id="7197" name="Slide Number Placeholder 4"/>
          <p:cNvSpPr>
            <a:spLocks noGrp="1"/>
          </p:cNvSpPr>
          <p:nvPr>
            <p:ph type="sldNum" sz="quarter" idx="12"/>
          </p:nvPr>
        </p:nvSpPr>
        <p:spPr>
          <a:noFill/>
        </p:spPr>
        <p:txBody>
          <a:bodyPr/>
          <a:lstStyle/>
          <a:p>
            <a:fld id="{04352C63-0803-47E4-B292-399603974D80}" type="slidenum">
              <a:rPr lang="en-US" smtClean="0"/>
              <a:pPr/>
              <a:t>13</a:t>
            </a:fld>
            <a:endParaRPr lang="en-US" dirty="0"/>
          </a:p>
        </p:txBody>
      </p:sp>
      <p:sp>
        <p:nvSpPr>
          <p:cNvPr id="5" name="Content Placeholder 4">
            <a:extLst>
              <a:ext uri="{FF2B5EF4-FFF2-40B4-BE49-F238E27FC236}">
                <a16:creationId xmlns:a16="http://schemas.microsoft.com/office/drawing/2014/main" id="{3AA17BE4-155B-4020-AECA-607228159EEB}"/>
              </a:ext>
            </a:extLst>
          </p:cNvPr>
          <p:cNvSpPr>
            <a:spLocks noGrp="1"/>
          </p:cNvSpPr>
          <p:nvPr>
            <p:ph idx="1"/>
          </p:nvPr>
        </p:nvSpPr>
        <p:spPr>
          <a:xfrm>
            <a:off x="609600" y="1981200"/>
            <a:ext cx="8153400" cy="3810000"/>
          </a:xfrm>
        </p:spPr>
        <p:txBody>
          <a:bodyPr>
            <a:normAutofit/>
          </a:bodyPr>
          <a:lstStyle/>
          <a:p>
            <a:pPr marL="0" indent="0">
              <a:buNone/>
            </a:pPr>
            <a:r>
              <a:rPr lang="en-US" sz="1800" b="1" dirty="0">
                <a:solidFill>
                  <a:schemeClr val="accent6">
                    <a:lumMod val="75000"/>
                  </a:schemeClr>
                </a:solidFill>
              </a:rPr>
              <a:t>Progress Report</a:t>
            </a:r>
            <a:endParaRPr lang="en-US" sz="1800" dirty="0"/>
          </a:p>
          <a:p>
            <a:r>
              <a:rPr lang="en-US" sz="1800" dirty="0"/>
              <a:t>Participating on steering committee for Energy Infrastructure Assessment and Strategy for all eight Counties</a:t>
            </a:r>
          </a:p>
          <a:p>
            <a:r>
              <a:rPr lang="en-US" sz="1800" dirty="0"/>
              <a:t>Informative workshops (Southern Tier Industry Summit; Agriculture and Food Industry Summit)</a:t>
            </a:r>
          </a:p>
          <a:p>
            <a:r>
              <a:rPr lang="en-US" sz="1800" dirty="0"/>
              <a:t>Town of Newfield, Groundswell Center for Local Food and Farming, and Cornell Cooperative Extension of Tompkins County were all approved for Appalachian Regional Commission (ARC) Area-wide Grants funding from 2018 applications (total $234,481)</a:t>
            </a:r>
          </a:p>
          <a:p>
            <a:r>
              <a:rPr lang="en-US" sz="1800" dirty="0"/>
              <a:t>In 2019 helped 3 TC applicants compete for funding for ARC grants</a:t>
            </a:r>
          </a:p>
        </p:txBody>
      </p:sp>
    </p:spTree>
    <p:extLst>
      <p:ext uri="{BB962C8B-B14F-4D97-AF65-F5344CB8AC3E}">
        <p14:creationId xmlns:p14="http://schemas.microsoft.com/office/powerpoint/2010/main" val="4259098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pPr eaLnBrk="1" hangingPunct="1"/>
            <a:r>
              <a:rPr lang="en-US" dirty="0"/>
              <a:t>Over-Target Requests NOT Supported by the Recommended Budget</a:t>
            </a:r>
          </a:p>
        </p:txBody>
      </p:sp>
      <p:sp>
        <p:nvSpPr>
          <p:cNvPr id="8218" name="Slide Number Placeholder 4"/>
          <p:cNvSpPr>
            <a:spLocks noGrp="1"/>
          </p:cNvSpPr>
          <p:nvPr>
            <p:ph type="sldNum" sz="quarter" idx="12"/>
          </p:nvPr>
        </p:nvSpPr>
        <p:spPr>
          <a:noFill/>
        </p:spPr>
        <p:txBody>
          <a:bodyPr/>
          <a:lstStyle/>
          <a:p>
            <a:fld id="{1AF5410E-CBE5-4F5D-9EA0-422535DAB7B5}" type="slidenum">
              <a:rPr lang="en-US" smtClean="0"/>
              <a:pPr/>
              <a:t>14</a:t>
            </a:fld>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346766801"/>
              </p:ext>
            </p:extLst>
          </p:nvPr>
        </p:nvGraphicFramePr>
        <p:xfrm>
          <a:off x="152400" y="3276600"/>
          <a:ext cx="8839200" cy="1010920"/>
        </p:xfrm>
        <a:graphic>
          <a:graphicData uri="http://schemas.openxmlformats.org/drawingml/2006/table">
            <a:tbl>
              <a:tblPr firstRow="1" bandRow="1">
                <a:tableStyleId>{5C22544A-7EE6-4342-B048-85BDC9FD1C3A}</a:tableStyleId>
              </a:tblPr>
              <a:tblGrid>
                <a:gridCol w="685799">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891674">
                  <a:extLst>
                    <a:ext uri="{9D8B030D-6E8A-4147-A177-3AD203B41FA5}">
                      <a16:colId xmlns:a16="http://schemas.microsoft.com/office/drawing/2014/main" val="20003"/>
                    </a:ext>
                  </a:extLst>
                </a:gridCol>
                <a:gridCol w="1175001">
                  <a:extLst>
                    <a:ext uri="{9D8B030D-6E8A-4147-A177-3AD203B41FA5}">
                      <a16:colId xmlns:a16="http://schemas.microsoft.com/office/drawing/2014/main" val="20004"/>
                    </a:ext>
                  </a:extLst>
                </a:gridCol>
                <a:gridCol w="918494">
                  <a:extLst>
                    <a:ext uri="{9D8B030D-6E8A-4147-A177-3AD203B41FA5}">
                      <a16:colId xmlns:a16="http://schemas.microsoft.com/office/drawing/2014/main" val="20005"/>
                    </a:ext>
                  </a:extLst>
                </a:gridCol>
                <a:gridCol w="1078348">
                  <a:extLst>
                    <a:ext uri="{9D8B030D-6E8A-4147-A177-3AD203B41FA5}">
                      <a16:colId xmlns:a16="http://schemas.microsoft.com/office/drawing/2014/main" val="20006"/>
                    </a:ext>
                  </a:extLst>
                </a:gridCol>
                <a:gridCol w="2565884">
                  <a:extLst>
                    <a:ext uri="{9D8B030D-6E8A-4147-A177-3AD203B41FA5}">
                      <a16:colId xmlns:a16="http://schemas.microsoft.com/office/drawing/2014/main" val="20007"/>
                    </a:ext>
                  </a:extLst>
                </a:gridCol>
              </a:tblGrid>
              <a:tr h="370840">
                <a:tc>
                  <a:txBody>
                    <a:bodyPr/>
                    <a:lstStyle/>
                    <a:p>
                      <a:pPr algn="ctr"/>
                      <a:r>
                        <a:rPr lang="en-US" dirty="0">
                          <a:latin typeface="Calibri" pitchFamily="34" charset="0"/>
                        </a:rPr>
                        <a:t>Page </a:t>
                      </a:r>
                    </a:p>
                    <a:p>
                      <a:pPr algn="ctr"/>
                      <a:r>
                        <a:rPr lang="en-US" dirty="0">
                          <a:latin typeface="Calibri" pitchFamily="34" charset="0"/>
                        </a:rPr>
                        <a:t>#</a:t>
                      </a:r>
                    </a:p>
                  </a:txBody>
                  <a:tcPr anchor="b">
                    <a:solidFill>
                      <a:srgbClr val="7F9DBB"/>
                    </a:solidFill>
                  </a:tcPr>
                </a:tc>
                <a:tc>
                  <a:txBody>
                    <a:bodyPr/>
                    <a:lstStyle/>
                    <a:p>
                      <a:pPr algn="ctr"/>
                      <a:r>
                        <a:rPr lang="en-US" dirty="0">
                          <a:latin typeface="Calibri" pitchFamily="34" charset="0"/>
                        </a:rPr>
                        <a:t>OTR</a:t>
                      </a:r>
                    </a:p>
                    <a:p>
                      <a:pPr algn="ctr"/>
                      <a:r>
                        <a:rPr lang="en-US" dirty="0">
                          <a:latin typeface="Calibri" pitchFamily="34" charset="0"/>
                        </a:rPr>
                        <a:t> #</a:t>
                      </a:r>
                    </a:p>
                  </a:txBody>
                  <a:tcPr anchor="b">
                    <a:solidFill>
                      <a:srgbClr val="7F9DBB"/>
                    </a:solidFill>
                  </a:tcPr>
                </a:tc>
                <a:tc>
                  <a:txBody>
                    <a:bodyPr/>
                    <a:lstStyle/>
                    <a:p>
                      <a:pPr algn="ctr"/>
                      <a:r>
                        <a:rPr lang="en-US" dirty="0">
                          <a:latin typeface="Calibri" pitchFamily="34" charset="0"/>
                        </a:rPr>
                        <a:t>Priority</a:t>
                      </a:r>
                    </a:p>
                  </a:txBody>
                  <a:tcPr anchor="b">
                    <a:solidFill>
                      <a:srgbClr val="7F9DBB"/>
                    </a:solidFill>
                  </a:tcPr>
                </a:tc>
                <a:tc>
                  <a:txBody>
                    <a:bodyPr/>
                    <a:lstStyle/>
                    <a:p>
                      <a:pPr algn="ctr"/>
                      <a:r>
                        <a:rPr lang="en-US" dirty="0">
                          <a:latin typeface="Calibri" pitchFamily="34" charset="0"/>
                        </a:rPr>
                        <a:t>Req. </a:t>
                      </a:r>
                    </a:p>
                    <a:p>
                      <a:pPr algn="ctr"/>
                      <a:r>
                        <a:rPr lang="en-US" dirty="0">
                          <a:latin typeface="Calibri" pitchFamily="34" charset="0"/>
                        </a:rPr>
                        <a:t>OTR</a:t>
                      </a:r>
                    </a:p>
                  </a:txBody>
                  <a:tcPr anchor="b">
                    <a:solidFill>
                      <a:srgbClr val="7F9DBB"/>
                    </a:solidFill>
                  </a:tcPr>
                </a:tc>
                <a:tc>
                  <a:txBody>
                    <a:bodyPr/>
                    <a:lstStyle/>
                    <a:p>
                      <a:pPr algn="ctr"/>
                      <a:r>
                        <a:rPr lang="en-US" dirty="0">
                          <a:latin typeface="Calibri" pitchFamily="34" charset="0"/>
                        </a:rPr>
                        <a:t>Req. Source</a:t>
                      </a:r>
                    </a:p>
                  </a:txBody>
                  <a:tcPr anchor="b">
                    <a:solidFill>
                      <a:srgbClr val="7F9DBB"/>
                    </a:solidFill>
                  </a:tcPr>
                </a:tc>
                <a:tc>
                  <a:txBody>
                    <a:bodyPr/>
                    <a:lstStyle/>
                    <a:p>
                      <a:pPr algn="ctr"/>
                      <a:r>
                        <a:rPr lang="en-US" dirty="0">
                          <a:latin typeface="Calibri" pitchFamily="34" charset="0"/>
                        </a:rPr>
                        <a:t>Rec. </a:t>
                      </a:r>
                    </a:p>
                    <a:p>
                      <a:pPr algn="ctr"/>
                      <a:r>
                        <a:rPr lang="en-US" dirty="0">
                          <a:latin typeface="Calibri" pitchFamily="34" charset="0"/>
                        </a:rPr>
                        <a:t>OTR</a:t>
                      </a:r>
                    </a:p>
                  </a:txBody>
                  <a:tcPr anchor="b">
                    <a:solidFill>
                      <a:srgbClr val="7F9DBB"/>
                    </a:solidFill>
                  </a:tcPr>
                </a:tc>
                <a:tc>
                  <a:txBody>
                    <a:bodyPr/>
                    <a:lstStyle/>
                    <a:p>
                      <a:pPr algn="ctr"/>
                      <a:r>
                        <a:rPr lang="en-US" dirty="0">
                          <a:latin typeface="Calibri" pitchFamily="34" charset="0"/>
                        </a:rPr>
                        <a:t>Rec.</a:t>
                      </a:r>
                      <a:r>
                        <a:rPr lang="en-US" baseline="0" dirty="0">
                          <a:latin typeface="Calibri" pitchFamily="34" charset="0"/>
                        </a:rPr>
                        <a:t> Source</a:t>
                      </a:r>
                      <a:endParaRPr lang="en-US" dirty="0">
                        <a:latin typeface="Calibri" pitchFamily="34" charset="0"/>
                      </a:endParaRPr>
                    </a:p>
                  </a:txBody>
                  <a:tcPr anchor="b">
                    <a:solidFill>
                      <a:srgbClr val="7F9DBB"/>
                    </a:solidFill>
                  </a:tcPr>
                </a:tc>
                <a:tc>
                  <a:txBody>
                    <a:bodyPr/>
                    <a:lstStyle/>
                    <a:p>
                      <a:pPr algn="ctr"/>
                      <a:r>
                        <a:rPr lang="en-US" dirty="0">
                          <a:latin typeface="Calibri" pitchFamily="34" charset="0"/>
                        </a:rPr>
                        <a:t>Purpose</a:t>
                      </a:r>
                    </a:p>
                  </a:txBody>
                  <a:tcPr anchor="b">
                    <a:solidFill>
                      <a:srgbClr val="7F9DBB"/>
                    </a:solidFill>
                  </a:tcPr>
                </a:tc>
                <a:extLst>
                  <a:ext uri="{0D108BD9-81ED-4DB2-BD59-A6C34878D82A}">
                    <a16:rowId xmlns:a16="http://schemas.microsoft.com/office/drawing/2014/main" val="10000"/>
                  </a:ext>
                </a:extLst>
              </a:tr>
              <a:tr h="370840">
                <a:tc>
                  <a:txBody>
                    <a:bodyPr/>
                    <a:lstStyle/>
                    <a:p>
                      <a:pPr algn="ctr"/>
                      <a:r>
                        <a:rPr lang="en-US" sz="1600" b="1" dirty="0">
                          <a:solidFill>
                            <a:schemeClr val="tx1"/>
                          </a:solidFill>
                          <a:latin typeface="Calibri" pitchFamily="34" charset="0"/>
                        </a:rPr>
                        <a:t>4-153</a:t>
                      </a:r>
                    </a:p>
                  </a:txBody>
                  <a:tcPr>
                    <a:solidFill>
                      <a:schemeClr val="bg2"/>
                    </a:solidFill>
                  </a:tcPr>
                </a:tc>
                <a:tc>
                  <a:txBody>
                    <a:bodyPr/>
                    <a:lstStyle/>
                    <a:p>
                      <a:pPr algn="ctr"/>
                      <a:r>
                        <a:rPr lang="en-US" sz="1600" b="1" dirty="0">
                          <a:solidFill>
                            <a:schemeClr val="tx1"/>
                          </a:solidFill>
                          <a:latin typeface="Calibri" pitchFamily="34" charset="0"/>
                        </a:rPr>
                        <a:t>27</a:t>
                      </a:r>
                    </a:p>
                  </a:txBody>
                  <a:tcPr>
                    <a:solidFill>
                      <a:schemeClr val="bg2"/>
                    </a:solidFill>
                  </a:tcPr>
                </a:tc>
                <a:tc>
                  <a:txBody>
                    <a:bodyPr/>
                    <a:lstStyle/>
                    <a:p>
                      <a:pPr algn="ctr"/>
                      <a:r>
                        <a:rPr lang="en-US" sz="1600" b="1" dirty="0">
                          <a:solidFill>
                            <a:schemeClr val="tx1"/>
                          </a:solidFill>
                          <a:latin typeface="Calibri" pitchFamily="34" charset="0"/>
                        </a:rPr>
                        <a:t>4</a:t>
                      </a:r>
                    </a:p>
                  </a:txBody>
                  <a:tcPr>
                    <a:solidFill>
                      <a:schemeClr val="bg2"/>
                    </a:solidFill>
                  </a:tcPr>
                </a:tc>
                <a:tc>
                  <a:txBody>
                    <a:bodyPr/>
                    <a:lstStyle/>
                    <a:p>
                      <a:pPr algn="r"/>
                      <a:r>
                        <a:rPr lang="en-US" sz="1600" b="1" dirty="0">
                          <a:solidFill>
                            <a:schemeClr val="tx1"/>
                          </a:solidFill>
                          <a:latin typeface="Calibri" pitchFamily="34" charset="0"/>
                        </a:rPr>
                        <a:t>$10,000</a:t>
                      </a:r>
                    </a:p>
                  </a:txBody>
                  <a:tcPr>
                    <a:solidFill>
                      <a:schemeClr val="bg2"/>
                    </a:solidFill>
                  </a:tcPr>
                </a:tc>
                <a:tc>
                  <a:txBody>
                    <a:bodyPr/>
                    <a:lstStyle/>
                    <a:p>
                      <a:pPr algn="ctr"/>
                      <a:r>
                        <a:rPr lang="en-US" sz="1600" b="1" dirty="0">
                          <a:solidFill>
                            <a:schemeClr val="tx1"/>
                          </a:solidFill>
                          <a:latin typeface="Calibri" pitchFamily="34" charset="0"/>
                        </a:rPr>
                        <a:t>One-Time</a:t>
                      </a:r>
                    </a:p>
                  </a:txBody>
                  <a:tcPr>
                    <a:solidFill>
                      <a:schemeClr val="bg2"/>
                    </a:solidFill>
                  </a:tcPr>
                </a:tc>
                <a:tc>
                  <a:txBody>
                    <a:bodyPr/>
                    <a:lstStyle/>
                    <a:p>
                      <a:pPr algn="r"/>
                      <a:r>
                        <a:rPr lang="en-US" sz="1600" b="1" dirty="0">
                          <a:solidFill>
                            <a:schemeClr val="tx1"/>
                          </a:solidFill>
                          <a:latin typeface="Calibri" pitchFamily="34" charset="0"/>
                        </a:rPr>
                        <a:t>$0</a:t>
                      </a:r>
                    </a:p>
                  </a:txBody>
                  <a:tcPr>
                    <a:solidFill>
                      <a:schemeClr val="bg2"/>
                    </a:solidFill>
                  </a:tcPr>
                </a:tc>
                <a:tc>
                  <a:txBody>
                    <a:bodyPr/>
                    <a:lstStyle/>
                    <a:p>
                      <a:pPr algn="ctr"/>
                      <a:r>
                        <a:rPr lang="en-US" sz="1600" b="1" dirty="0">
                          <a:solidFill>
                            <a:schemeClr val="tx1"/>
                          </a:solidFill>
                          <a:latin typeface="Calibri" pitchFamily="34" charset="0"/>
                        </a:rPr>
                        <a:t>One-Time</a:t>
                      </a:r>
                    </a:p>
                  </a:txBody>
                  <a:tcPr>
                    <a:solidFill>
                      <a:schemeClr val="bg2"/>
                    </a:solidFill>
                  </a:tcPr>
                </a:tc>
                <a:tc>
                  <a:txBody>
                    <a:bodyPr/>
                    <a:lstStyle/>
                    <a:p>
                      <a:pPr algn="l"/>
                      <a:r>
                        <a:rPr lang="en-US" sz="1600" b="1" baseline="0" dirty="0">
                          <a:solidFill>
                            <a:schemeClr val="tx1"/>
                          </a:solidFill>
                          <a:latin typeface="Calibri" pitchFamily="34" charset="0"/>
                        </a:rPr>
                        <a:t>Advisory Board Priorities</a:t>
                      </a:r>
                    </a:p>
                  </a:txBody>
                  <a:tcPr>
                    <a:solidFill>
                      <a:schemeClr val="bg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 y="381000"/>
            <a:ext cx="7311490" cy="918882"/>
          </a:xfrm>
        </p:spPr>
        <p:txBody>
          <a:bodyPr/>
          <a:lstStyle/>
          <a:p>
            <a:pPr eaLnBrk="1" hangingPunct="1"/>
            <a:r>
              <a:rPr lang="en-US" sz="3600" dirty="0">
                <a:solidFill>
                  <a:srgbClr val="FFFF00"/>
                </a:solidFill>
              </a:rPr>
              <a:t>OTR 27</a:t>
            </a:r>
            <a:r>
              <a:rPr lang="en-US" sz="3600" dirty="0"/>
              <a:t>: Advisory Board Priorities </a:t>
            </a:r>
            <a:r>
              <a:rPr lang="en-US" sz="1400" dirty="0">
                <a:solidFill>
                  <a:schemeClr val="tx1"/>
                </a:solidFill>
              </a:rPr>
              <a:t>(Budget Book p. 153)</a:t>
            </a:r>
            <a:endParaRPr lang="en-US" sz="3600" dirty="0">
              <a:solidFill>
                <a:schemeClr val="tx1"/>
              </a:solidFill>
            </a:endParaRPr>
          </a:p>
        </p:txBody>
      </p:sp>
      <p:sp>
        <p:nvSpPr>
          <p:cNvPr id="7197" name="Slide Number Placeholder 4"/>
          <p:cNvSpPr>
            <a:spLocks noGrp="1"/>
          </p:cNvSpPr>
          <p:nvPr>
            <p:ph type="sldNum" sz="quarter" idx="12"/>
          </p:nvPr>
        </p:nvSpPr>
        <p:spPr>
          <a:noFill/>
        </p:spPr>
        <p:txBody>
          <a:bodyPr/>
          <a:lstStyle/>
          <a:p>
            <a:fld id="{04352C63-0803-47E4-B292-399603974D80}" type="slidenum">
              <a:rPr lang="en-US" smtClean="0"/>
              <a:pPr/>
              <a:t>15</a:t>
            </a:fld>
            <a:endParaRPr lang="en-US" dirty="0"/>
          </a:p>
        </p:txBody>
      </p:sp>
      <p:sp>
        <p:nvSpPr>
          <p:cNvPr id="5" name="Content Placeholder 4">
            <a:extLst>
              <a:ext uri="{FF2B5EF4-FFF2-40B4-BE49-F238E27FC236}">
                <a16:creationId xmlns:a16="http://schemas.microsoft.com/office/drawing/2014/main" id="{3AA17BE4-155B-4020-AECA-607228159EEB}"/>
              </a:ext>
            </a:extLst>
          </p:cNvPr>
          <p:cNvSpPr>
            <a:spLocks noGrp="1"/>
          </p:cNvSpPr>
          <p:nvPr>
            <p:ph idx="1"/>
          </p:nvPr>
        </p:nvSpPr>
        <p:spPr>
          <a:xfrm>
            <a:off x="381000" y="1295400"/>
            <a:ext cx="8153400" cy="5181600"/>
          </a:xfrm>
        </p:spPr>
        <p:txBody>
          <a:bodyPr>
            <a:noAutofit/>
          </a:bodyPr>
          <a:lstStyle/>
          <a:p>
            <a:pPr marL="0" indent="0">
              <a:buNone/>
            </a:pPr>
            <a:r>
              <a:rPr lang="en-US" sz="1800" b="1" dirty="0">
                <a:solidFill>
                  <a:schemeClr val="accent6">
                    <a:lumMod val="75000"/>
                  </a:schemeClr>
                </a:solidFill>
              </a:rPr>
              <a:t>Goal</a:t>
            </a:r>
          </a:p>
          <a:p>
            <a:pPr marL="0" indent="0">
              <a:buNone/>
            </a:pPr>
            <a:r>
              <a:rPr lang="en-US" sz="1800" dirty="0">
                <a:solidFill>
                  <a:srgbClr val="FFFF66"/>
                </a:solidFill>
              </a:rPr>
              <a:t>Support activities of advisory boards appointed by the Legislature</a:t>
            </a:r>
          </a:p>
          <a:p>
            <a:pPr marL="0" indent="0">
              <a:buNone/>
            </a:pPr>
            <a:r>
              <a:rPr lang="en-US" sz="1800" b="1" dirty="0">
                <a:solidFill>
                  <a:schemeClr val="accent6">
                    <a:lumMod val="75000"/>
                  </a:schemeClr>
                </a:solidFill>
              </a:rPr>
              <a:t>Request: </a:t>
            </a:r>
            <a:r>
              <a:rPr lang="en-US" sz="1800" dirty="0"/>
              <a:t>New 1-year OTR - There are two parts to this OTR:</a:t>
            </a:r>
          </a:p>
          <a:p>
            <a:pPr lvl="1"/>
            <a:r>
              <a:rPr lang="en-US" dirty="0"/>
              <a:t>1. EMC Climate Action Committee ($2,000) to conduct public education on environmental matters</a:t>
            </a:r>
          </a:p>
          <a:p>
            <a:pPr lvl="2">
              <a:buFont typeface="Arial" panose="020B0604020202020204" pitchFamily="34" charset="0"/>
              <a:buChar char="•"/>
            </a:pPr>
            <a:r>
              <a:rPr lang="en-US" dirty="0"/>
              <a:t>Print brochures to promote steps that can be taken by residents, farms, and small businesses to ameliorate and control flooding and to adopt carbon-sequestration practices</a:t>
            </a:r>
          </a:p>
          <a:p>
            <a:pPr lvl="1"/>
            <a:r>
              <a:rPr lang="en-US" dirty="0"/>
              <a:t>2. WRC Clean Boating Map ($8,000) to design and print 2,000 copies of a map of Cayuga Lake showing boating services and information on clean boating techniques to reduce contamination and spread of invasive species </a:t>
            </a:r>
          </a:p>
          <a:p>
            <a:pPr lvl="2">
              <a:buFont typeface="Arial" panose="020B0604020202020204" pitchFamily="34" charset="0"/>
              <a:buChar char="•"/>
            </a:pPr>
            <a:r>
              <a:rPr lang="en-US" dirty="0"/>
              <a:t>Legislature funded as OTR in 2019. In case they cannot complete this work in 2019, they have requested these funds be available to them in 2020</a:t>
            </a:r>
            <a:endParaRPr lang="en-US" b="1" dirty="0"/>
          </a:p>
        </p:txBody>
      </p:sp>
    </p:spTree>
    <p:extLst>
      <p:ext uri="{BB962C8B-B14F-4D97-AF65-F5344CB8AC3E}">
        <p14:creationId xmlns:p14="http://schemas.microsoft.com/office/powerpoint/2010/main" val="160064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p:cNvSpPr>
            <a:spLocks noGrp="1"/>
          </p:cNvSpPr>
          <p:nvPr>
            <p:ph type="title"/>
          </p:nvPr>
        </p:nvSpPr>
        <p:spPr>
          <a:xfrm>
            <a:off x="484710" y="452718"/>
            <a:ext cx="7055380" cy="1400530"/>
          </a:xfrm>
        </p:spPr>
        <p:txBody>
          <a:bodyPr/>
          <a:lstStyle/>
          <a:p>
            <a:pPr eaLnBrk="1" hangingPunct="1"/>
            <a:r>
              <a:rPr lang="en-US" dirty="0">
                <a:solidFill>
                  <a:schemeClr val="tx1"/>
                </a:solidFill>
              </a:rPr>
              <a:t>Tourism Program Budget</a:t>
            </a:r>
          </a:p>
        </p:txBody>
      </p:sp>
      <p:sp>
        <p:nvSpPr>
          <p:cNvPr id="3" name="Content Placeholder 2">
            <a:extLst>
              <a:ext uri="{FF2B5EF4-FFF2-40B4-BE49-F238E27FC236}">
                <a16:creationId xmlns:a16="http://schemas.microsoft.com/office/drawing/2014/main" id="{760BFE55-2AC0-4499-8793-FD884F88DA0B}"/>
              </a:ext>
            </a:extLst>
          </p:cNvPr>
          <p:cNvSpPr>
            <a:spLocks noGrp="1"/>
          </p:cNvSpPr>
          <p:nvPr>
            <p:ph sz="half" idx="1"/>
          </p:nvPr>
        </p:nvSpPr>
        <p:spPr>
          <a:xfrm>
            <a:off x="484710" y="1644138"/>
            <a:ext cx="5791200" cy="3200400"/>
          </a:xfrm>
        </p:spPr>
        <p:txBody>
          <a:bodyPr>
            <a:normAutofit/>
          </a:bodyPr>
          <a:lstStyle/>
          <a:p>
            <a:r>
              <a:rPr lang="en-US" dirty="0"/>
              <a:t>Local Law No. 4-1989 Authorizes the County to collect Hotel Room Occupancy Tax</a:t>
            </a:r>
          </a:p>
          <a:p>
            <a:r>
              <a:rPr lang="en-US" dirty="0"/>
              <a:t>100% of program revenue comes from that tax</a:t>
            </a:r>
          </a:p>
          <a:p>
            <a:r>
              <a:rPr lang="en-US" dirty="0"/>
              <a:t>All grant awards require legislative approval</a:t>
            </a:r>
          </a:p>
          <a:p>
            <a:r>
              <a:rPr lang="en-US" dirty="0"/>
              <a:t>Proposed budget approved by Strategic Tourism Planning Board each July</a:t>
            </a:r>
          </a:p>
          <a:p>
            <a:r>
              <a:rPr lang="en-US" dirty="0"/>
              <a:t>No Over Target Requests</a:t>
            </a:r>
          </a:p>
          <a:p>
            <a:endParaRPr lang="en-US" dirty="0"/>
          </a:p>
        </p:txBody>
      </p:sp>
      <p:sp>
        <p:nvSpPr>
          <p:cNvPr id="4131" name="Slide Number Placeholder 4"/>
          <p:cNvSpPr>
            <a:spLocks noGrp="1"/>
          </p:cNvSpPr>
          <p:nvPr>
            <p:ph type="sldNum" sz="quarter" idx="12"/>
          </p:nvPr>
        </p:nvSpPr>
        <p:spPr>
          <a:xfrm>
            <a:off x="7766431" y="295736"/>
            <a:ext cx="628813" cy="767687"/>
          </a:xfrm>
          <a:noFill/>
        </p:spPr>
        <p:txBody>
          <a:bodyPr/>
          <a:lstStyle/>
          <a:p>
            <a:fld id="{E2640B4A-AD14-43E8-9370-FC80E88570F7}" type="slidenum">
              <a:rPr lang="en-US" smtClean="0"/>
              <a:pPr/>
              <a:t>16</a:t>
            </a:fld>
            <a:endParaRPr lang="en-US" dirty="0"/>
          </a:p>
        </p:txBody>
      </p:sp>
      <p:pic>
        <p:nvPicPr>
          <p:cNvPr id="6" name="Content Placeholder 4">
            <a:extLst>
              <a:ext uri="{FF2B5EF4-FFF2-40B4-BE49-F238E27FC236}">
                <a16:creationId xmlns:a16="http://schemas.microsoft.com/office/drawing/2014/main" id="{68C3657B-E62A-40E7-8833-024F98EA347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019801" y="2831077"/>
            <a:ext cx="3124200" cy="4026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3579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152400"/>
            <a:ext cx="7055380" cy="1400530"/>
          </a:xfrm>
        </p:spPr>
        <p:txBody>
          <a:bodyPr/>
          <a:lstStyle/>
          <a:p>
            <a:pPr eaLnBrk="1" hangingPunct="1"/>
            <a:r>
              <a:rPr lang="en-US" dirty="0">
                <a:solidFill>
                  <a:schemeClr val="tx1"/>
                </a:solidFill>
              </a:rPr>
              <a:t>Tourism Program Budget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3825139"/>
              </p:ext>
            </p:extLst>
          </p:nvPr>
        </p:nvGraphicFramePr>
        <p:xfrm>
          <a:off x="609599" y="1206894"/>
          <a:ext cx="7785645" cy="23774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778647">
                  <a:extLst>
                    <a:ext uri="{9D8B030D-6E8A-4147-A177-3AD203B41FA5}">
                      <a16:colId xmlns:a16="http://schemas.microsoft.com/office/drawing/2014/main" val="20002"/>
                    </a:ext>
                  </a:extLst>
                </a:gridCol>
                <a:gridCol w="1327099">
                  <a:extLst>
                    <a:ext uri="{9D8B030D-6E8A-4147-A177-3AD203B41FA5}">
                      <a16:colId xmlns:a16="http://schemas.microsoft.com/office/drawing/2014/main" val="20003"/>
                    </a:ext>
                  </a:extLst>
                </a:gridCol>
                <a:gridCol w="1327099">
                  <a:extLst>
                    <a:ext uri="{9D8B030D-6E8A-4147-A177-3AD203B41FA5}">
                      <a16:colId xmlns:a16="http://schemas.microsoft.com/office/drawing/2014/main" val="20004"/>
                    </a:ext>
                  </a:extLst>
                </a:gridCol>
              </a:tblGrid>
              <a:tr h="461647">
                <a:tc>
                  <a:txBody>
                    <a:bodyPr/>
                    <a:lstStyle/>
                    <a:p>
                      <a:pPr algn="ctr"/>
                      <a:endParaRPr lang="en-US" dirty="0">
                        <a:latin typeface="Calibri" pitchFamily="34" charset="0"/>
                      </a:endParaRPr>
                    </a:p>
                  </a:txBody>
                  <a:tcPr anchor="b">
                    <a:solidFill>
                      <a:srgbClr val="7F9DBB"/>
                    </a:solidFill>
                  </a:tcPr>
                </a:tc>
                <a:tc>
                  <a:txBody>
                    <a:bodyPr/>
                    <a:lstStyle/>
                    <a:p>
                      <a:pPr algn="ctr"/>
                      <a:r>
                        <a:rPr lang="en-US" dirty="0">
                          <a:latin typeface="Calibri" pitchFamily="34" charset="0"/>
                        </a:rPr>
                        <a:t>2019</a:t>
                      </a:r>
                      <a:endParaRPr lang="en-US" baseline="0" dirty="0">
                        <a:latin typeface="Calibri" pitchFamily="34" charset="0"/>
                      </a:endParaRPr>
                    </a:p>
                    <a:p>
                      <a:pPr algn="ctr"/>
                      <a:r>
                        <a:rPr lang="en-US" baseline="0" dirty="0">
                          <a:latin typeface="Calibri" pitchFamily="34" charset="0"/>
                        </a:rPr>
                        <a:t>Modified</a:t>
                      </a:r>
                      <a:endParaRPr lang="en-US" dirty="0">
                        <a:latin typeface="Calibri" pitchFamily="34" charset="0"/>
                      </a:endParaRPr>
                    </a:p>
                  </a:txBody>
                  <a:tcPr anchor="b">
                    <a:solidFill>
                      <a:srgbClr val="7F9DBB"/>
                    </a:solidFill>
                  </a:tcPr>
                </a:tc>
                <a:tc>
                  <a:txBody>
                    <a:bodyPr/>
                    <a:lstStyle/>
                    <a:p>
                      <a:pPr algn="ctr"/>
                      <a:r>
                        <a:rPr lang="en-US" dirty="0">
                          <a:latin typeface="Calibri" pitchFamily="34" charset="0"/>
                        </a:rPr>
                        <a:t>2020 STPB Recommended</a:t>
                      </a:r>
                    </a:p>
                  </a:txBody>
                  <a:tcPr anchor="b">
                    <a:solidFill>
                      <a:srgbClr val="7F9DBB"/>
                    </a:solidFill>
                  </a:tcPr>
                </a:tc>
                <a:tc>
                  <a:txBody>
                    <a:bodyPr/>
                    <a:lstStyle/>
                    <a:p>
                      <a:pPr algn="ctr"/>
                      <a:r>
                        <a:rPr lang="en-US" dirty="0">
                          <a:latin typeface="Calibri" pitchFamily="34" charset="0"/>
                        </a:rPr>
                        <a:t>$ Change</a:t>
                      </a:r>
                    </a:p>
                  </a:txBody>
                  <a:tcPr anchor="b">
                    <a:solidFill>
                      <a:srgbClr val="7F9DBB"/>
                    </a:solidFill>
                  </a:tcPr>
                </a:tc>
                <a:tc>
                  <a:txBody>
                    <a:bodyPr/>
                    <a:lstStyle/>
                    <a:p>
                      <a:pPr algn="ctr"/>
                      <a:r>
                        <a:rPr lang="en-US" dirty="0">
                          <a:latin typeface="Calibri" pitchFamily="34" charset="0"/>
                        </a:rPr>
                        <a:t>% Change</a:t>
                      </a:r>
                    </a:p>
                  </a:txBody>
                  <a:tcPr anchor="b">
                    <a:solidFill>
                      <a:srgbClr val="7F9DBB"/>
                    </a:solidFill>
                  </a:tcPr>
                </a:tc>
                <a:extLst>
                  <a:ext uri="{0D108BD9-81ED-4DB2-BD59-A6C34878D82A}">
                    <a16:rowId xmlns:a16="http://schemas.microsoft.com/office/drawing/2014/main" val="10000"/>
                  </a:ext>
                </a:extLst>
              </a:tr>
              <a:tr h="334396">
                <a:tc>
                  <a:txBody>
                    <a:bodyPr/>
                    <a:lstStyle/>
                    <a:p>
                      <a:r>
                        <a:rPr lang="en-US" b="1" dirty="0">
                          <a:solidFill>
                            <a:schemeClr val="tx1"/>
                          </a:solidFill>
                          <a:latin typeface="Calibri" pitchFamily="34" charset="0"/>
                        </a:rPr>
                        <a:t>Expenditures</a:t>
                      </a:r>
                    </a:p>
                  </a:txBody>
                  <a:tcPr>
                    <a:solidFill>
                      <a:schemeClr val="bg2"/>
                    </a:solidFill>
                  </a:tcPr>
                </a:tc>
                <a:tc>
                  <a:txBody>
                    <a:bodyPr/>
                    <a:lstStyle/>
                    <a:p>
                      <a:pPr algn="r" fontAlgn="b"/>
                      <a:r>
                        <a:rPr lang="en-US" sz="1800" b="1" kern="1200" dirty="0">
                          <a:solidFill>
                            <a:schemeClr val="tx1"/>
                          </a:solidFill>
                          <a:latin typeface="Calibri" pitchFamily="34" charset="0"/>
                          <a:ea typeface="+mn-ea"/>
                          <a:cs typeface="+mn-cs"/>
                        </a:rPr>
                        <a:t>$3,081,649</a:t>
                      </a:r>
                    </a:p>
                  </a:txBody>
                  <a:tcPr marL="9525" marR="9525" marT="9525" marB="0" anchor="b">
                    <a:solidFill>
                      <a:schemeClr val="bg2"/>
                    </a:solidFill>
                  </a:tcPr>
                </a:tc>
                <a:tc>
                  <a:txBody>
                    <a:bodyPr/>
                    <a:lstStyle/>
                    <a:p>
                      <a:pPr algn="r" fontAlgn="b"/>
                      <a:r>
                        <a:rPr lang="en-US" sz="1800" b="1" kern="1200" dirty="0">
                          <a:solidFill>
                            <a:schemeClr val="tx1"/>
                          </a:solidFill>
                          <a:latin typeface="Calibri" pitchFamily="34" charset="0"/>
                          <a:ea typeface="+mn-ea"/>
                          <a:cs typeface="+mn-cs"/>
                        </a:rPr>
                        <a:t>$3,033,153</a:t>
                      </a:r>
                    </a:p>
                  </a:txBody>
                  <a:tcPr marL="9525" marR="9525" marT="9525" marB="0" anchor="b">
                    <a:solidFill>
                      <a:schemeClr val="bg2"/>
                    </a:solidFill>
                  </a:tcPr>
                </a:tc>
                <a:tc>
                  <a:txBody>
                    <a:bodyPr/>
                    <a:lstStyle/>
                    <a:p>
                      <a:pPr algn="r" fontAlgn="b"/>
                      <a:r>
                        <a:rPr lang="en-US" sz="1800" b="1" kern="1200" dirty="0">
                          <a:solidFill>
                            <a:schemeClr val="tx1"/>
                          </a:solidFill>
                          <a:latin typeface="Calibri" pitchFamily="34" charset="0"/>
                          <a:ea typeface="+mn-ea"/>
                          <a:cs typeface="+mn-cs"/>
                        </a:rPr>
                        <a:t>-$48,496</a:t>
                      </a:r>
                    </a:p>
                  </a:txBody>
                  <a:tcPr marL="9525" marR="9525" marT="9525" marB="0" anchor="b">
                    <a:solidFill>
                      <a:schemeClr val="bg2"/>
                    </a:solidFill>
                  </a:tcPr>
                </a:tc>
                <a:tc>
                  <a:txBody>
                    <a:bodyPr/>
                    <a:lstStyle/>
                    <a:p>
                      <a:pPr algn="r" fontAlgn="b"/>
                      <a:r>
                        <a:rPr lang="en-US" sz="1800" b="1" kern="1200" dirty="0">
                          <a:solidFill>
                            <a:schemeClr val="tx1"/>
                          </a:solidFill>
                          <a:latin typeface="Calibri" pitchFamily="34" charset="0"/>
                          <a:ea typeface="+mn-ea"/>
                          <a:cs typeface="+mn-cs"/>
                        </a:rPr>
                        <a:t>-1.57%</a:t>
                      </a:r>
                    </a:p>
                  </a:txBody>
                  <a:tcPr marL="9525" marR="9525" marT="9525" marB="0" anchor="b">
                    <a:solidFill>
                      <a:schemeClr val="bg2"/>
                    </a:solidFill>
                  </a:tcPr>
                </a:tc>
                <a:extLst>
                  <a:ext uri="{0D108BD9-81ED-4DB2-BD59-A6C34878D82A}">
                    <a16:rowId xmlns:a16="http://schemas.microsoft.com/office/drawing/2014/main" val="10001"/>
                  </a:ext>
                </a:extLst>
              </a:tr>
              <a:tr h="334396">
                <a:tc>
                  <a:txBody>
                    <a:bodyPr/>
                    <a:lstStyle/>
                    <a:p>
                      <a:r>
                        <a:rPr lang="en-US" b="1" dirty="0">
                          <a:solidFill>
                            <a:schemeClr val="tx1"/>
                          </a:solidFill>
                          <a:latin typeface="Calibri" pitchFamily="34" charset="0"/>
                        </a:rPr>
                        <a:t>Revenues</a:t>
                      </a:r>
                    </a:p>
                  </a:txBody>
                  <a:tcPr>
                    <a:solidFill>
                      <a:schemeClr val="bg2"/>
                    </a:solidFill>
                  </a:tcPr>
                </a:tc>
                <a:tc>
                  <a:txBody>
                    <a:bodyPr/>
                    <a:lstStyle/>
                    <a:p>
                      <a:pPr algn="r" fontAlgn="b"/>
                      <a:r>
                        <a:rPr lang="en-US" sz="1800" b="1" kern="1200" dirty="0">
                          <a:solidFill>
                            <a:schemeClr val="tx1"/>
                          </a:solidFill>
                          <a:latin typeface="Calibri" pitchFamily="34" charset="0"/>
                          <a:ea typeface="+mn-ea"/>
                          <a:cs typeface="+mn-cs"/>
                        </a:rPr>
                        <a:t>-$2,935,000</a:t>
                      </a:r>
                    </a:p>
                  </a:txBody>
                  <a:tcPr marL="9525" marR="9525" marT="9525" marB="0" anchor="b">
                    <a:solidFill>
                      <a:schemeClr val="bg2"/>
                    </a:solidFill>
                  </a:tcPr>
                </a:tc>
                <a:tc>
                  <a:txBody>
                    <a:bodyPr/>
                    <a:lstStyle/>
                    <a:p>
                      <a:pPr algn="r" fontAlgn="b"/>
                      <a:r>
                        <a:rPr lang="en-US" sz="1800" b="1" kern="1200" dirty="0">
                          <a:solidFill>
                            <a:schemeClr val="tx1"/>
                          </a:solidFill>
                          <a:latin typeface="Calibri" pitchFamily="34" charset="0"/>
                          <a:ea typeface="+mn-ea"/>
                          <a:cs typeface="+mn-cs"/>
                        </a:rPr>
                        <a:t>-$3,050,760</a:t>
                      </a:r>
                    </a:p>
                  </a:txBody>
                  <a:tcPr marL="9525" marR="9525" marT="9525" marB="0" anchor="b">
                    <a:solidFill>
                      <a:schemeClr val="bg2"/>
                    </a:solidFill>
                  </a:tcPr>
                </a:tc>
                <a:tc>
                  <a:txBody>
                    <a:bodyPr/>
                    <a:lstStyle/>
                    <a:p>
                      <a:pPr algn="r" fontAlgn="b"/>
                      <a:r>
                        <a:rPr lang="en-US" sz="1800" b="1" kern="1200" dirty="0">
                          <a:solidFill>
                            <a:schemeClr val="tx1"/>
                          </a:solidFill>
                          <a:latin typeface="Calibri" pitchFamily="34" charset="0"/>
                          <a:ea typeface="+mn-ea"/>
                          <a:cs typeface="+mn-cs"/>
                        </a:rPr>
                        <a:t>-$115,760</a:t>
                      </a:r>
                    </a:p>
                  </a:txBody>
                  <a:tcPr marL="9525" marR="9525" marT="9525" marB="0" anchor="b">
                    <a:solidFill>
                      <a:schemeClr val="bg2"/>
                    </a:solidFill>
                  </a:tcPr>
                </a:tc>
                <a:tc>
                  <a:txBody>
                    <a:bodyPr/>
                    <a:lstStyle/>
                    <a:p>
                      <a:pPr algn="r" fontAlgn="b"/>
                      <a:r>
                        <a:rPr lang="en-US" sz="1800" b="1" kern="1200" dirty="0">
                          <a:solidFill>
                            <a:schemeClr val="tx1"/>
                          </a:solidFill>
                          <a:latin typeface="Calibri" pitchFamily="34" charset="0"/>
                          <a:ea typeface="+mn-ea"/>
                          <a:cs typeface="+mn-cs"/>
                        </a:rPr>
                        <a:t>3.94%</a:t>
                      </a:r>
                    </a:p>
                  </a:txBody>
                  <a:tcPr marL="9525" marR="9525" marT="9525" marB="0" anchor="b">
                    <a:solidFill>
                      <a:schemeClr val="bg2"/>
                    </a:solidFill>
                  </a:tcPr>
                </a:tc>
                <a:extLst>
                  <a:ext uri="{0D108BD9-81ED-4DB2-BD59-A6C34878D82A}">
                    <a16:rowId xmlns:a16="http://schemas.microsoft.com/office/drawing/2014/main" val="10002"/>
                  </a:ext>
                </a:extLst>
              </a:tr>
              <a:tr h="609954">
                <a:tc>
                  <a:txBody>
                    <a:bodyPr/>
                    <a:lstStyle/>
                    <a:p>
                      <a:r>
                        <a:rPr lang="en-US" b="1" dirty="0">
                          <a:solidFill>
                            <a:schemeClr val="tx1"/>
                          </a:solidFill>
                          <a:latin typeface="Calibri" pitchFamily="34" charset="0"/>
                        </a:rPr>
                        <a:t>Use of/Addition to Reserves</a:t>
                      </a:r>
                    </a:p>
                  </a:txBody>
                  <a:tcPr>
                    <a:solidFill>
                      <a:schemeClr val="bg2"/>
                    </a:solidFill>
                  </a:tcPr>
                </a:tc>
                <a:tc>
                  <a:txBody>
                    <a:bodyPr/>
                    <a:lstStyle/>
                    <a:p>
                      <a:pPr algn="r" fontAlgn="b"/>
                      <a:r>
                        <a:rPr lang="en-US" sz="1800" b="1" kern="1200" dirty="0">
                          <a:solidFill>
                            <a:schemeClr val="tx1"/>
                          </a:solidFill>
                          <a:latin typeface="Calibri" pitchFamily="34" charset="0"/>
                          <a:ea typeface="+mn-ea"/>
                          <a:cs typeface="+mn-cs"/>
                        </a:rPr>
                        <a:t>-$146,649</a:t>
                      </a:r>
                    </a:p>
                  </a:txBody>
                  <a:tcPr marL="9525" marR="9525" marT="9525" marB="0" anchor="b">
                    <a:solidFill>
                      <a:schemeClr val="bg2"/>
                    </a:solidFill>
                  </a:tcPr>
                </a:tc>
                <a:tc>
                  <a:txBody>
                    <a:bodyPr/>
                    <a:lstStyle/>
                    <a:p>
                      <a:pPr algn="r" fontAlgn="b"/>
                      <a:r>
                        <a:rPr lang="en-US" sz="1800" b="1" kern="1200" dirty="0">
                          <a:solidFill>
                            <a:schemeClr val="tx1"/>
                          </a:solidFill>
                          <a:latin typeface="Calibri" pitchFamily="34" charset="0"/>
                          <a:ea typeface="+mn-ea"/>
                          <a:cs typeface="+mn-cs"/>
                        </a:rPr>
                        <a:t>$17,607</a:t>
                      </a:r>
                    </a:p>
                  </a:txBody>
                  <a:tcPr marL="9525" marR="9525" marT="9525" marB="0" anchor="b">
                    <a:solidFill>
                      <a:schemeClr val="bg2"/>
                    </a:solidFill>
                  </a:tcPr>
                </a:tc>
                <a:tc>
                  <a:txBody>
                    <a:bodyPr/>
                    <a:lstStyle/>
                    <a:p>
                      <a:pPr algn="r" fontAlgn="b"/>
                      <a:r>
                        <a:rPr lang="en-US" sz="1800" b="1" kern="1200" dirty="0">
                          <a:solidFill>
                            <a:schemeClr val="tx1"/>
                          </a:solidFill>
                          <a:latin typeface="Calibri" pitchFamily="34" charset="0"/>
                          <a:ea typeface="+mn-ea"/>
                          <a:cs typeface="+mn-cs"/>
                        </a:rPr>
                        <a:t>$164,256</a:t>
                      </a:r>
                    </a:p>
                  </a:txBody>
                  <a:tcPr marL="9525" marR="9525" marT="9525" marB="0" anchor="b">
                    <a:solidFill>
                      <a:schemeClr val="bg2"/>
                    </a:solidFill>
                  </a:tcPr>
                </a:tc>
                <a:tc>
                  <a:txBody>
                    <a:bodyPr/>
                    <a:lstStyle/>
                    <a:p>
                      <a:pPr algn="r" fontAlgn="b"/>
                      <a:r>
                        <a:rPr lang="en-US" sz="1800" b="1" kern="1200" dirty="0">
                          <a:solidFill>
                            <a:schemeClr val="tx1"/>
                          </a:solidFill>
                          <a:latin typeface="Calibri" pitchFamily="34" charset="0"/>
                          <a:ea typeface="+mn-ea"/>
                          <a:cs typeface="+mn-cs"/>
                        </a:rPr>
                        <a:t>112%</a:t>
                      </a:r>
                    </a:p>
                  </a:txBody>
                  <a:tcPr marL="9525" marR="9525" marT="9525" marB="0" anchor="b">
                    <a:solidFill>
                      <a:schemeClr val="bg2"/>
                    </a:solidFill>
                  </a:tcPr>
                </a:tc>
                <a:extLst>
                  <a:ext uri="{0D108BD9-81ED-4DB2-BD59-A6C34878D82A}">
                    <a16:rowId xmlns:a16="http://schemas.microsoft.com/office/drawing/2014/main" val="749793566"/>
                  </a:ext>
                </a:extLst>
              </a:tr>
              <a:tr h="334396">
                <a:tc>
                  <a:txBody>
                    <a:bodyPr/>
                    <a:lstStyle/>
                    <a:p>
                      <a:r>
                        <a:rPr lang="en-US" b="1" dirty="0">
                          <a:solidFill>
                            <a:schemeClr val="tx1"/>
                          </a:solidFill>
                          <a:latin typeface="Calibri" pitchFamily="34" charset="0"/>
                        </a:rPr>
                        <a:t>Net</a:t>
                      </a:r>
                      <a:r>
                        <a:rPr lang="en-US" b="1" baseline="0" dirty="0">
                          <a:solidFill>
                            <a:schemeClr val="tx1"/>
                          </a:solidFill>
                          <a:latin typeface="Calibri" pitchFamily="34" charset="0"/>
                        </a:rPr>
                        <a:t> Local</a:t>
                      </a:r>
                      <a:endParaRPr lang="en-US" b="1" dirty="0">
                        <a:solidFill>
                          <a:schemeClr val="tx1"/>
                        </a:solidFill>
                        <a:latin typeface="Calibri" pitchFamily="34" charset="0"/>
                      </a:endParaRPr>
                    </a:p>
                  </a:txBody>
                  <a:tcPr>
                    <a:solidFill>
                      <a:schemeClr val="bg2"/>
                    </a:solidFill>
                  </a:tcPr>
                </a:tc>
                <a:tc>
                  <a:txBody>
                    <a:bodyPr/>
                    <a:lstStyle/>
                    <a:p>
                      <a:pPr algn="r" fontAlgn="b"/>
                      <a:r>
                        <a:rPr lang="en-US" sz="1800" b="1" kern="1200" dirty="0">
                          <a:solidFill>
                            <a:schemeClr val="tx1"/>
                          </a:solidFill>
                          <a:latin typeface="Calibri" pitchFamily="34" charset="0"/>
                          <a:ea typeface="+mn-ea"/>
                          <a:cs typeface="+mn-cs"/>
                        </a:rPr>
                        <a:t>$0</a:t>
                      </a:r>
                    </a:p>
                  </a:txBody>
                  <a:tcPr marL="9525" marR="9525" marT="9525" marB="0" anchor="b">
                    <a:solidFill>
                      <a:schemeClr val="bg2"/>
                    </a:solidFill>
                  </a:tcPr>
                </a:tc>
                <a:tc>
                  <a:txBody>
                    <a:bodyPr/>
                    <a:lstStyle/>
                    <a:p>
                      <a:pPr algn="r" fontAlgn="b"/>
                      <a:r>
                        <a:rPr lang="en-US" sz="1800" b="1" kern="1200" dirty="0">
                          <a:solidFill>
                            <a:schemeClr val="tx1"/>
                          </a:solidFill>
                          <a:latin typeface="Calibri" pitchFamily="34" charset="0"/>
                          <a:ea typeface="+mn-ea"/>
                          <a:cs typeface="+mn-cs"/>
                        </a:rPr>
                        <a:t>$0</a:t>
                      </a:r>
                    </a:p>
                  </a:txBody>
                  <a:tcPr marL="9525" marR="9525" marT="9525" marB="0" anchor="b">
                    <a:solidFill>
                      <a:schemeClr val="bg2"/>
                    </a:solidFill>
                  </a:tcPr>
                </a:tc>
                <a:tc>
                  <a:txBody>
                    <a:bodyPr/>
                    <a:lstStyle/>
                    <a:p>
                      <a:pPr algn="r" fontAlgn="b"/>
                      <a:r>
                        <a:rPr lang="en-US" sz="1800" b="1" kern="1200" dirty="0">
                          <a:solidFill>
                            <a:schemeClr val="tx1"/>
                          </a:solidFill>
                          <a:latin typeface="Calibri" pitchFamily="34" charset="0"/>
                          <a:ea typeface="+mn-ea"/>
                          <a:cs typeface="+mn-cs"/>
                        </a:rPr>
                        <a:t>$0</a:t>
                      </a:r>
                    </a:p>
                  </a:txBody>
                  <a:tcPr marL="9525" marR="9525" marT="9525" marB="0" anchor="b">
                    <a:solidFill>
                      <a:schemeClr val="bg2"/>
                    </a:solidFill>
                  </a:tcPr>
                </a:tc>
                <a:tc>
                  <a:txBody>
                    <a:bodyPr/>
                    <a:lstStyle/>
                    <a:p>
                      <a:pPr algn="r" fontAlgn="b"/>
                      <a:r>
                        <a:rPr lang="en-US" sz="1800" b="1" kern="1200" dirty="0">
                          <a:solidFill>
                            <a:schemeClr val="tx1"/>
                          </a:solidFill>
                          <a:latin typeface="Calibri" pitchFamily="34" charset="0"/>
                          <a:ea typeface="+mn-ea"/>
                          <a:cs typeface="+mn-cs"/>
                        </a:rPr>
                        <a:t>0%</a:t>
                      </a:r>
                    </a:p>
                  </a:txBody>
                  <a:tcPr marL="9525" marR="9525" marT="9525" marB="0" anchor="b">
                    <a:solidFill>
                      <a:schemeClr val="bg2"/>
                    </a:solidFill>
                  </a:tcPr>
                </a:tc>
                <a:extLst>
                  <a:ext uri="{0D108BD9-81ED-4DB2-BD59-A6C34878D82A}">
                    <a16:rowId xmlns:a16="http://schemas.microsoft.com/office/drawing/2014/main" val="10003"/>
                  </a:ext>
                </a:extLst>
              </a:tr>
            </a:tbl>
          </a:graphicData>
        </a:graphic>
      </p:graphicFrame>
      <p:sp>
        <p:nvSpPr>
          <p:cNvPr id="4131" name="Slide Number Placeholder 4"/>
          <p:cNvSpPr>
            <a:spLocks noGrp="1"/>
          </p:cNvSpPr>
          <p:nvPr>
            <p:ph type="sldNum" sz="quarter" idx="12"/>
          </p:nvPr>
        </p:nvSpPr>
        <p:spPr>
          <a:noFill/>
        </p:spPr>
        <p:txBody>
          <a:bodyPr/>
          <a:lstStyle/>
          <a:p>
            <a:fld id="{E2640B4A-AD14-43E8-9370-FC80E88570F7}" type="slidenum">
              <a:rPr lang="en-US" smtClean="0"/>
              <a:pPr/>
              <a:t>17</a:t>
            </a:fld>
            <a:endParaRPr lang="en-US" dirty="0"/>
          </a:p>
        </p:txBody>
      </p:sp>
      <p:sp>
        <p:nvSpPr>
          <p:cNvPr id="6" name="TextBox 5">
            <a:extLst>
              <a:ext uri="{FF2B5EF4-FFF2-40B4-BE49-F238E27FC236}">
                <a16:creationId xmlns:a16="http://schemas.microsoft.com/office/drawing/2014/main" id="{52477FF9-BBA7-443C-860D-AF5479E76BC2}"/>
              </a:ext>
            </a:extLst>
          </p:cNvPr>
          <p:cNvSpPr txBox="1"/>
          <p:nvPr/>
        </p:nvSpPr>
        <p:spPr>
          <a:xfrm>
            <a:off x="679177" y="3658612"/>
            <a:ext cx="7785645" cy="2308324"/>
          </a:xfrm>
          <a:prstGeom prst="rect">
            <a:avLst/>
          </a:prstGeom>
          <a:noFill/>
        </p:spPr>
        <p:txBody>
          <a:bodyPr wrap="square" rtlCol="0">
            <a:spAutoFit/>
          </a:bodyPr>
          <a:lstStyle/>
          <a:p>
            <a:r>
              <a:rPr lang="en-US" sz="1600" dirty="0">
                <a:cs typeface="Calibri" panose="020F0502020204030204" pitchFamily="34" charset="0"/>
              </a:rPr>
              <a:t>Expenditures include: </a:t>
            </a:r>
          </a:p>
          <a:p>
            <a:r>
              <a:rPr lang="en-US" sz="1600" dirty="0">
                <a:cs typeface="Calibri" panose="020F0502020204030204" pitchFamily="34" charset="0"/>
              </a:rPr>
              <a:t>$544,069 – Other allocations </a:t>
            </a:r>
            <a:r>
              <a:rPr lang="en-US" sz="1600" dirty="0"/>
              <a:t>(Budget Book p. </a:t>
            </a:r>
            <a:r>
              <a:rPr lang="en-US" sz="1600" dirty="0">
                <a:cs typeface="Calibri" panose="020F0502020204030204" pitchFamily="34" charset="0"/>
              </a:rPr>
              <a:t>34)</a:t>
            </a:r>
          </a:p>
          <a:p>
            <a:pPr marL="742950" lvl="1" indent="-285750">
              <a:buFont typeface="Arial" panose="020B0604020202020204" pitchFamily="34" charset="0"/>
              <a:buChar char="•"/>
            </a:pPr>
            <a:r>
              <a:rPr lang="en-US" sz="1600" dirty="0">
                <a:cs typeface="Calibri" panose="020F0502020204030204" pitchFamily="34" charset="0"/>
              </a:rPr>
              <a:t>Administering the room tax – County allocated10%</a:t>
            </a:r>
          </a:p>
          <a:p>
            <a:pPr marL="742950" lvl="1" indent="-285750">
              <a:buFont typeface="Arial" panose="020B0604020202020204" pitchFamily="34" charset="0"/>
              <a:buChar char="•"/>
            </a:pPr>
            <a:r>
              <a:rPr lang="en-US" sz="1600" dirty="0">
                <a:cs typeface="Calibri" panose="020F0502020204030204" pitchFamily="34" charset="0"/>
              </a:rPr>
              <a:t>TCAD - general operating support </a:t>
            </a:r>
          </a:p>
          <a:p>
            <a:pPr marL="742950" lvl="1" indent="-285750">
              <a:buFont typeface="Arial" panose="020B0604020202020204" pitchFamily="34" charset="0"/>
              <a:buChar char="•"/>
            </a:pPr>
            <a:r>
              <a:rPr lang="en-US" sz="1600" dirty="0">
                <a:cs typeface="Calibri" panose="020F0502020204030204" pitchFamily="34" charset="0"/>
              </a:rPr>
              <a:t>Planning and Sustainability staff support</a:t>
            </a:r>
          </a:p>
          <a:p>
            <a:pPr lvl="1"/>
            <a:endParaRPr lang="en-US" sz="1600" dirty="0">
              <a:cs typeface="Calibri" panose="020F0502020204030204" pitchFamily="34" charset="0"/>
            </a:endParaRPr>
          </a:p>
          <a:p>
            <a:r>
              <a:rPr lang="en-US" sz="1600" dirty="0">
                <a:cs typeface="Calibri" panose="020F0502020204030204" pitchFamily="34" charset="0"/>
              </a:rPr>
              <a:t>$2,489,084 – Tourism Promotion (Budget Book p. 194)</a:t>
            </a:r>
          </a:p>
          <a:p>
            <a:endParaRPr lang="en-US" sz="1600" dirty="0">
              <a:cs typeface="Calibri" panose="020F0502020204030204" pitchFamily="34" charset="0"/>
            </a:endParaRPr>
          </a:p>
          <a:p>
            <a:r>
              <a:rPr lang="en-US" sz="1600" dirty="0">
                <a:cs typeface="Calibri" panose="020F0502020204030204" pitchFamily="34" charset="0"/>
              </a:rPr>
              <a:t>2018 STPB set a policy to maintain a 5% reserve balance</a:t>
            </a:r>
          </a:p>
        </p:txBody>
      </p:sp>
      <p:sp>
        <p:nvSpPr>
          <p:cNvPr id="2" name="TextBox 1">
            <a:extLst>
              <a:ext uri="{FF2B5EF4-FFF2-40B4-BE49-F238E27FC236}">
                <a16:creationId xmlns:a16="http://schemas.microsoft.com/office/drawing/2014/main" id="{93F663FD-EDE2-415C-9A94-5E7F9A6468E6}"/>
              </a:ext>
            </a:extLst>
          </p:cNvPr>
          <p:cNvSpPr txBox="1"/>
          <p:nvPr/>
        </p:nvSpPr>
        <p:spPr>
          <a:xfrm>
            <a:off x="7315200" y="4419600"/>
            <a:ext cx="1676400" cy="923330"/>
          </a:xfrm>
          <a:prstGeom prst="rect">
            <a:avLst/>
          </a:prstGeom>
          <a:noFill/>
        </p:spPr>
        <p:txBody>
          <a:bodyPr wrap="square" rtlCol="0">
            <a:spAutoFit/>
          </a:bodyPr>
          <a:lstStyle/>
          <a:p>
            <a:r>
              <a:rPr lang="en-US" dirty="0"/>
              <a:t>     $544,069</a:t>
            </a:r>
          </a:p>
          <a:p>
            <a:r>
              <a:rPr lang="en-US" u="sng" dirty="0"/>
              <a:t>+$2,489,084</a:t>
            </a:r>
          </a:p>
          <a:p>
            <a:r>
              <a:rPr lang="en-US" dirty="0"/>
              <a:t>  $3,033,153</a:t>
            </a:r>
          </a:p>
        </p:txBody>
      </p:sp>
      <p:sp>
        <p:nvSpPr>
          <p:cNvPr id="3" name="Oval 2">
            <a:extLst>
              <a:ext uri="{FF2B5EF4-FFF2-40B4-BE49-F238E27FC236}">
                <a16:creationId xmlns:a16="http://schemas.microsoft.com/office/drawing/2014/main" id="{2D0BB32E-362E-40C8-9509-006C881DC0C9}"/>
              </a:ext>
            </a:extLst>
          </p:cNvPr>
          <p:cNvSpPr/>
          <p:nvPr/>
        </p:nvSpPr>
        <p:spPr>
          <a:xfrm>
            <a:off x="7242637" y="4115870"/>
            <a:ext cx="1676400" cy="1530789"/>
          </a:xfrm>
          <a:prstGeom prst="ellipse">
            <a:avLst/>
          </a:prstGeom>
          <a:noFill/>
          <a:ln w="28575">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754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8943B-6D50-4187-8D7D-F386A5515EFD}"/>
              </a:ext>
            </a:extLst>
          </p:cNvPr>
          <p:cNvSpPr>
            <a:spLocks noGrp="1"/>
          </p:cNvSpPr>
          <p:nvPr>
            <p:ph type="title"/>
          </p:nvPr>
        </p:nvSpPr>
        <p:spPr/>
        <p:txBody>
          <a:bodyPr/>
          <a:lstStyle/>
          <a:p>
            <a:r>
              <a:rPr lang="en-US" dirty="0"/>
              <a:t>Revenue – Room Tax</a:t>
            </a:r>
          </a:p>
        </p:txBody>
      </p:sp>
      <p:sp>
        <p:nvSpPr>
          <p:cNvPr id="8" name="Content Placeholder 7">
            <a:extLst>
              <a:ext uri="{FF2B5EF4-FFF2-40B4-BE49-F238E27FC236}">
                <a16:creationId xmlns:a16="http://schemas.microsoft.com/office/drawing/2014/main" id="{6E204020-7854-43DF-AC86-D7A3DCCB1506}"/>
              </a:ext>
            </a:extLst>
          </p:cNvPr>
          <p:cNvSpPr>
            <a:spLocks noGrp="1"/>
          </p:cNvSpPr>
          <p:nvPr>
            <p:ph sz="half" idx="1"/>
          </p:nvPr>
        </p:nvSpPr>
        <p:spPr>
          <a:xfrm>
            <a:off x="484710" y="1850867"/>
            <a:ext cx="3744300" cy="4195763"/>
          </a:xfrm>
        </p:spPr>
        <p:txBody>
          <a:bodyPr/>
          <a:lstStyle/>
          <a:p>
            <a:r>
              <a:rPr lang="en-US" dirty="0"/>
              <a:t>2020 Forecast of $3,050,760 Room Tax revenue</a:t>
            </a:r>
          </a:p>
          <a:p>
            <a:r>
              <a:rPr lang="en-US" dirty="0"/>
              <a:t>4% increase compared to 2019 Forecast</a:t>
            </a:r>
          </a:p>
        </p:txBody>
      </p:sp>
      <p:sp>
        <p:nvSpPr>
          <p:cNvPr id="4" name="Slide Number Placeholder 3">
            <a:extLst>
              <a:ext uri="{FF2B5EF4-FFF2-40B4-BE49-F238E27FC236}">
                <a16:creationId xmlns:a16="http://schemas.microsoft.com/office/drawing/2014/main" id="{0748DBFF-C7A5-46BC-B27C-C79A8F8B7119}"/>
              </a:ext>
            </a:extLst>
          </p:cNvPr>
          <p:cNvSpPr>
            <a:spLocks noGrp="1"/>
          </p:cNvSpPr>
          <p:nvPr>
            <p:ph type="sldNum" sz="quarter" idx="12"/>
          </p:nvPr>
        </p:nvSpPr>
        <p:spPr/>
        <p:txBody>
          <a:bodyPr/>
          <a:lstStyle/>
          <a:p>
            <a:pPr>
              <a:defRPr/>
            </a:pPr>
            <a:fld id="{6A146FE4-4670-422F-9732-4DD1102CBAD0}" type="slidenum">
              <a:rPr lang="en-US" smtClean="0"/>
              <a:pPr>
                <a:defRPr/>
              </a:pPr>
              <a:t>18</a:t>
            </a:fld>
            <a:endParaRPr lang="en-US" dirty="0"/>
          </a:p>
        </p:txBody>
      </p:sp>
      <p:graphicFrame>
        <p:nvGraphicFramePr>
          <p:cNvPr id="11" name="Content Placeholder 10">
            <a:extLst>
              <a:ext uri="{FF2B5EF4-FFF2-40B4-BE49-F238E27FC236}">
                <a16:creationId xmlns:a16="http://schemas.microsoft.com/office/drawing/2014/main" id="{E13B3B73-B9AB-4F2F-84E1-FF44D20DEA57}"/>
              </a:ext>
            </a:extLst>
          </p:cNvPr>
          <p:cNvGraphicFramePr>
            <a:graphicFrameLocks noGrp="1"/>
          </p:cNvGraphicFramePr>
          <p:nvPr>
            <p:ph sz="half" idx="2"/>
            <p:extLst>
              <p:ext uri="{D42A27DB-BD31-4B8C-83A1-F6EECF244321}">
                <p14:modId xmlns:p14="http://schemas.microsoft.com/office/powerpoint/2010/main" val="3785524723"/>
              </p:ext>
            </p:extLst>
          </p:nvPr>
        </p:nvGraphicFramePr>
        <p:xfrm>
          <a:off x="4581525" y="1853248"/>
          <a:ext cx="4035946"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574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a:solidFill>
                  <a:schemeClr val="tx1"/>
                </a:solidFill>
              </a:rPr>
              <a:t>Recommended Budget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99507299"/>
              </p:ext>
            </p:extLst>
          </p:nvPr>
        </p:nvGraphicFramePr>
        <p:xfrm>
          <a:off x="1222838" y="1676400"/>
          <a:ext cx="6857999" cy="2075254"/>
        </p:xfrm>
        <a:graphic>
          <a:graphicData uri="http://schemas.openxmlformats.org/drawingml/2006/table">
            <a:tbl>
              <a:tblPr firstRow="1" bandRow="1">
                <a:tableStyleId>{5C22544A-7EE6-4342-B048-85BDC9FD1C3A}</a:tableStyleId>
              </a:tblPr>
              <a:tblGrid>
                <a:gridCol w="1558636">
                  <a:extLst>
                    <a:ext uri="{9D8B030D-6E8A-4147-A177-3AD203B41FA5}">
                      <a16:colId xmlns:a16="http://schemas.microsoft.com/office/drawing/2014/main" val="20000"/>
                    </a:ext>
                  </a:extLst>
                </a:gridCol>
                <a:gridCol w="1184564">
                  <a:extLst>
                    <a:ext uri="{9D8B030D-6E8A-4147-A177-3AD203B41FA5}">
                      <a16:colId xmlns:a16="http://schemas.microsoft.com/office/drawing/2014/main" val="20001"/>
                    </a:ext>
                  </a:extLst>
                </a:gridCol>
                <a:gridCol w="1776845">
                  <a:extLst>
                    <a:ext uri="{9D8B030D-6E8A-4147-A177-3AD203B41FA5}">
                      <a16:colId xmlns:a16="http://schemas.microsoft.com/office/drawing/2014/main" val="20002"/>
                    </a:ext>
                  </a:extLst>
                </a:gridCol>
                <a:gridCol w="1168977">
                  <a:extLst>
                    <a:ext uri="{9D8B030D-6E8A-4147-A177-3AD203B41FA5}">
                      <a16:colId xmlns:a16="http://schemas.microsoft.com/office/drawing/2014/main" val="20003"/>
                    </a:ext>
                  </a:extLst>
                </a:gridCol>
                <a:gridCol w="1168977">
                  <a:extLst>
                    <a:ext uri="{9D8B030D-6E8A-4147-A177-3AD203B41FA5}">
                      <a16:colId xmlns:a16="http://schemas.microsoft.com/office/drawing/2014/main" val="20004"/>
                    </a:ext>
                  </a:extLst>
                </a:gridCol>
              </a:tblGrid>
              <a:tr h="757918">
                <a:tc>
                  <a:txBody>
                    <a:bodyPr/>
                    <a:lstStyle/>
                    <a:p>
                      <a:pPr algn="ctr"/>
                      <a:endParaRPr lang="en-US" dirty="0">
                        <a:latin typeface="Calibri" pitchFamily="34" charset="0"/>
                      </a:endParaRPr>
                    </a:p>
                  </a:txBody>
                  <a:tcPr anchor="b">
                    <a:solidFill>
                      <a:srgbClr val="7F9DBB"/>
                    </a:solidFill>
                  </a:tcPr>
                </a:tc>
                <a:tc>
                  <a:txBody>
                    <a:bodyPr/>
                    <a:lstStyle/>
                    <a:p>
                      <a:pPr algn="ctr"/>
                      <a:r>
                        <a:rPr lang="en-US" dirty="0">
                          <a:latin typeface="Calibri" pitchFamily="34" charset="0"/>
                        </a:rPr>
                        <a:t>2019</a:t>
                      </a:r>
                      <a:endParaRPr lang="en-US" baseline="0" dirty="0">
                        <a:latin typeface="Calibri" pitchFamily="34" charset="0"/>
                      </a:endParaRPr>
                    </a:p>
                    <a:p>
                      <a:pPr algn="ctr"/>
                      <a:r>
                        <a:rPr lang="en-US" baseline="0" dirty="0">
                          <a:latin typeface="Calibri" pitchFamily="34" charset="0"/>
                        </a:rPr>
                        <a:t>Modified</a:t>
                      </a:r>
                      <a:endParaRPr lang="en-US" dirty="0">
                        <a:latin typeface="Calibri" pitchFamily="34" charset="0"/>
                      </a:endParaRPr>
                    </a:p>
                  </a:txBody>
                  <a:tcPr anchor="b">
                    <a:solidFill>
                      <a:srgbClr val="7F9DBB"/>
                    </a:solidFill>
                  </a:tcPr>
                </a:tc>
                <a:tc>
                  <a:txBody>
                    <a:bodyPr/>
                    <a:lstStyle/>
                    <a:p>
                      <a:pPr algn="ctr"/>
                      <a:r>
                        <a:rPr lang="en-US" dirty="0">
                          <a:latin typeface="Calibri" pitchFamily="34" charset="0"/>
                        </a:rPr>
                        <a:t>2020</a:t>
                      </a:r>
                    </a:p>
                    <a:p>
                      <a:pPr algn="ctr"/>
                      <a:r>
                        <a:rPr lang="en-US" dirty="0">
                          <a:latin typeface="Calibri" pitchFamily="34" charset="0"/>
                        </a:rPr>
                        <a:t>Recommended</a:t>
                      </a:r>
                    </a:p>
                  </a:txBody>
                  <a:tcPr anchor="b">
                    <a:solidFill>
                      <a:srgbClr val="7F9DBB"/>
                    </a:solidFill>
                  </a:tcPr>
                </a:tc>
                <a:tc>
                  <a:txBody>
                    <a:bodyPr/>
                    <a:lstStyle/>
                    <a:p>
                      <a:pPr algn="ctr"/>
                      <a:r>
                        <a:rPr lang="en-US" dirty="0">
                          <a:latin typeface="Calibri" pitchFamily="34" charset="0"/>
                        </a:rPr>
                        <a:t>$ Change</a:t>
                      </a:r>
                    </a:p>
                  </a:txBody>
                  <a:tcPr anchor="b">
                    <a:solidFill>
                      <a:srgbClr val="7F9DBB"/>
                    </a:solidFill>
                  </a:tcPr>
                </a:tc>
                <a:tc>
                  <a:txBody>
                    <a:bodyPr/>
                    <a:lstStyle/>
                    <a:p>
                      <a:pPr algn="ctr"/>
                      <a:r>
                        <a:rPr lang="en-US" dirty="0">
                          <a:latin typeface="Calibri" pitchFamily="34" charset="0"/>
                        </a:rPr>
                        <a:t>% Change</a:t>
                      </a:r>
                    </a:p>
                  </a:txBody>
                  <a:tcPr anchor="b">
                    <a:solidFill>
                      <a:srgbClr val="7F9DBB"/>
                    </a:solidFill>
                  </a:tcPr>
                </a:tc>
                <a:extLst>
                  <a:ext uri="{0D108BD9-81ED-4DB2-BD59-A6C34878D82A}">
                    <a16:rowId xmlns:a16="http://schemas.microsoft.com/office/drawing/2014/main" val="10000"/>
                  </a:ext>
                </a:extLst>
              </a:tr>
              <a:tr h="439112">
                <a:tc>
                  <a:txBody>
                    <a:bodyPr/>
                    <a:lstStyle/>
                    <a:p>
                      <a:r>
                        <a:rPr lang="en-US" b="1" dirty="0">
                          <a:solidFill>
                            <a:schemeClr val="tx1"/>
                          </a:solidFill>
                          <a:latin typeface="Calibri" pitchFamily="34" charset="0"/>
                        </a:rPr>
                        <a:t>Expenditures</a:t>
                      </a:r>
                    </a:p>
                  </a:txBody>
                  <a:tcPr>
                    <a:solidFill>
                      <a:schemeClr val="bg2"/>
                    </a:solidFill>
                  </a:tcPr>
                </a:tc>
                <a:tc>
                  <a:txBody>
                    <a:bodyPr/>
                    <a:lstStyle/>
                    <a:p>
                      <a:pPr algn="r" fontAlgn="b"/>
                      <a:r>
                        <a:rPr lang="en-US" sz="1800" b="1" i="0" u="none" strike="noStrike" dirty="0">
                          <a:solidFill>
                            <a:schemeClr val="tx1"/>
                          </a:solidFill>
                          <a:effectLst/>
                          <a:latin typeface="Calibri" panose="020F0502020204030204" pitchFamily="34" charset="0"/>
                        </a:rPr>
                        <a:t>$1,900,040</a:t>
                      </a:r>
                    </a:p>
                  </a:txBody>
                  <a:tcPr marL="7620" marR="7620" marT="7620" marB="0" anchor="b">
                    <a:solidFill>
                      <a:schemeClr val="bg2"/>
                    </a:solidFill>
                  </a:tcPr>
                </a:tc>
                <a:tc>
                  <a:txBody>
                    <a:bodyPr/>
                    <a:lstStyle/>
                    <a:p>
                      <a:pPr algn="r" fontAlgn="b"/>
                      <a:r>
                        <a:rPr lang="en-US" sz="1800" b="1" i="0" u="none" strike="noStrike" dirty="0">
                          <a:solidFill>
                            <a:schemeClr val="tx1"/>
                          </a:solidFill>
                          <a:effectLst/>
                          <a:latin typeface="Calibri" panose="020F0502020204030204" pitchFamily="34" charset="0"/>
                        </a:rPr>
                        <a:t>$1,394,360</a:t>
                      </a:r>
                    </a:p>
                  </a:txBody>
                  <a:tcPr marL="7620" marR="7620" marT="7620" marB="0" anchor="b">
                    <a:solidFill>
                      <a:schemeClr val="bg2"/>
                    </a:solidFill>
                  </a:tcPr>
                </a:tc>
                <a:tc>
                  <a:txBody>
                    <a:bodyPr/>
                    <a:lstStyle/>
                    <a:p>
                      <a:pPr algn="r" fontAlgn="b"/>
                      <a:r>
                        <a:rPr lang="en-US" sz="1800" b="1" i="0" u="none" strike="noStrike" dirty="0">
                          <a:solidFill>
                            <a:schemeClr val="tx1"/>
                          </a:solidFill>
                          <a:effectLst/>
                          <a:latin typeface="Calibri" panose="020F0502020204030204" pitchFamily="34" charset="0"/>
                        </a:rPr>
                        <a:t>-$505,680</a:t>
                      </a:r>
                    </a:p>
                  </a:txBody>
                  <a:tcPr marL="7620" marR="7620" marT="7620" marB="0" anchor="b">
                    <a:solidFill>
                      <a:schemeClr val="bg2"/>
                    </a:solidFill>
                  </a:tcPr>
                </a:tc>
                <a:tc>
                  <a:txBody>
                    <a:bodyPr/>
                    <a:lstStyle/>
                    <a:p>
                      <a:pPr algn="r" fontAlgn="b"/>
                      <a:r>
                        <a:rPr lang="en-US" sz="1800" b="1" i="0" u="none" strike="noStrike" dirty="0">
                          <a:solidFill>
                            <a:schemeClr val="tx1"/>
                          </a:solidFill>
                          <a:effectLst/>
                          <a:latin typeface="Calibri" panose="020F0502020204030204" pitchFamily="34" charset="0"/>
                        </a:rPr>
                        <a:t>-26.61%</a:t>
                      </a:r>
                    </a:p>
                  </a:txBody>
                  <a:tcPr marL="7620" marR="7620" marT="7620" marB="0" anchor="b">
                    <a:solidFill>
                      <a:schemeClr val="bg2"/>
                    </a:solidFill>
                  </a:tcPr>
                </a:tc>
                <a:extLst>
                  <a:ext uri="{0D108BD9-81ED-4DB2-BD59-A6C34878D82A}">
                    <a16:rowId xmlns:a16="http://schemas.microsoft.com/office/drawing/2014/main" val="10001"/>
                  </a:ext>
                </a:extLst>
              </a:tr>
              <a:tr h="439112">
                <a:tc>
                  <a:txBody>
                    <a:bodyPr/>
                    <a:lstStyle/>
                    <a:p>
                      <a:r>
                        <a:rPr lang="en-US" b="1" dirty="0">
                          <a:solidFill>
                            <a:schemeClr val="tx1"/>
                          </a:solidFill>
                          <a:latin typeface="Calibri" pitchFamily="34" charset="0"/>
                        </a:rPr>
                        <a:t>Revenues</a:t>
                      </a:r>
                    </a:p>
                  </a:txBody>
                  <a:tcPr>
                    <a:solidFill>
                      <a:schemeClr val="bg2"/>
                    </a:solidFill>
                  </a:tcPr>
                </a:tc>
                <a:tc>
                  <a:txBody>
                    <a:bodyPr/>
                    <a:lstStyle/>
                    <a:p>
                      <a:pPr algn="r" fontAlgn="b"/>
                      <a:r>
                        <a:rPr lang="en-US" sz="1800" b="1" i="0" u="none" strike="noStrike" dirty="0">
                          <a:solidFill>
                            <a:schemeClr val="tx1"/>
                          </a:solidFill>
                          <a:effectLst/>
                          <a:latin typeface="Calibri" panose="020F0502020204030204" pitchFamily="34" charset="0"/>
                        </a:rPr>
                        <a:t>-$796,950</a:t>
                      </a:r>
                    </a:p>
                  </a:txBody>
                  <a:tcPr marL="7620" marR="7620" marT="7620" marB="0" anchor="b">
                    <a:solidFill>
                      <a:schemeClr val="bg2"/>
                    </a:solidFill>
                  </a:tcPr>
                </a:tc>
                <a:tc>
                  <a:txBody>
                    <a:bodyPr/>
                    <a:lstStyle/>
                    <a:p>
                      <a:pPr algn="r" fontAlgn="b"/>
                      <a:r>
                        <a:rPr lang="en-US" sz="1800" b="1" i="0" u="none" strike="noStrike" dirty="0">
                          <a:solidFill>
                            <a:schemeClr val="tx1"/>
                          </a:solidFill>
                          <a:effectLst/>
                          <a:latin typeface="Calibri" panose="020F0502020204030204" pitchFamily="34" charset="0"/>
                        </a:rPr>
                        <a:t>-$362,861</a:t>
                      </a:r>
                    </a:p>
                  </a:txBody>
                  <a:tcPr marL="7620" marR="7620" marT="7620" marB="0" anchor="b">
                    <a:solidFill>
                      <a:schemeClr val="bg2"/>
                    </a:solidFill>
                  </a:tcPr>
                </a:tc>
                <a:tc>
                  <a:txBody>
                    <a:bodyPr/>
                    <a:lstStyle/>
                    <a:p>
                      <a:pPr algn="r" fontAlgn="b"/>
                      <a:r>
                        <a:rPr lang="en-US" sz="1800" b="1" i="0" u="none" strike="noStrike" dirty="0">
                          <a:solidFill>
                            <a:schemeClr val="tx1"/>
                          </a:solidFill>
                          <a:effectLst/>
                          <a:latin typeface="Calibri" panose="020F0502020204030204" pitchFamily="34" charset="0"/>
                        </a:rPr>
                        <a:t>$434,089</a:t>
                      </a:r>
                    </a:p>
                  </a:txBody>
                  <a:tcPr marL="7620" marR="7620" marT="7620" marB="0" anchor="b">
                    <a:solidFill>
                      <a:schemeClr val="bg2"/>
                    </a:solidFill>
                  </a:tcPr>
                </a:tc>
                <a:tc>
                  <a:txBody>
                    <a:bodyPr/>
                    <a:lstStyle/>
                    <a:p>
                      <a:pPr algn="r" fontAlgn="b"/>
                      <a:r>
                        <a:rPr lang="en-US" sz="1800" b="1" i="0" u="none" strike="noStrike" dirty="0">
                          <a:solidFill>
                            <a:schemeClr val="tx1"/>
                          </a:solidFill>
                          <a:effectLst/>
                          <a:latin typeface="Calibri" panose="020F0502020204030204" pitchFamily="34" charset="0"/>
                        </a:rPr>
                        <a:t>-54.47%</a:t>
                      </a:r>
                    </a:p>
                  </a:txBody>
                  <a:tcPr marL="7620" marR="7620" marT="7620" marB="0" anchor="b">
                    <a:solidFill>
                      <a:schemeClr val="bg2"/>
                    </a:solidFill>
                  </a:tcPr>
                </a:tc>
                <a:extLst>
                  <a:ext uri="{0D108BD9-81ED-4DB2-BD59-A6C34878D82A}">
                    <a16:rowId xmlns:a16="http://schemas.microsoft.com/office/drawing/2014/main" val="10002"/>
                  </a:ext>
                </a:extLst>
              </a:tr>
              <a:tr h="439112">
                <a:tc>
                  <a:txBody>
                    <a:bodyPr/>
                    <a:lstStyle/>
                    <a:p>
                      <a:r>
                        <a:rPr lang="en-US" b="1" dirty="0">
                          <a:solidFill>
                            <a:schemeClr val="tx1"/>
                          </a:solidFill>
                          <a:latin typeface="Calibri" pitchFamily="34" charset="0"/>
                        </a:rPr>
                        <a:t>Net</a:t>
                      </a:r>
                      <a:r>
                        <a:rPr lang="en-US" b="1" baseline="0" dirty="0">
                          <a:solidFill>
                            <a:schemeClr val="tx1"/>
                          </a:solidFill>
                          <a:latin typeface="Calibri" pitchFamily="34" charset="0"/>
                        </a:rPr>
                        <a:t> Local</a:t>
                      </a:r>
                      <a:endParaRPr lang="en-US" b="1" dirty="0">
                        <a:solidFill>
                          <a:schemeClr val="tx1"/>
                        </a:solidFill>
                        <a:latin typeface="Calibri" pitchFamily="34" charset="0"/>
                      </a:endParaRPr>
                    </a:p>
                  </a:txBody>
                  <a:tcPr>
                    <a:solidFill>
                      <a:schemeClr val="bg2"/>
                    </a:solidFill>
                  </a:tcPr>
                </a:tc>
                <a:tc>
                  <a:txBody>
                    <a:bodyPr/>
                    <a:lstStyle/>
                    <a:p>
                      <a:pPr algn="r" fontAlgn="b"/>
                      <a:r>
                        <a:rPr lang="en-US" sz="1800" b="1" i="0" u="none" strike="noStrike" dirty="0">
                          <a:solidFill>
                            <a:schemeClr val="tx1"/>
                          </a:solidFill>
                          <a:effectLst/>
                          <a:latin typeface="Calibri" panose="020F0502020204030204" pitchFamily="34" charset="0"/>
                        </a:rPr>
                        <a:t>$1,103,090</a:t>
                      </a:r>
                    </a:p>
                  </a:txBody>
                  <a:tcPr marL="7620" marR="7620" marT="7620" marB="0" anchor="b">
                    <a:solidFill>
                      <a:schemeClr val="bg2"/>
                    </a:solidFill>
                  </a:tcPr>
                </a:tc>
                <a:tc>
                  <a:txBody>
                    <a:bodyPr/>
                    <a:lstStyle/>
                    <a:p>
                      <a:pPr algn="r" fontAlgn="b"/>
                      <a:r>
                        <a:rPr lang="en-US" sz="1800" b="1" i="0" u="none" strike="noStrike" dirty="0">
                          <a:solidFill>
                            <a:schemeClr val="tx1"/>
                          </a:solidFill>
                          <a:effectLst/>
                          <a:latin typeface="Calibri" panose="020F0502020204030204" pitchFamily="34" charset="0"/>
                        </a:rPr>
                        <a:t>$1,031,499</a:t>
                      </a:r>
                    </a:p>
                  </a:txBody>
                  <a:tcPr marL="7620" marR="7620" marT="7620" marB="0" anchor="b">
                    <a:solidFill>
                      <a:schemeClr val="bg2"/>
                    </a:solidFill>
                  </a:tcPr>
                </a:tc>
                <a:tc>
                  <a:txBody>
                    <a:bodyPr/>
                    <a:lstStyle/>
                    <a:p>
                      <a:pPr algn="r" fontAlgn="b"/>
                      <a:r>
                        <a:rPr lang="en-US" sz="1800" b="1" i="0" u="none" strike="noStrike" dirty="0">
                          <a:solidFill>
                            <a:schemeClr val="tx1"/>
                          </a:solidFill>
                          <a:effectLst/>
                          <a:latin typeface="Calibri" panose="020F0502020204030204" pitchFamily="34" charset="0"/>
                        </a:rPr>
                        <a:t>-$71,591</a:t>
                      </a:r>
                    </a:p>
                  </a:txBody>
                  <a:tcPr marL="7620" marR="7620" marT="7620" marB="0" anchor="b">
                    <a:solidFill>
                      <a:schemeClr val="bg2"/>
                    </a:solidFill>
                  </a:tcPr>
                </a:tc>
                <a:tc>
                  <a:txBody>
                    <a:bodyPr/>
                    <a:lstStyle/>
                    <a:p>
                      <a:pPr algn="r" fontAlgn="b"/>
                      <a:r>
                        <a:rPr lang="en-US" sz="1800" b="1" i="0" u="none" strike="noStrike" dirty="0">
                          <a:solidFill>
                            <a:schemeClr val="tx1"/>
                          </a:solidFill>
                          <a:effectLst/>
                          <a:latin typeface="Calibri" panose="020F0502020204030204" pitchFamily="34" charset="0"/>
                        </a:rPr>
                        <a:t>-6.49%</a:t>
                      </a:r>
                    </a:p>
                  </a:txBody>
                  <a:tcPr marL="7620" marR="7620" marT="7620" marB="0" anchor="b">
                    <a:solidFill>
                      <a:schemeClr val="bg2"/>
                    </a:solidFill>
                  </a:tcPr>
                </a:tc>
                <a:extLst>
                  <a:ext uri="{0D108BD9-81ED-4DB2-BD59-A6C34878D82A}">
                    <a16:rowId xmlns:a16="http://schemas.microsoft.com/office/drawing/2014/main" val="10003"/>
                  </a:ext>
                </a:extLst>
              </a:tr>
            </a:tbl>
          </a:graphicData>
        </a:graphic>
      </p:graphicFrame>
      <p:sp>
        <p:nvSpPr>
          <p:cNvPr id="4131" name="Slide Number Placeholder 4"/>
          <p:cNvSpPr>
            <a:spLocks noGrp="1"/>
          </p:cNvSpPr>
          <p:nvPr>
            <p:ph type="sldNum" sz="quarter" idx="12"/>
          </p:nvPr>
        </p:nvSpPr>
        <p:spPr>
          <a:noFill/>
        </p:spPr>
        <p:txBody>
          <a:bodyPr/>
          <a:lstStyle/>
          <a:p>
            <a:fld id="{E2640B4A-AD14-43E8-9370-FC80E88570F7}" type="slidenum">
              <a:rPr lang="en-US" smtClean="0"/>
              <a:pPr/>
              <a:t>1</a:t>
            </a:fld>
            <a:endParaRPr lang="en-US" dirty="0"/>
          </a:p>
        </p:txBody>
      </p:sp>
      <p:sp>
        <p:nvSpPr>
          <p:cNvPr id="2" name="TextBox 1">
            <a:extLst>
              <a:ext uri="{FF2B5EF4-FFF2-40B4-BE49-F238E27FC236}">
                <a16:creationId xmlns:a16="http://schemas.microsoft.com/office/drawing/2014/main" id="{DD547517-0FD1-4C5B-97B8-F26DF5A72AE4}"/>
              </a:ext>
            </a:extLst>
          </p:cNvPr>
          <p:cNvSpPr txBox="1"/>
          <p:nvPr/>
        </p:nvSpPr>
        <p:spPr>
          <a:xfrm>
            <a:off x="1213313" y="3962400"/>
            <a:ext cx="7463962" cy="1862048"/>
          </a:xfrm>
          <a:prstGeom prst="rect">
            <a:avLst/>
          </a:prstGeom>
          <a:noFill/>
        </p:spPr>
        <p:txBody>
          <a:bodyPr wrap="square" rtlCol="0">
            <a:spAutoFit/>
          </a:bodyPr>
          <a:lstStyle/>
          <a:p>
            <a:pPr marL="342900" indent="-342900">
              <a:spcBef>
                <a:spcPts val="600"/>
              </a:spcBef>
              <a:buFont typeface="Wingdings" panose="05000000000000000000" pitchFamily="2" charset="2"/>
              <a:buChar char="Ø"/>
            </a:pPr>
            <a:r>
              <a:rPr lang="en-US" dirty="0">
                <a:cs typeface="Calibri" panose="020F0502020204030204" pitchFamily="34" charset="0"/>
              </a:rPr>
              <a:t>Grants that show up in 2019 budget, but not in 2020 = $372,350</a:t>
            </a:r>
          </a:p>
          <a:p>
            <a:pPr marL="800100" lvl="1" indent="-342900">
              <a:spcBef>
                <a:spcPts val="600"/>
              </a:spcBef>
              <a:buFont typeface="Arial" panose="020B0604020202020204" pitchFamily="34" charset="0"/>
              <a:buChar char="•"/>
            </a:pPr>
            <a:r>
              <a:rPr lang="en-US" dirty="0">
                <a:cs typeface="Calibri" panose="020F0502020204030204" pitchFamily="34" charset="0"/>
              </a:rPr>
              <a:t>Resiliency and Recovery Plan, Cayuga Lake Blueway Trail improvements, Electric Vehicle purchase support</a:t>
            </a:r>
          </a:p>
          <a:p>
            <a:pPr marL="342900" indent="-342900">
              <a:spcBef>
                <a:spcPts val="1200"/>
              </a:spcBef>
              <a:buFont typeface="Wingdings" panose="05000000000000000000" pitchFamily="2" charset="2"/>
              <a:buChar char="Ø"/>
            </a:pPr>
            <a:r>
              <a:rPr lang="en-US" dirty="0">
                <a:cs typeface="Calibri" panose="020F0502020204030204" pitchFamily="34" charset="0"/>
              </a:rPr>
              <a:t>Department electric vehicle purchase in 2019: $35,800</a:t>
            </a:r>
          </a:p>
          <a:p>
            <a:pPr marL="342900" indent="-342900">
              <a:spcBef>
                <a:spcPts val="1200"/>
              </a:spcBef>
              <a:buFont typeface="Wingdings" panose="05000000000000000000" pitchFamily="2" charset="2"/>
              <a:buChar char="Ø"/>
            </a:pPr>
            <a:r>
              <a:rPr lang="en-US" dirty="0">
                <a:cs typeface="Calibri" panose="020F0502020204030204" pitchFamily="34" charset="0"/>
              </a:rPr>
              <a:t>Municipal Parks and Recreation Grant Funds: $50,000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B09F3-A148-4342-8D15-2EEA6EA98A86}"/>
              </a:ext>
            </a:extLst>
          </p:cNvPr>
          <p:cNvSpPr>
            <a:spLocks noGrp="1"/>
          </p:cNvSpPr>
          <p:nvPr>
            <p:ph type="title"/>
          </p:nvPr>
        </p:nvSpPr>
        <p:spPr/>
        <p:txBody>
          <a:bodyPr/>
          <a:lstStyle/>
          <a:p>
            <a:r>
              <a:rPr lang="en-US" dirty="0"/>
              <a:t>Expenditures – Room Tax</a:t>
            </a:r>
          </a:p>
        </p:txBody>
      </p:sp>
      <p:sp>
        <p:nvSpPr>
          <p:cNvPr id="3" name="Content Placeholder 2">
            <a:extLst>
              <a:ext uri="{FF2B5EF4-FFF2-40B4-BE49-F238E27FC236}">
                <a16:creationId xmlns:a16="http://schemas.microsoft.com/office/drawing/2014/main" id="{CC3BF725-92DA-408F-B4DB-5A2531B2277D}"/>
              </a:ext>
            </a:extLst>
          </p:cNvPr>
          <p:cNvSpPr>
            <a:spLocks noGrp="1"/>
          </p:cNvSpPr>
          <p:nvPr>
            <p:ph sz="half" idx="1"/>
          </p:nvPr>
        </p:nvSpPr>
        <p:spPr>
          <a:xfrm>
            <a:off x="356655" y="1913766"/>
            <a:ext cx="4392090" cy="2486344"/>
          </a:xfrm>
        </p:spPr>
        <p:txBody>
          <a:bodyPr/>
          <a:lstStyle/>
          <a:p>
            <a:r>
              <a:rPr lang="en-US" dirty="0"/>
              <a:t>STPB uses 60/40 policy:</a:t>
            </a:r>
          </a:p>
          <a:p>
            <a:pPr lvl="1"/>
            <a:r>
              <a:rPr lang="en-US" sz="1800" dirty="0"/>
              <a:t>Marketing 60%</a:t>
            </a:r>
          </a:p>
          <a:p>
            <a:pPr lvl="1"/>
            <a:r>
              <a:rPr lang="en-US" sz="1800" dirty="0"/>
              <a:t>Product Development 40%</a:t>
            </a:r>
          </a:p>
          <a:p>
            <a:r>
              <a:rPr lang="en-US" dirty="0"/>
              <a:t>Forecast $183,000 contribution to general fund</a:t>
            </a:r>
          </a:p>
          <a:p>
            <a:endParaRPr lang="en-US" dirty="0"/>
          </a:p>
        </p:txBody>
      </p:sp>
      <p:sp>
        <p:nvSpPr>
          <p:cNvPr id="5" name="Slide Number Placeholder 4">
            <a:extLst>
              <a:ext uri="{FF2B5EF4-FFF2-40B4-BE49-F238E27FC236}">
                <a16:creationId xmlns:a16="http://schemas.microsoft.com/office/drawing/2014/main" id="{4FEDE817-A8A2-4905-AC81-9B9356CE1FA1}"/>
              </a:ext>
            </a:extLst>
          </p:cNvPr>
          <p:cNvSpPr>
            <a:spLocks noGrp="1"/>
          </p:cNvSpPr>
          <p:nvPr>
            <p:ph type="sldNum" sz="quarter" idx="12"/>
          </p:nvPr>
        </p:nvSpPr>
        <p:spPr/>
        <p:txBody>
          <a:bodyPr/>
          <a:lstStyle/>
          <a:p>
            <a:pPr>
              <a:defRPr/>
            </a:pPr>
            <a:fld id="{46F0679E-89ED-40FB-B811-50B0F48FE0BE}" type="slidenum">
              <a:rPr lang="en-US" smtClean="0"/>
              <a:pPr>
                <a:defRPr/>
              </a:pPr>
              <a:t>19</a:t>
            </a:fld>
            <a:endParaRPr lang="en-US" dirty="0"/>
          </a:p>
        </p:txBody>
      </p:sp>
      <p:graphicFrame>
        <p:nvGraphicFramePr>
          <p:cNvPr id="7" name="Content Placeholder 6">
            <a:extLst>
              <a:ext uri="{FF2B5EF4-FFF2-40B4-BE49-F238E27FC236}">
                <a16:creationId xmlns:a16="http://schemas.microsoft.com/office/drawing/2014/main" id="{0A16B5D3-B31D-4A67-96AA-995BA0094C2F}"/>
              </a:ext>
            </a:extLst>
          </p:cNvPr>
          <p:cNvGraphicFramePr>
            <a:graphicFrameLocks noGrp="1"/>
          </p:cNvGraphicFramePr>
          <p:nvPr>
            <p:ph sz="half" idx="2"/>
            <p:extLst>
              <p:ext uri="{D42A27DB-BD31-4B8C-83A1-F6EECF244321}">
                <p14:modId xmlns:p14="http://schemas.microsoft.com/office/powerpoint/2010/main" val="3037563998"/>
              </p:ext>
            </p:extLst>
          </p:nvPr>
        </p:nvGraphicFramePr>
        <p:xfrm>
          <a:off x="4620690" y="1756408"/>
          <a:ext cx="4038600" cy="42751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8016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 name="Picture 103">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06" name="Picture 105">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08" name="Oval 107">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10" name="Picture 109">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12" name="Picture 111">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6759" y="6096000"/>
            <a:ext cx="745300" cy="762000"/>
          </a:xfrm>
          <a:prstGeom prst="rect">
            <a:avLst/>
          </a:prstGeom>
        </p:spPr>
      </p:pic>
      <p:sp>
        <p:nvSpPr>
          <p:cNvPr id="114" name="Rectangle 113">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9CFD71E7-F885-41DF-B04F-D8516C2D522D}"/>
              </a:ext>
            </a:extLst>
          </p:cNvPr>
          <p:cNvSpPr>
            <a:spLocks noGrp="1"/>
          </p:cNvSpPr>
          <p:nvPr>
            <p:ph type="title"/>
          </p:nvPr>
        </p:nvSpPr>
        <p:spPr>
          <a:xfrm>
            <a:off x="485775" y="1454964"/>
            <a:ext cx="2504461" cy="3308840"/>
          </a:xfrm>
        </p:spPr>
        <p:txBody>
          <a:bodyPr vert="horz" lIns="91440" tIns="45720" rIns="91440" bIns="45720" rtlCol="0" anchor="b">
            <a:normAutofit/>
          </a:bodyPr>
          <a:lstStyle/>
          <a:p>
            <a:pPr>
              <a:lnSpc>
                <a:spcPct val="90000"/>
              </a:lnSpc>
            </a:pPr>
            <a:r>
              <a:rPr lang="en-US" sz="4000" dirty="0"/>
              <a:t>Thank you for your support!</a:t>
            </a:r>
          </a:p>
        </p:txBody>
      </p:sp>
      <p:pic>
        <p:nvPicPr>
          <p:cNvPr id="4" name="Content Placeholder 3" descr="A person sitting on a bench&#10;&#10;Description generated with high confidence">
            <a:extLst>
              <a:ext uri="{FF2B5EF4-FFF2-40B4-BE49-F238E27FC236}">
                <a16:creationId xmlns:a16="http://schemas.microsoft.com/office/drawing/2014/main" id="{2DDD0B8B-F7D8-4B8F-ABEC-0DD6822375F7}"/>
              </a:ext>
            </a:extLst>
          </p:cNvPr>
          <p:cNvPicPr>
            <a:picLocks noGrp="1" noChangeAspect="1"/>
          </p:cNvPicPr>
          <p:nvPr>
            <p:ph idx="1"/>
          </p:nvPr>
        </p:nvPicPr>
        <p:blipFill rotWithShape="1">
          <a:blip r:embed="rId7">
            <a:extLst>
              <a:ext uri="{28A0092B-C50C-407E-A947-70E740481C1C}">
                <a14:useLocalDpi xmlns:a14="http://schemas.microsoft.com/office/drawing/2010/main" val="0"/>
              </a:ext>
            </a:extLst>
          </a:blip>
          <a:srcRect l="1517" t="13250" r="19835" b="-2"/>
          <a:stretch/>
        </p:blipFill>
        <p:spPr>
          <a:xfrm rot="5400000">
            <a:off x="2655212" y="1100672"/>
            <a:ext cx="5943600" cy="4917043"/>
          </a:xfrm>
          <a:prstGeom prst="rect">
            <a:avLst/>
          </a:prstGeom>
        </p:spPr>
      </p:pic>
      <p:sp>
        <p:nvSpPr>
          <p:cNvPr id="116" name="Rectangle 115">
            <a:extLst>
              <a:ext uri="{FF2B5EF4-FFF2-40B4-BE49-F238E27FC236}">
                <a16:creationId xmlns:a16="http://schemas.microsoft.com/office/drawing/2014/main" id="{C91B2AEB-9C03-4291-82DB-27D351F31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31" name="Slide Number Placeholder 4"/>
          <p:cNvSpPr>
            <a:spLocks noGrp="1"/>
          </p:cNvSpPr>
          <p:nvPr>
            <p:ph type="sldNum" sz="quarter" idx="12"/>
          </p:nvPr>
        </p:nvSpPr>
        <p:spPr>
          <a:xfrm>
            <a:off x="7764405" y="295729"/>
            <a:ext cx="628649" cy="767687"/>
          </a:xfrm>
        </p:spPr>
        <p:txBody>
          <a:bodyPr vert="horz" lIns="91440" tIns="45720" rIns="91440" bIns="45720" rtlCol="0" anchor="b">
            <a:normAutofit/>
          </a:bodyPr>
          <a:lstStyle/>
          <a:p>
            <a:pPr defTabSz="914400">
              <a:spcAft>
                <a:spcPts val="600"/>
              </a:spcAft>
            </a:pPr>
            <a:fld id="{E2640B4A-AD14-43E8-9370-FC80E88570F7}" type="slidenum">
              <a:rPr lang="en-US" sz="2800" smtClean="0"/>
              <a:pPr defTabSz="914400">
                <a:spcAft>
                  <a:spcPts val="600"/>
                </a:spcAft>
              </a:pPr>
              <a:t>20</a:t>
            </a:fld>
            <a:endParaRPr lang="en-US" sz="2800" dirty="0"/>
          </a:p>
        </p:txBody>
      </p:sp>
    </p:spTree>
    <p:extLst>
      <p:ext uri="{BB962C8B-B14F-4D97-AF65-F5344CB8AC3E}">
        <p14:creationId xmlns:p14="http://schemas.microsoft.com/office/powerpoint/2010/main" val="4292043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a:t>Major Influences</a:t>
            </a:r>
          </a:p>
        </p:txBody>
      </p:sp>
      <p:sp>
        <p:nvSpPr>
          <p:cNvPr id="5123" name="Content Placeholder 4"/>
          <p:cNvSpPr>
            <a:spLocks noGrp="1"/>
          </p:cNvSpPr>
          <p:nvPr>
            <p:ph idx="1"/>
          </p:nvPr>
        </p:nvSpPr>
        <p:spPr>
          <a:xfrm>
            <a:off x="484710" y="1295400"/>
            <a:ext cx="8229600" cy="5109882"/>
          </a:xfrm>
        </p:spPr>
        <p:txBody>
          <a:bodyPr>
            <a:normAutofit fontScale="92500"/>
          </a:bodyPr>
          <a:lstStyle/>
          <a:p>
            <a:pPr>
              <a:spcBef>
                <a:spcPts val="1200"/>
              </a:spcBef>
              <a:spcAft>
                <a:spcPts val="800"/>
              </a:spcAft>
            </a:pPr>
            <a:r>
              <a:rPr lang="en-US" b="1" dirty="0">
                <a:latin typeface="Century Gothic" panose="020B0502020202020204" pitchFamily="34" charset="0"/>
                <a:cs typeface="Calibri" panose="020F0502020204030204" pitchFamily="34" charset="0"/>
              </a:rPr>
              <a:t>Energy, Climate Change, Adaptation</a:t>
            </a:r>
          </a:p>
          <a:p>
            <a:pPr lvl="1">
              <a:spcBef>
                <a:spcPts val="1200"/>
              </a:spcBef>
              <a:spcAft>
                <a:spcPts val="800"/>
              </a:spcAft>
              <a:buFont typeface="Arial" panose="020B0604020202020204" pitchFamily="34" charset="0"/>
              <a:buChar char="•"/>
            </a:pPr>
            <a:r>
              <a:rPr lang="en-US" dirty="0">
                <a:latin typeface="Century Gothic" panose="020B0502020202020204" pitchFamily="34" charset="0"/>
                <a:cs typeface="Calibri" panose="020F0502020204030204" pitchFamily="34" charset="0"/>
              </a:rPr>
              <a:t>Net-zero emissions - electrification of heating, cooling, transportation</a:t>
            </a:r>
          </a:p>
          <a:p>
            <a:pPr lvl="1">
              <a:spcBef>
                <a:spcPts val="1200"/>
              </a:spcBef>
              <a:spcAft>
                <a:spcPts val="800"/>
              </a:spcAft>
              <a:buFont typeface="Arial" panose="020B0604020202020204" pitchFamily="34" charset="0"/>
              <a:buChar char="•"/>
            </a:pPr>
            <a:r>
              <a:rPr lang="en-US" dirty="0">
                <a:latin typeface="Century Gothic" panose="020B0502020202020204" pitchFamily="34" charset="0"/>
                <a:cs typeface="Calibri" panose="020F0502020204030204" pitchFamily="34" charset="0"/>
              </a:rPr>
              <a:t>Natural disasters - especially for flooding, drought</a:t>
            </a:r>
          </a:p>
          <a:p>
            <a:pPr>
              <a:spcBef>
                <a:spcPts val="1200"/>
              </a:spcBef>
              <a:spcAft>
                <a:spcPts val="800"/>
              </a:spcAft>
            </a:pPr>
            <a:r>
              <a:rPr lang="en-US" b="1" dirty="0">
                <a:latin typeface="Century Gothic" panose="020B0502020202020204" pitchFamily="34" charset="0"/>
                <a:cs typeface="Calibri" panose="020F0502020204030204" pitchFamily="34" charset="0"/>
              </a:rPr>
              <a:t>Affordable Housing and Focused Development</a:t>
            </a:r>
          </a:p>
          <a:p>
            <a:pPr lvl="1">
              <a:spcBef>
                <a:spcPts val="1200"/>
              </a:spcBef>
              <a:spcAft>
                <a:spcPts val="800"/>
              </a:spcAft>
              <a:buFont typeface="Arial" panose="020B0604020202020204" pitchFamily="34" charset="0"/>
              <a:buChar char="•"/>
            </a:pPr>
            <a:r>
              <a:rPr lang="en-US" dirty="0">
                <a:latin typeface="Century Gothic" panose="020B0502020202020204" pitchFamily="34" charset="0"/>
                <a:cs typeface="Calibri" panose="020F0502020204030204" pitchFamily="34" charset="0"/>
              </a:rPr>
              <a:t>Housing for homeless to moderate income near jobs/services</a:t>
            </a:r>
          </a:p>
          <a:p>
            <a:pPr lvl="1">
              <a:spcBef>
                <a:spcPts val="1200"/>
              </a:spcBef>
              <a:spcAft>
                <a:spcPts val="800"/>
              </a:spcAft>
              <a:buFont typeface="Arial" panose="020B0604020202020204" pitchFamily="34" charset="0"/>
              <a:buChar char="•"/>
            </a:pPr>
            <a:r>
              <a:rPr lang="en-US" dirty="0">
                <a:latin typeface="Century Gothic" panose="020B0502020202020204" pitchFamily="34" charset="0"/>
                <a:cs typeface="Calibri" panose="020F0502020204030204" pitchFamily="34" charset="0"/>
              </a:rPr>
              <a:t>Ability for businesses to recruit and retain workforce</a:t>
            </a:r>
          </a:p>
          <a:p>
            <a:pPr>
              <a:spcBef>
                <a:spcPts val="1200"/>
              </a:spcBef>
              <a:spcAft>
                <a:spcPts val="800"/>
              </a:spcAft>
            </a:pPr>
            <a:r>
              <a:rPr lang="en-US" b="1" dirty="0">
                <a:latin typeface="Century Gothic" panose="020B0502020202020204" pitchFamily="34" charset="0"/>
                <a:cs typeface="Calibri" panose="020F0502020204030204" pitchFamily="34" charset="0"/>
              </a:rPr>
              <a:t>Water Quality: Harmful Algal Blooms and Cayuga Lake TMDL</a:t>
            </a:r>
          </a:p>
          <a:p>
            <a:pPr lvl="1">
              <a:spcBef>
                <a:spcPts val="1200"/>
              </a:spcBef>
              <a:spcAft>
                <a:spcPts val="800"/>
              </a:spcAft>
              <a:buFont typeface="Arial" panose="020B0604020202020204" pitchFamily="34" charset="0"/>
              <a:buChar char="•"/>
            </a:pPr>
            <a:r>
              <a:rPr lang="en-US" dirty="0">
                <a:latin typeface="Century Gothic" panose="020B0502020202020204" pitchFamily="34" charset="0"/>
                <a:cs typeface="Calibri" panose="020F0502020204030204" pitchFamily="34" charset="0"/>
              </a:rPr>
              <a:t>Protect recreational amenities and public water systems</a:t>
            </a:r>
          </a:p>
          <a:p>
            <a:pPr>
              <a:spcBef>
                <a:spcPts val="1200"/>
              </a:spcBef>
              <a:spcAft>
                <a:spcPts val="800"/>
              </a:spcAft>
            </a:pPr>
            <a:r>
              <a:rPr lang="en-US" b="1" dirty="0">
                <a:latin typeface="Century Gothic" panose="020B0502020202020204" pitchFamily="34" charset="0"/>
                <a:cs typeface="Calibri" panose="020F0502020204030204" pitchFamily="34" charset="0"/>
              </a:rPr>
              <a:t>Tourism</a:t>
            </a:r>
          </a:p>
          <a:p>
            <a:pPr lvl="1">
              <a:spcBef>
                <a:spcPts val="1200"/>
              </a:spcBef>
              <a:spcAft>
                <a:spcPts val="800"/>
              </a:spcAft>
              <a:buFont typeface="Arial" panose="020B0604020202020204" pitchFamily="34" charset="0"/>
              <a:buChar char="•"/>
            </a:pPr>
            <a:r>
              <a:rPr lang="en-US" dirty="0">
                <a:latin typeface="Century Gothic" panose="020B0502020202020204" pitchFamily="34" charset="0"/>
                <a:cs typeface="Calibri" panose="020F0502020204030204" pitchFamily="34" charset="0"/>
              </a:rPr>
              <a:t>Increasing visitor-nights in off-season and supporting attractions </a:t>
            </a:r>
          </a:p>
        </p:txBody>
      </p:sp>
      <p:sp>
        <p:nvSpPr>
          <p:cNvPr id="5124" name="Slide Number Placeholder 3"/>
          <p:cNvSpPr>
            <a:spLocks noGrp="1"/>
          </p:cNvSpPr>
          <p:nvPr>
            <p:ph type="sldNum" sz="quarter" idx="12"/>
          </p:nvPr>
        </p:nvSpPr>
        <p:spPr>
          <a:noFill/>
        </p:spPr>
        <p:txBody>
          <a:bodyPr/>
          <a:lstStyle/>
          <a:p>
            <a:fld id="{AF8D95FF-59D0-46EF-A534-08932D93D235}" type="slidenum">
              <a:rPr lang="en-US" smtClean="0"/>
              <a:pPr/>
              <a:t>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2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a:t>Full-Time Equivalents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4934706"/>
              </p:ext>
            </p:extLst>
          </p:nvPr>
        </p:nvGraphicFramePr>
        <p:xfrm>
          <a:off x="762000" y="2312251"/>
          <a:ext cx="7484357" cy="1163320"/>
        </p:xfrm>
        <a:graphic>
          <a:graphicData uri="http://schemas.openxmlformats.org/drawingml/2006/table">
            <a:tbl>
              <a:tblPr firstRow="1" bandRow="1">
                <a:tableStyleId>{5C22544A-7EE6-4342-B048-85BDC9FD1C3A}</a:tableStyleId>
              </a:tblPr>
              <a:tblGrid>
                <a:gridCol w="1183867">
                  <a:extLst>
                    <a:ext uri="{9D8B030D-6E8A-4147-A177-3AD203B41FA5}">
                      <a16:colId xmlns:a16="http://schemas.microsoft.com/office/drawing/2014/main" val="20000"/>
                    </a:ext>
                  </a:extLst>
                </a:gridCol>
                <a:gridCol w="1088974">
                  <a:extLst>
                    <a:ext uri="{9D8B030D-6E8A-4147-A177-3AD203B41FA5}">
                      <a16:colId xmlns:a16="http://schemas.microsoft.com/office/drawing/2014/main" val="20001"/>
                    </a:ext>
                  </a:extLst>
                </a:gridCol>
                <a:gridCol w="1011190">
                  <a:extLst>
                    <a:ext uri="{9D8B030D-6E8A-4147-A177-3AD203B41FA5}">
                      <a16:colId xmlns:a16="http://schemas.microsoft.com/office/drawing/2014/main" val="20002"/>
                    </a:ext>
                  </a:extLst>
                </a:gridCol>
                <a:gridCol w="1166758">
                  <a:extLst>
                    <a:ext uri="{9D8B030D-6E8A-4147-A177-3AD203B41FA5}">
                      <a16:colId xmlns:a16="http://schemas.microsoft.com/office/drawing/2014/main" val="20003"/>
                    </a:ext>
                  </a:extLst>
                </a:gridCol>
                <a:gridCol w="1011190">
                  <a:extLst>
                    <a:ext uri="{9D8B030D-6E8A-4147-A177-3AD203B41FA5}">
                      <a16:colId xmlns:a16="http://schemas.microsoft.com/office/drawing/2014/main" val="20004"/>
                    </a:ext>
                  </a:extLst>
                </a:gridCol>
                <a:gridCol w="1011190">
                  <a:extLst>
                    <a:ext uri="{9D8B030D-6E8A-4147-A177-3AD203B41FA5}">
                      <a16:colId xmlns:a16="http://schemas.microsoft.com/office/drawing/2014/main" val="20005"/>
                    </a:ext>
                  </a:extLst>
                </a:gridCol>
                <a:gridCol w="1011188">
                  <a:extLst>
                    <a:ext uri="{9D8B030D-6E8A-4147-A177-3AD203B41FA5}">
                      <a16:colId xmlns:a16="http://schemas.microsoft.com/office/drawing/2014/main" val="20006"/>
                    </a:ext>
                  </a:extLst>
                </a:gridCol>
              </a:tblGrid>
              <a:tr h="736574">
                <a:tc>
                  <a:txBody>
                    <a:bodyPr/>
                    <a:lstStyle/>
                    <a:p>
                      <a:pPr algn="ctr"/>
                      <a:r>
                        <a:rPr lang="en-US" dirty="0">
                          <a:latin typeface="Calibri" pitchFamily="34" charset="0"/>
                        </a:rPr>
                        <a:t>2017</a:t>
                      </a:r>
                    </a:p>
                  </a:txBody>
                  <a:tcPr anchor="b">
                    <a:solidFill>
                      <a:srgbClr val="7F9DBB"/>
                    </a:solidFill>
                  </a:tcPr>
                </a:tc>
                <a:tc>
                  <a:txBody>
                    <a:bodyPr/>
                    <a:lstStyle/>
                    <a:p>
                      <a:pPr algn="ctr"/>
                      <a:r>
                        <a:rPr lang="en-US" dirty="0">
                          <a:latin typeface="Calibri" pitchFamily="34" charset="0"/>
                        </a:rPr>
                        <a:t>2018</a:t>
                      </a:r>
                    </a:p>
                  </a:txBody>
                  <a:tcPr anchor="b">
                    <a:solidFill>
                      <a:srgbClr val="7F9DBB"/>
                    </a:solidFill>
                  </a:tcPr>
                </a:tc>
                <a:tc>
                  <a:txBody>
                    <a:bodyPr/>
                    <a:lstStyle/>
                    <a:p>
                      <a:pPr algn="ctr"/>
                      <a:r>
                        <a:rPr lang="en-US" dirty="0">
                          <a:latin typeface="Calibri" pitchFamily="34" charset="0"/>
                        </a:rPr>
                        <a:t>2019</a:t>
                      </a:r>
                    </a:p>
                  </a:txBody>
                  <a:tcPr anchor="b">
                    <a:solidFill>
                      <a:srgbClr val="7F9DBB"/>
                    </a:solidFill>
                  </a:tcPr>
                </a:tc>
                <a:tc>
                  <a:txBody>
                    <a:bodyPr/>
                    <a:lstStyle/>
                    <a:p>
                      <a:pPr algn="ctr"/>
                      <a:r>
                        <a:rPr lang="en-US" dirty="0">
                          <a:latin typeface="Calibri" pitchFamily="34" charset="0"/>
                        </a:rPr>
                        <a:t>2020</a:t>
                      </a:r>
                      <a:r>
                        <a:rPr lang="en-US" baseline="0" dirty="0">
                          <a:latin typeface="Calibri" pitchFamily="34" charset="0"/>
                        </a:rPr>
                        <a:t> Target</a:t>
                      </a:r>
                      <a:endParaRPr lang="en-US" dirty="0">
                        <a:latin typeface="Calibri" pitchFamily="34" charset="0"/>
                      </a:endParaRPr>
                    </a:p>
                  </a:txBody>
                  <a:tcPr anchor="b">
                    <a:solidFill>
                      <a:srgbClr val="7F9DBB"/>
                    </a:solidFill>
                  </a:tcPr>
                </a:tc>
                <a:tc>
                  <a:txBody>
                    <a:bodyPr/>
                    <a:lstStyle/>
                    <a:p>
                      <a:pPr algn="ctr"/>
                      <a:r>
                        <a:rPr lang="en-US" dirty="0">
                          <a:latin typeface="Calibri" pitchFamily="34" charset="0"/>
                        </a:rPr>
                        <a:t>2020</a:t>
                      </a:r>
                    </a:p>
                    <a:p>
                      <a:pPr algn="ctr"/>
                      <a:r>
                        <a:rPr lang="en-US" dirty="0">
                          <a:latin typeface="Calibri" pitchFamily="34" charset="0"/>
                        </a:rPr>
                        <a:t>Rec.</a:t>
                      </a:r>
                    </a:p>
                  </a:txBody>
                  <a:tcPr anchor="b">
                    <a:solidFill>
                      <a:srgbClr val="7F9DBB"/>
                    </a:solidFill>
                  </a:tcPr>
                </a:tc>
                <a:tc>
                  <a:txBody>
                    <a:bodyPr/>
                    <a:lstStyle/>
                    <a:p>
                      <a:pPr algn="ctr"/>
                      <a:r>
                        <a:rPr lang="en-US" dirty="0">
                          <a:latin typeface="Calibri" pitchFamily="34" charset="0"/>
                        </a:rPr>
                        <a:t>#</a:t>
                      </a:r>
                    </a:p>
                    <a:p>
                      <a:pPr algn="ctr"/>
                      <a:r>
                        <a:rPr lang="en-US" dirty="0">
                          <a:latin typeface="Calibri" pitchFamily="34" charset="0"/>
                        </a:rPr>
                        <a:t>Change</a:t>
                      </a:r>
                    </a:p>
                  </a:txBody>
                  <a:tcPr anchor="b">
                    <a:solidFill>
                      <a:srgbClr val="7F9DBB"/>
                    </a:solidFill>
                  </a:tcPr>
                </a:tc>
                <a:tc>
                  <a:txBody>
                    <a:bodyPr/>
                    <a:lstStyle/>
                    <a:p>
                      <a:pPr algn="ctr"/>
                      <a:r>
                        <a:rPr lang="en-US" dirty="0">
                          <a:latin typeface="Calibri" pitchFamily="34" charset="0"/>
                        </a:rPr>
                        <a:t>% </a:t>
                      </a:r>
                    </a:p>
                    <a:p>
                      <a:pPr algn="ctr"/>
                      <a:r>
                        <a:rPr lang="en-US" dirty="0">
                          <a:latin typeface="Calibri" pitchFamily="34" charset="0"/>
                        </a:rPr>
                        <a:t>Change</a:t>
                      </a:r>
                    </a:p>
                  </a:txBody>
                  <a:tcPr anchor="b">
                    <a:solidFill>
                      <a:srgbClr val="7F9DBB"/>
                    </a:solidFill>
                  </a:tcPr>
                </a:tc>
                <a:extLst>
                  <a:ext uri="{0D108BD9-81ED-4DB2-BD59-A6C34878D82A}">
                    <a16:rowId xmlns:a16="http://schemas.microsoft.com/office/drawing/2014/main" val="10000"/>
                  </a:ext>
                </a:extLst>
              </a:tr>
              <a:tr h="426746">
                <a:tc>
                  <a:txBody>
                    <a:bodyPr/>
                    <a:lstStyle/>
                    <a:p>
                      <a:pPr algn="ctr"/>
                      <a:r>
                        <a:rPr lang="en-US" b="1" dirty="0">
                          <a:solidFill>
                            <a:schemeClr val="tx1"/>
                          </a:solidFill>
                          <a:latin typeface="Calibri" pitchFamily="34" charset="0"/>
                        </a:rPr>
                        <a:t>8.82</a:t>
                      </a:r>
                    </a:p>
                  </a:txBody>
                  <a:tcPr>
                    <a:solidFill>
                      <a:schemeClr val="bg2"/>
                    </a:solidFill>
                  </a:tcPr>
                </a:tc>
                <a:tc>
                  <a:txBody>
                    <a:bodyPr/>
                    <a:lstStyle/>
                    <a:p>
                      <a:pPr algn="ctr"/>
                      <a:r>
                        <a:rPr lang="en-US" b="1" dirty="0">
                          <a:solidFill>
                            <a:schemeClr val="tx1"/>
                          </a:solidFill>
                          <a:latin typeface="Calibri" pitchFamily="34" charset="0"/>
                        </a:rPr>
                        <a:t>10.70</a:t>
                      </a:r>
                    </a:p>
                  </a:txBody>
                  <a:tcPr>
                    <a:solidFill>
                      <a:schemeClr val="bg2"/>
                    </a:solidFill>
                  </a:tcPr>
                </a:tc>
                <a:tc>
                  <a:txBody>
                    <a:bodyPr/>
                    <a:lstStyle/>
                    <a:p>
                      <a:pPr algn="ctr"/>
                      <a:r>
                        <a:rPr lang="en-US" b="1" dirty="0">
                          <a:solidFill>
                            <a:schemeClr val="tx1"/>
                          </a:solidFill>
                          <a:latin typeface="Calibri" pitchFamily="34" charset="0"/>
                        </a:rPr>
                        <a:t>10.70</a:t>
                      </a:r>
                    </a:p>
                  </a:txBody>
                  <a:tcPr>
                    <a:solidFill>
                      <a:schemeClr val="bg2"/>
                    </a:solidFill>
                  </a:tcPr>
                </a:tc>
                <a:tc>
                  <a:txBody>
                    <a:bodyPr/>
                    <a:lstStyle/>
                    <a:p>
                      <a:pPr algn="ctr"/>
                      <a:r>
                        <a:rPr lang="en-US" b="1" dirty="0">
                          <a:solidFill>
                            <a:schemeClr val="tx1"/>
                          </a:solidFill>
                          <a:latin typeface="Calibri" pitchFamily="34" charset="0"/>
                        </a:rPr>
                        <a:t>9.70</a:t>
                      </a:r>
                    </a:p>
                  </a:txBody>
                  <a:tcPr>
                    <a:solidFill>
                      <a:schemeClr val="bg2"/>
                    </a:solidFill>
                  </a:tcPr>
                </a:tc>
                <a:tc>
                  <a:txBody>
                    <a:bodyPr/>
                    <a:lstStyle/>
                    <a:p>
                      <a:pPr algn="ctr"/>
                      <a:r>
                        <a:rPr lang="en-US" b="1" dirty="0">
                          <a:solidFill>
                            <a:schemeClr val="tx1"/>
                          </a:solidFill>
                          <a:latin typeface="Calibri" pitchFamily="34" charset="0"/>
                        </a:rPr>
                        <a:t>10.70</a:t>
                      </a:r>
                    </a:p>
                  </a:txBody>
                  <a:tcPr>
                    <a:solidFill>
                      <a:schemeClr val="bg2"/>
                    </a:solidFill>
                  </a:tcPr>
                </a:tc>
                <a:tc>
                  <a:txBody>
                    <a:bodyPr/>
                    <a:lstStyle/>
                    <a:p>
                      <a:pPr algn="ctr"/>
                      <a:r>
                        <a:rPr lang="en-US" b="1" dirty="0">
                          <a:solidFill>
                            <a:schemeClr val="tx1"/>
                          </a:solidFill>
                          <a:latin typeface="Calibri" pitchFamily="34" charset="0"/>
                        </a:rPr>
                        <a:t>0</a:t>
                      </a:r>
                    </a:p>
                  </a:txBody>
                  <a:tcPr>
                    <a:solidFill>
                      <a:schemeClr val="bg2"/>
                    </a:solidFill>
                  </a:tcPr>
                </a:tc>
                <a:tc>
                  <a:txBody>
                    <a:bodyPr/>
                    <a:lstStyle/>
                    <a:p>
                      <a:pPr algn="ctr"/>
                      <a:r>
                        <a:rPr lang="en-US" b="1" dirty="0">
                          <a:solidFill>
                            <a:schemeClr val="tx1"/>
                          </a:solidFill>
                          <a:latin typeface="Calibri" pitchFamily="34" charset="0"/>
                        </a:rPr>
                        <a:t>0</a:t>
                      </a:r>
                    </a:p>
                  </a:txBody>
                  <a:tcPr>
                    <a:solidFill>
                      <a:schemeClr val="bg2"/>
                    </a:solidFill>
                  </a:tcPr>
                </a:tc>
                <a:extLst>
                  <a:ext uri="{0D108BD9-81ED-4DB2-BD59-A6C34878D82A}">
                    <a16:rowId xmlns:a16="http://schemas.microsoft.com/office/drawing/2014/main" val="10001"/>
                  </a:ext>
                </a:extLst>
              </a:tr>
            </a:tbl>
          </a:graphicData>
        </a:graphic>
      </p:graphicFrame>
      <p:sp>
        <p:nvSpPr>
          <p:cNvPr id="7197" name="Slide Number Placeholder 4"/>
          <p:cNvSpPr>
            <a:spLocks noGrp="1"/>
          </p:cNvSpPr>
          <p:nvPr>
            <p:ph type="sldNum" sz="quarter" idx="12"/>
          </p:nvPr>
        </p:nvSpPr>
        <p:spPr>
          <a:noFill/>
        </p:spPr>
        <p:txBody>
          <a:bodyPr/>
          <a:lstStyle/>
          <a:p>
            <a:fld id="{04352C63-0803-47E4-B292-399603974D80}" type="slidenum">
              <a:rPr lang="en-US" smtClean="0"/>
              <a:pPr/>
              <a:t>3</a:t>
            </a:fld>
            <a:endParaRPr lang="en-US" dirty="0"/>
          </a:p>
        </p:txBody>
      </p:sp>
      <p:sp>
        <p:nvSpPr>
          <p:cNvPr id="2" name="TextBox 1">
            <a:extLst>
              <a:ext uri="{FF2B5EF4-FFF2-40B4-BE49-F238E27FC236}">
                <a16:creationId xmlns:a16="http://schemas.microsoft.com/office/drawing/2014/main" id="{B8FAB83D-C2DA-454C-826A-98A343E1E30B}"/>
              </a:ext>
            </a:extLst>
          </p:cNvPr>
          <p:cNvSpPr txBox="1"/>
          <p:nvPr/>
        </p:nvSpPr>
        <p:spPr>
          <a:xfrm>
            <a:off x="990600" y="4191000"/>
            <a:ext cx="7162800" cy="369332"/>
          </a:xfrm>
          <a:prstGeom prst="rect">
            <a:avLst/>
          </a:prstGeom>
          <a:noFill/>
        </p:spPr>
        <p:txBody>
          <a:bodyPr wrap="square" rtlCol="0">
            <a:spAutoFit/>
          </a:bodyPr>
          <a:lstStyle/>
          <a:p>
            <a:r>
              <a:rPr lang="en-US" dirty="0"/>
              <a:t>Requesting target funding for Senior Planner – Energy Specialist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pPr eaLnBrk="1" hangingPunct="1"/>
            <a:r>
              <a:rPr lang="en-US" dirty="0"/>
              <a:t>Over-Target Requests Supported by </a:t>
            </a:r>
            <a:br>
              <a:rPr lang="en-US" dirty="0"/>
            </a:br>
            <a:r>
              <a:rPr lang="en-US" dirty="0"/>
              <a:t>the Recommended Budget</a:t>
            </a:r>
          </a:p>
        </p:txBody>
      </p:sp>
      <p:sp>
        <p:nvSpPr>
          <p:cNvPr id="8218" name="Slide Number Placeholder 4"/>
          <p:cNvSpPr>
            <a:spLocks noGrp="1"/>
          </p:cNvSpPr>
          <p:nvPr>
            <p:ph type="sldNum" sz="quarter" idx="12"/>
          </p:nvPr>
        </p:nvSpPr>
        <p:spPr>
          <a:noFill/>
        </p:spPr>
        <p:txBody>
          <a:bodyPr/>
          <a:lstStyle/>
          <a:p>
            <a:fld id="{1AF5410E-CBE5-4F5D-9EA0-422535DAB7B5}" type="slidenum">
              <a:rPr lang="en-US" smtClean="0"/>
              <a:pPr/>
              <a:t>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932153177"/>
              </p:ext>
            </p:extLst>
          </p:nvPr>
        </p:nvGraphicFramePr>
        <p:xfrm>
          <a:off x="152400" y="2438400"/>
          <a:ext cx="8815755" cy="2865120"/>
        </p:xfrm>
        <a:graphic>
          <a:graphicData uri="http://schemas.openxmlformats.org/drawingml/2006/table">
            <a:tbl>
              <a:tblPr firstRow="1" bandRow="1">
                <a:tableStyleId>{5C22544A-7EE6-4342-B048-85BDC9FD1C3A}</a:tableStyleId>
              </a:tblPr>
              <a:tblGrid>
                <a:gridCol w="683980">
                  <a:extLst>
                    <a:ext uri="{9D8B030D-6E8A-4147-A177-3AD203B41FA5}">
                      <a16:colId xmlns:a16="http://schemas.microsoft.com/office/drawing/2014/main" val="20000"/>
                    </a:ext>
                  </a:extLst>
                </a:gridCol>
                <a:gridCol w="607983">
                  <a:extLst>
                    <a:ext uri="{9D8B030D-6E8A-4147-A177-3AD203B41FA5}">
                      <a16:colId xmlns:a16="http://schemas.microsoft.com/office/drawing/2014/main" val="20001"/>
                    </a:ext>
                  </a:extLst>
                </a:gridCol>
                <a:gridCol w="911975">
                  <a:extLst>
                    <a:ext uri="{9D8B030D-6E8A-4147-A177-3AD203B41FA5}">
                      <a16:colId xmlns:a16="http://schemas.microsoft.com/office/drawing/2014/main" val="20002"/>
                    </a:ext>
                  </a:extLst>
                </a:gridCol>
                <a:gridCol w="996462">
                  <a:extLst>
                    <a:ext uri="{9D8B030D-6E8A-4147-A177-3AD203B41FA5}">
                      <a16:colId xmlns:a16="http://schemas.microsoft.com/office/drawing/2014/main" val="20003"/>
                    </a:ext>
                  </a:extLst>
                </a:gridCol>
                <a:gridCol w="1064731">
                  <a:extLst>
                    <a:ext uri="{9D8B030D-6E8A-4147-A177-3AD203B41FA5}">
                      <a16:colId xmlns:a16="http://schemas.microsoft.com/office/drawing/2014/main" val="20004"/>
                    </a:ext>
                  </a:extLst>
                </a:gridCol>
                <a:gridCol w="992669">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2414955">
                  <a:extLst>
                    <a:ext uri="{9D8B030D-6E8A-4147-A177-3AD203B41FA5}">
                      <a16:colId xmlns:a16="http://schemas.microsoft.com/office/drawing/2014/main" val="20007"/>
                    </a:ext>
                  </a:extLst>
                </a:gridCol>
              </a:tblGrid>
              <a:tr h="721360">
                <a:tc>
                  <a:txBody>
                    <a:bodyPr/>
                    <a:lstStyle/>
                    <a:p>
                      <a:pPr algn="ctr"/>
                      <a:r>
                        <a:rPr lang="en-US" dirty="0">
                          <a:latin typeface="Calibri" pitchFamily="34" charset="0"/>
                        </a:rPr>
                        <a:t>Page </a:t>
                      </a:r>
                    </a:p>
                    <a:p>
                      <a:pPr algn="ctr"/>
                      <a:r>
                        <a:rPr lang="en-US" dirty="0">
                          <a:latin typeface="Calibri" pitchFamily="34" charset="0"/>
                        </a:rPr>
                        <a:t>#</a:t>
                      </a:r>
                    </a:p>
                  </a:txBody>
                  <a:tcPr anchor="ctr">
                    <a:solidFill>
                      <a:srgbClr val="7F9DBB"/>
                    </a:solidFill>
                  </a:tcPr>
                </a:tc>
                <a:tc>
                  <a:txBody>
                    <a:bodyPr/>
                    <a:lstStyle/>
                    <a:p>
                      <a:pPr algn="ctr"/>
                      <a:r>
                        <a:rPr lang="en-US" dirty="0">
                          <a:latin typeface="Calibri" pitchFamily="34" charset="0"/>
                        </a:rPr>
                        <a:t>OTR</a:t>
                      </a:r>
                    </a:p>
                    <a:p>
                      <a:pPr algn="ctr"/>
                      <a:r>
                        <a:rPr lang="en-US" dirty="0">
                          <a:latin typeface="Calibri" pitchFamily="34" charset="0"/>
                        </a:rPr>
                        <a:t> #</a:t>
                      </a:r>
                    </a:p>
                  </a:txBody>
                  <a:tcPr anchor="ctr">
                    <a:solidFill>
                      <a:srgbClr val="7F9DBB"/>
                    </a:solidFill>
                  </a:tcPr>
                </a:tc>
                <a:tc>
                  <a:txBody>
                    <a:bodyPr/>
                    <a:lstStyle/>
                    <a:p>
                      <a:pPr algn="ctr"/>
                      <a:r>
                        <a:rPr lang="en-US" dirty="0">
                          <a:latin typeface="Calibri" pitchFamily="34" charset="0"/>
                        </a:rPr>
                        <a:t>Priority</a:t>
                      </a:r>
                    </a:p>
                  </a:txBody>
                  <a:tcPr anchor="ctr">
                    <a:solidFill>
                      <a:srgbClr val="7F9DBB"/>
                    </a:solidFill>
                  </a:tcPr>
                </a:tc>
                <a:tc>
                  <a:txBody>
                    <a:bodyPr/>
                    <a:lstStyle/>
                    <a:p>
                      <a:pPr algn="ctr"/>
                      <a:r>
                        <a:rPr lang="en-US" dirty="0">
                          <a:latin typeface="Calibri" pitchFamily="34" charset="0"/>
                        </a:rPr>
                        <a:t>Req. </a:t>
                      </a:r>
                    </a:p>
                    <a:p>
                      <a:pPr algn="ctr"/>
                      <a:r>
                        <a:rPr lang="en-US" dirty="0">
                          <a:latin typeface="Calibri" pitchFamily="34" charset="0"/>
                        </a:rPr>
                        <a:t>OTR</a:t>
                      </a:r>
                    </a:p>
                  </a:txBody>
                  <a:tcPr anchor="ctr">
                    <a:solidFill>
                      <a:srgbClr val="7F9DBB"/>
                    </a:solidFill>
                  </a:tcPr>
                </a:tc>
                <a:tc>
                  <a:txBody>
                    <a:bodyPr/>
                    <a:lstStyle/>
                    <a:p>
                      <a:pPr algn="ctr"/>
                      <a:r>
                        <a:rPr lang="en-US" dirty="0">
                          <a:latin typeface="Calibri" pitchFamily="34" charset="0"/>
                        </a:rPr>
                        <a:t>Req. Source</a:t>
                      </a:r>
                    </a:p>
                  </a:txBody>
                  <a:tcPr anchor="ctr">
                    <a:solidFill>
                      <a:srgbClr val="7F9DBB"/>
                    </a:solidFill>
                  </a:tcPr>
                </a:tc>
                <a:tc>
                  <a:txBody>
                    <a:bodyPr/>
                    <a:lstStyle/>
                    <a:p>
                      <a:pPr algn="ctr"/>
                      <a:r>
                        <a:rPr lang="en-US" dirty="0">
                          <a:latin typeface="Calibri" pitchFamily="34" charset="0"/>
                        </a:rPr>
                        <a:t>Rec. </a:t>
                      </a:r>
                    </a:p>
                    <a:p>
                      <a:pPr algn="ctr"/>
                      <a:r>
                        <a:rPr lang="en-US" dirty="0">
                          <a:latin typeface="Calibri" pitchFamily="34" charset="0"/>
                        </a:rPr>
                        <a:t>OTR</a:t>
                      </a:r>
                    </a:p>
                  </a:txBody>
                  <a:tcPr anchor="ctr">
                    <a:solidFill>
                      <a:srgbClr val="7F9DBB"/>
                    </a:solidFill>
                  </a:tcPr>
                </a:tc>
                <a:tc>
                  <a:txBody>
                    <a:bodyPr/>
                    <a:lstStyle/>
                    <a:p>
                      <a:pPr algn="ctr"/>
                      <a:r>
                        <a:rPr lang="en-US" dirty="0">
                          <a:latin typeface="Calibri" pitchFamily="34" charset="0"/>
                        </a:rPr>
                        <a:t>Rec.</a:t>
                      </a:r>
                      <a:r>
                        <a:rPr lang="en-US" baseline="0" dirty="0">
                          <a:latin typeface="Calibri" pitchFamily="34" charset="0"/>
                        </a:rPr>
                        <a:t> Source</a:t>
                      </a:r>
                      <a:endParaRPr lang="en-US" dirty="0">
                        <a:latin typeface="Calibri" pitchFamily="34" charset="0"/>
                      </a:endParaRPr>
                    </a:p>
                  </a:txBody>
                  <a:tcPr anchor="ctr">
                    <a:solidFill>
                      <a:srgbClr val="7F9DBB"/>
                    </a:solidFill>
                  </a:tcPr>
                </a:tc>
                <a:tc>
                  <a:txBody>
                    <a:bodyPr/>
                    <a:lstStyle/>
                    <a:p>
                      <a:pPr algn="ctr"/>
                      <a:r>
                        <a:rPr lang="en-US" dirty="0">
                          <a:latin typeface="Calibri" pitchFamily="34" charset="0"/>
                        </a:rPr>
                        <a:t>Purpose</a:t>
                      </a:r>
                    </a:p>
                  </a:txBody>
                  <a:tcPr anchor="ctr">
                    <a:solidFill>
                      <a:srgbClr val="7F9DBB"/>
                    </a:solidFill>
                  </a:tcPr>
                </a:tc>
                <a:extLst>
                  <a:ext uri="{0D108BD9-81ED-4DB2-BD59-A6C34878D82A}">
                    <a16:rowId xmlns:a16="http://schemas.microsoft.com/office/drawing/2014/main" val="10000"/>
                  </a:ext>
                </a:extLst>
              </a:tr>
              <a:tr h="370840">
                <a:tc rowSpan="2">
                  <a:txBody>
                    <a:bodyPr/>
                    <a:lstStyle/>
                    <a:p>
                      <a:pPr algn="ctr">
                        <a:lnSpc>
                          <a:spcPct val="200000"/>
                        </a:lnSpc>
                      </a:pPr>
                      <a:r>
                        <a:rPr lang="en-US" sz="1600" b="1" dirty="0">
                          <a:solidFill>
                            <a:schemeClr val="tx1"/>
                          </a:solidFill>
                          <a:latin typeface="Calibri" pitchFamily="34" charset="0"/>
                        </a:rPr>
                        <a:t>4-151</a:t>
                      </a:r>
                    </a:p>
                  </a:txBody>
                  <a:tcPr>
                    <a:solidFill>
                      <a:schemeClr val="bg2"/>
                    </a:solidFill>
                  </a:tcPr>
                </a:tc>
                <a:tc rowSpan="2">
                  <a:txBody>
                    <a:bodyPr/>
                    <a:lstStyle/>
                    <a:p>
                      <a:pPr algn="ctr">
                        <a:lnSpc>
                          <a:spcPct val="200000"/>
                        </a:lnSpc>
                      </a:pPr>
                      <a:r>
                        <a:rPr lang="en-US" sz="1600" b="1" dirty="0">
                          <a:solidFill>
                            <a:schemeClr val="tx1"/>
                          </a:solidFill>
                          <a:latin typeface="Calibri" pitchFamily="34" charset="0"/>
                        </a:rPr>
                        <a:t>24</a:t>
                      </a:r>
                    </a:p>
                  </a:txBody>
                  <a:tcPr>
                    <a:solidFill>
                      <a:schemeClr val="bg2"/>
                    </a:solidFill>
                  </a:tcPr>
                </a:tc>
                <a:tc rowSpan="2">
                  <a:txBody>
                    <a:bodyPr/>
                    <a:lstStyle/>
                    <a:p>
                      <a:pPr algn="ctr">
                        <a:lnSpc>
                          <a:spcPct val="200000"/>
                        </a:lnSpc>
                      </a:pPr>
                      <a:r>
                        <a:rPr lang="en-US" sz="1600" b="1" dirty="0">
                          <a:solidFill>
                            <a:schemeClr val="tx1"/>
                          </a:solidFill>
                          <a:latin typeface="Calibri" pitchFamily="34" charset="0"/>
                        </a:rPr>
                        <a:t>1</a:t>
                      </a:r>
                    </a:p>
                  </a:txBody>
                  <a:tcPr>
                    <a:solidFill>
                      <a:schemeClr val="bg2"/>
                    </a:solidFill>
                  </a:tcPr>
                </a:tc>
                <a:tc>
                  <a:txBody>
                    <a:bodyPr/>
                    <a:lstStyle/>
                    <a:p>
                      <a:pPr algn="r"/>
                      <a:r>
                        <a:rPr lang="en-US" sz="1600" b="1" dirty="0">
                          <a:solidFill>
                            <a:schemeClr val="tx1"/>
                          </a:solidFill>
                          <a:latin typeface="Calibri" pitchFamily="34" charset="0"/>
                        </a:rPr>
                        <a:t>$101,310</a:t>
                      </a:r>
                    </a:p>
                  </a:txBody>
                  <a:tcPr>
                    <a:solidFill>
                      <a:schemeClr val="bg2"/>
                    </a:solidFill>
                  </a:tcPr>
                </a:tc>
                <a:tc>
                  <a:txBody>
                    <a:bodyPr/>
                    <a:lstStyle/>
                    <a:p>
                      <a:pPr algn="ctr"/>
                      <a:r>
                        <a:rPr lang="en-US" sz="1600" b="1" dirty="0">
                          <a:solidFill>
                            <a:schemeClr val="tx1"/>
                          </a:solidFill>
                          <a:latin typeface="Calibri" pitchFamily="34" charset="0"/>
                        </a:rPr>
                        <a:t>Target</a:t>
                      </a:r>
                    </a:p>
                  </a:txBody>
                  <a:tcPr>
                    <a:solidFill>
                      <a:schemeClr val="bg2"/>
                    </a:solidFill>
                  </a:tcPr>
                </a:tc>
                <a:tc>
                  <a:txBody>
                    <a:bodyPr/>
                    <a:lstStyle/>
                    <a:p>
                      <a:pPr algn="r"/>
                      <a:r>
                        <a:rPr lang="en-US" sz="1600" b="1" dirty="0">
                          <a:solidFill>
                            <a:schemeClr val="tx1"/>
                          </a:solidFill>
                          <a:latin typeface="Calibri" pitchFamily="34" charset="0"/>
                        </a:rPr>
                        <a:t>$101,310</a:t>
                      </a:r>
                    </a:p>
                  </a:txBody>
                  <a:tcPr>
                    <a:solidFill>
                      <a:schemeClr val="bg2"/>
                    </a:solidFill>
                  </a:tcPr>
                </a:tc>
                <a:tc>
                  <a:txBody>
                    <a:bodyPr/>
                    <a:lstStyle/>
                    <a:p>
                      <a:pPr algn="ctr"/>
                      <a:r>
                        <a:rPr lang="en-US" sz="1600" b="1" dirty="0">
                          <a:solidFill>
                            <a:schemeClr val="tx1"/>
                          </a:solidFill>
                          <a:latin typeface="Calibri" pitchFamily="34" charset="0"/>
                        </a:rPr>
                        <a:t>Target</a:t>
                      </a:r>
                    </a:p>
                  </a:txBody>
                  <a:tcPr>
                    <a:solidFill>
                      <a:schemeClr val="bg2"/>
                    </a:solidFill>
                  </a:tcPr>
                </a:tc>
                <a:tc rowSpan="2">
                  <a:txBody>
                    <a:bodyPr/>
                    <a:lstStyle/>
                    <a:p>
                      <a:pPr algn="ctr"/>
                      <a:r>
                        <a:rPr lang="en-US" sz="1600" b="1" baseline="0" dirty="0">
                          <a:solidFill>
                            <a:schemeClr val="tx1"/>
                          </a:solidFill>
                          <a:latin typeface="Calibri" pitchFamily="34" charset="0"/>
                        </a:rPr>
                        <a:t>Business Energy Advisors Program</a:t>
                      </a:r>
                    </a:p>
                  </a:txBody>
                  <a:tcPr>
                    <a:solidFill>
                      <a:schemeClr val="bg2"/>
                    </a:solidFill>
                  </a:tcPr>
                </a:tc>
                <a:extLst>
                  <a:ext uri="{0D108BD9-81ED-4DB2-BD59-A6C34878D82A}">
                    <a16:rowId xmlns:a16="http://schemas.microsoft.com/office/drawing/2014/main" val="10001"/>
                  </a:ext>
                </a:extLst>
              </a:tr>
              <a:tr h="370840">
                <a:tc vMerge="1">
                  <a:txBody>
                    <a:bodyPr/>
                    <a:lstStyle/>
                    <a:p>
                      <a:pPr algn="ctr"/>
                      <a:endParaRPr lang="en-US" sz="1600" b="1" dirty="0">
                        <a:solidFill>
                          <a:schemeClr val="tx1"/>
                        </a:solidFill>
                        <a:latin typeface="Calibri" pitchFamily="34" charset="0"/>
                      </a:endParaRPr>
                    </a:p>
                  </a:txBody>
                  <a:tcPr>
                    <a:solidFill>
                      <a:schemeClr val="bg2"/>
                    </a:solidFill>
                  </a:tcPr>
                </a:tc>
                <a:tc vMerge="1">
                  <a:txBody>
                    <a:bodyPr/>
                    <a:lstStyle/>
                    <a:p>
                      <a:pPr algn="ctr"/>
                      <a:endParaRPr lang="en-US" sz="1600" b="1" dirty="0">
                        <a:solidFill>
                          <a:schemeClr val="tx1"/>
                        </a:solidFill>
                        <a:latin typeface="Calibri" pitchFamily="34" charset="0"/>
                      </a:endParaRPr>
                    </a:p>
                  </a:txBody>
                  <a:tcPr>
                    <a:solidFill>
                      <a:schemeClr val="bg2"/>
                    </a:solidFill>
                  </a:tcPr>
                </a:tc>
                <a:tc vMerge="1">
                  <a:txBody>
                    <a:bodyPr/>
                    <a:lstStyle/>
                    <a:p>
                      <a:pPr algn="ctr"/>
                      <a:endParaRPr lang="en-US" sz="1600" b="1" dirty="0">
                        <a:solidFill>
                          <a:schemeClr val="tx1"/>
                        </a:solidFill>
                        <a:latin typeface="Calibri" pitchFamily="34" charset="0"/>
                      </a:endParaRPr>
                    </a:p>
                  </a:txBody>
                  <a:tcPr>
                    <a:solidFill>
                      <a:schemeClr val="bg2"/>
                    </a:solidFill>
                  </a:tcPr>
                </a:tc>
                <a:tc>
                  <a:txBody>
                    <a:bodyPr/>
                    <a:lstStyle/>
                    <a:p>
                      <a:pPr algn="r"/>
                      <a:r>
                        <a:rPr lang="en-US" sz="1600" b="1" dirty="0">
                          <a:solidFill>
                            <a:schemeClr val="tx1"/>
                          </a:solidFill>
                          <a:latin typeface="Calibri" pitchFamily="34" charset="0"/>
                        </a:rPr>
                        <a:t>-$55,000</a:t>
                      </a:r>
                    </a:p>
                  </a:txBody>
                  <a:tcPr>
                    <a:solidFill>
                      <a:schemeClr val="bg2"/>
                    </a:solidFill>
                  </a:tcPr>
                </a:tc>
                <a:tc>
                  <a:txBody>
                    <a:bodyPr/>
                    <a:lstStyle/>
                    <a:p>
                      <a:pPr algn="ctr"/>
                      <a:r>
                        <a:rPr lang="en-US" sz="1600" b="1" dirty="0">
                          <a:solidFill>
                            <a:schemeClr val="tx1"/>
                          </a:solidFill>
                          <a:latin typeface="Calibri" pitchFamily="34" charset="0"/>
                        </a:rPr>
                        <a:t>One-Time</a:t>
                      </a:r>
                    </a:p>
                  </a:txBody>
                  <a:tcPr>
                    <a:solidFill>
                      <a:schemeClr val="bg2"/>
                    </a:solidFill>
                  </a:tcPr>
                </a:tc>
                <a:tc>
                  <a:txBody>
                    <a:bodyPr/>
                    <a:lstStyle/>
                    <a:p>
                      <a:pPr algn="r"/>
                      <a:r>
                        <a:rPr lang="en-US" sz="1600" b="1" dirty="0">
                          <a:solidFill>
                            <a:schemeClr val="tx1"/>
                          </a:solidFill>
                          <a:latin typeface="Calibri" pitchFamily="34" charset="0"/>
                        </a:rPr>
                        <a:t>-$55,000</a:t>
                      </a:r>
                    </a:p>
                  </a:txBody>
                  <a:tcPr>
                    <a:solidFill>
                      <a:schemeClr val="bg2"/>
                    </a:solidFill>
                  </a:tcPr>
                </a:tc>
                <a:tc>
                  <a:txBody>
                    <a:bodyPr/>
                    <a:lstStyle/>
                    <a:p>
                      <a:pPr algn="ctr"/>
                      <a:r>
                        <a:rPr lang="en-US" sz="1600" b="1" dirty="0">
                          <a:solidFill>
                            <a:schemeClr val="tx1"/>
                          </a:solidFill>
                          <a:latin typeface="Calibri" pitchFamily="34" charset="0"/>
                        </a:rPr>
                        <a:t>One-Time</a:t>
                      </a:r>
                    </a:p>
                  </a:txBody>
                  <a:tcPr>
                    <a:solidFill>
                      <a:schemeClr val="bg2"/>
                    </a:solidFill>
                  </a:tcPr>
                </a:tc>
                <a:tc vMerge="1">
                  <a:txBody>
                    <a:bodyPr/>
                    <a:lstStyle/>
                    <a:p>
                      <a:pPr algn="l"/>
                      <a:endParaRPr lang="en-US" sz="1600" b="1" baseline="0" dirty="0">
                        <a:solidFill>
                          <a:schemeClr val="tx1"/>
                        </a:solidFill>
                        <a:latin typeface="Calibri" pitchFamily="34" charset="0"/>
                      </a:endParaRPr>
                    </a:p>
                  </a:txBody>
                  <a:tcPr>
                    <a:solidFill>
                      <a:schemeClr val="bg2"/>
                    </a:solidFill>
                  </a:tcPr>
                </a:tc>
                <a:extLst>
                  <a:ext uri="{0D108BD9-81ED-4DB2-BD59-A6C34878D82A}">
                    <a16:rowId xmlns:a16="http://schemas.microsoft.com/office/drawing/2014/main" val="1114961032"/>
                  </a:ext>
                </a:extLst>
              </a:tr>
              <a:tr h="370840">
                <a:tc>
                  <a:txBody>
                    <a:bodyPr/>
                    <a:lstStyle/>
                    <a:p>
                      <a:pPr algn="ctr"/>
                      <a:r>
                        <a:rPr lang="en-US" sz="1600" b="1" dirty="0">
                          <a:solidFill>
                            <a:schemeClr val="tx1"/>
                          </a:solidFill>
                          <a:latin typeface="Calibri" pitchFamily="34" charset="0"/>
                        </a:rPr>
                        <a:t>4-152</a:t>
                      </a:r>
                    </a:p>
                  </a:txBody>
                  <a:tcPr anchor="ctr">
                    <a:solidFill>
                      <a:schemeClr val="bg2"/>
                    </a:solidFill>
                  </a:tcPr>
                </a:tc>
                <a:tc>
                  <a:txBody>
                    <a:bodyPr/>
                    <a:lstStyle/>
                    <a:p>
                      <a:pPr algn="ctr"/>
                      <a:r>
                        <a:rPr lang="en-US" sz="1600" b="1" dirty="0">
                          <a:solidFill>
                            <a:schemeClr val="tx1"/>
                          </a:solidFill>
                          <a:latin typeface="Calibri" pitchFamily="34" charset="0"/>
                        </a:rPr>
                        <a:t>25</a:t>
                      </a:r>
                    </a:p>
                  </a:txBody>
                  <a:tcPr anchor="ctr">
                    <a:solidFill>
                      <a:schemeClr val="bg2"/>
                    </a:solidFill>
                  </a:tcPr>
                </a:tc>
                <a:tc>
                  <a:txBody>
                    <a:bodyPr/>
                    <a:lstStyle/>
                    <a:p>
                      <a:pPr algn="ctr"/>
                      <a:r>
                        <a:rPr lang="en-US" sz="1600" b="1" dirty="0">
                          <a:solidFill>
                            <a:schemeClr val="tx1"/>
                          </a:solidFill>
                          <a:latin typeface="Calibri" pitchFamily="34" charset="0"/>
                        </a:rPr>
                        <a:t>2</a:t>
                      </a:r>
                    </a:p>
                  </a:txBody>
                  <a:tcPr anchor="ctr">
                    <a:solidFill>
                      <a:schemeClr val="bg2"/>
                    </a:solidFill>
                  </a:tcPr>
                </a:tc>
                <a:tc>
                  <a:txBody>
                    <a:bodyPr/>
                    <a:lstStyle/>
                    <a:p>
                      <a:pPr algn="ctr"/>
                      <a:r>
                        <a:rPr lang="en-US" sz="1600" b="1" dirty="0">
                          <a:solidFill>
                            <a:schemeClr val="tx1"/>
                          </a:solidFill>
                          <a:latin typeface="Calibri" pitchFamily="34" charset="0"/>
                        </a:rPr>
                        <a:t>$30,000</a:t>
                      </a:r>
                    </a:p>
                  </a:txBody>
                  <a:tcPr anchor="ctr">
                    <a:solidFill>
                      <a:schemeClr val="bg2"/>
                    </a:solidFill>
                  </a:tcPr>
                </a:tc>
                <a:tc>
                  <a:txBody>
                    <a:bodyPr/>
                    <a:lstStyle/>
                    <a:p>
                      <a:pPr algn="ctr"/>
                      <a:r>
                        <a:rPr lang="en-US" sz="1600" b="1" dirty="0">
                          <a:solidFill>
                            <a:schemeClr val="tx1"/>
                          </a:solidFill>
                          <a:latin typeface="Calibri" pitchFamily="34" charset="0"/>
                        </a:rPr>
                        <a:t>One-Time</a:t>
                      </a:r>
                    </a:p>
                  </a:txBody>
                  <a:tcPr anchor="ctr">
                    <a:solidFill>
                      <a:schemeClr val="bg2"/>
                    </a:solidFill>
                  </a:tcPr>
                </a:tc>
                <a:tc>
                  <a:txBody>
                    <a:bodyPr/>
                    <a:lstStyle/>
                    <a:p>
                      <a:pPr algn="ctr"/>
                      <a:r>
                        <a:rPr lang="en-US" sz="1600" b="1" dirty="0">
                          <a:solidFill>
                            <a:schemeClr val="tx1"/>
                          </a:solidFill>
                          <a:latin typeface="Calibri" pitchFamily="34" charset="0"/>
                        </a:rPr>
                        <a:t>$30,000</a:t>
                      </a:r>
                    </a:p>
                  </a:txBody>
                  <a:tcPr anchor="ctr">
                    <a:solidFill>
                      <a:schemeClr val="bg2"/>
                    </a:solidFill>
                  </a:tcPr>
                </a:tc>
                <a:tc>
                  <a:txBody>
                    <a:bodyPr/>
                    <a:lstStyle/>
                    <a:p>
                      <a:pPr algn="ctr"/>
                      <a:r>
                        <a:rPr lang="en-US" sz="1600" b="1" dirty="0">
                          <a:solidFill>
                            <a:schemeClr val="tx1"/>
                          </a:solidFill>
                          <a:latin typeface="Calibri" pitchFamily="34" charset="0"/>
                        </a:rPr>
                        <a:t>One-Time</a:t>
                      </a:r>
                    </a:p>
                  </a:txBody>
                  <a:tcPr anchor="ctr">
                    <a:solidFill>
                      <a:schemeClr val="bg2"/>
                    </a:solidFill>
                  </a:tcPr>
                </a:tc>
                <a:tc>
                  <a:txBody>
                    <a:bodyPr/>
                    <a:lstStyle/>
                    <a:p>
                      <a:pPr algn="ctr"/>
                      <a:r>
                        <a:rPr lang="en-US" sz="1600" b="1" baseline="0" dirty="0">
                          <a:solidFill>
                            <a:schemeClr val="tx1"/>
                          </a:solidFill>
                          <a:latin typeface="Calibri" pitchFamily="34" charset="0"/>
                        </a:rPr>
                        <a:t>Municipal Housing Affordability Infrastructure Grant </a:t>
                      </a:r>
                    </a:p>
                  </a:txBody>
                  <a:tcPr anchor="ctr">
                    <a:solidFill>
                      <a:schemeClr val="bg2"/>
                    </a:solidFill>
                  </a:tcPr>
                </a:tc>
                <a:extLst>
                  <a:ext uri="{0D108BD9-81ED-4DB2-BD59-A6C34878D82A}">
                    <a16:rowId xmlns:a16="http://schemas.microsoft.com/office/drawing/2014/main" val="2793599032"/>
                  </a:ext>
                </a:extLst>
              </a:tr>
              <a:tr h="370840">
                <a:tc>
                  <a:txBody>
                    <a:bodyPr/>
                    <a:lstStyle/>
                    <a:p>
                      <a:pPr algn="ctr"/>
                      <a:r>
                        <a:rPr lang="en-US" sz="1600" b="1" dirty="0">
                          <a:solidFill>
                            <a:schemeClr val="tx1"/>
                          </a:solidFill>
                          <a:latin typeface="Calibri" pitchFamily="34" charset="0"/>
                        </a:rPr>
                        <a:t>4-152</a:t>
                      </a:r>
                    </a:p>
                  </a:txBody>
                  <a:tcPr anchor="ctr">
                    <a:solidFill>
                      <a:schemeClr val="bg2"/>
                    </a:solidFill>
                  </a:tcPr>
                </a:tc>
                <a:tc>
                  <a:txBody>
                    <a:bodyPr/>
                    <a:lstStyle/>
                    <a:p>
                      <a:pPr algn="ctr"/>
                      <a:r>
                        <a:rPr lang="en-US" sz="1600" b="1" dirty="0">
                          <a:solidFill>
                            <a:schemeClr val="tx1"/>
                          </a:solidFill>
                          <a:latin typeface="Calibri" pitchFamily="34" charset="0"/>
                        </a:rPr>
                        <a:t>26</a:t>
                      </a:r>
                    </a:p>
                  </a:txBody>
                  <a:tcPr anchor="ctr">
                    <a:solidFill>
                      <a:schemeClr val="bg2"/>
                    </a:solidFill>
                  </a:tcPr>
                </a:tc>
                <a:tc>
                  <a:txBody>
                    <a:bodyPr/>
                    <a:lstStyle/>
                    <a:p>
                      <a:pPr algn="ctr"/>
                      <a:r>
                        <a:rPr lang="en-US" sz="1600" b="1" dirty="0">
                          <a:solidFill>
                            <a:schemeClr val="tx1"/>
                          </a:solidFill>
                          <a:latin typeface="Calibri" pitchFamily="34" charset="0"/>
                        </a:rPr>
                        <a:t>3</a:t>
                      </a:r>
                    </a:p>
                  </a:txBody>
                  <a:tcPr anchor="ctr">
                    <a:solidFill>
                      <a:schemeClr val="bg2"/>
                    </a:solidFill>
                  </a:tcPr>
                </a:tc>
                <a:tc>
                  <a:txBody>
                    <a:bodyPr/>
                    <a:lstStyle/>
                    <a:p>
                      <a:pPr algn="ctr"/>
                      <a:r>
                        <a:rPr lang="en-US" sz="1600" b="1" dirty="0">
                          <a:solidFill>
                            <a:schemeClr val="tx1"/>
                          </a:solidFill>
                          <a:latin typeface="Calibri" pitchFamily="34" charset="0"/>
                        </a:rPr>
                        <a:t>$10,000</a:t>
                      </a:r>
                    </a:p>
                  </a:txBody>
                  <a:tcPr anchor="ctr">
                    <a:solidFill>
                      <a:schemeClr val="bg2"/>
                    </a:solidFill>
                  </a:tcPr>
                </a:tc>
                <a:tc>
                  <a:txBody>
                    <a:bodyPr/>
                    <a:lstStyle/>
                    <a:p>
                      <a:pPr algn="ctr"/>
                      <a:r>
                        <a:rPr lang="en-US" sz="1600" b="1" dirty="0">
                          <a:solidFill>
                            <a:schemeClr val="tx1"/>
                          </a:solidFill>
                          <a:latin typeface="Calibri" pitchFamily="34" charset="0"/>
                        </a:rPr>
                        <a:t>One-Time</a:t>
                      </a:r>
                    </a:p>
                  </a:txBody>
                  <a:tcPr anchor="ctr">
                    <a:solidFill>
                      <a:schemeClr val="bg2"/>
                    </a:solidFill>
                  </a:tcPr>
                </a:tc>
                <a:tc>
                  <a:txBody>
                    <a:bodyPr/>
                    <a:lstStyle/>
                    <a:p>
                      <a:pPr algn="ctr"/>
                      <a:r>
                        <a:rPr lang="en-US" sz="1600" b="1" dirty="0">
                          <a:solidFill>
                            <a:schemeClr val="tx1"/>
                          </a:solidFill>
                          <a:latin typeface="Calibri" pitchFamily="34" charset="0"/>
                        </a:rPr>
                        <a:t>$10,000</a:t>
                      </a:r>
                    </a:p>
                  </a:txBody>
                  <a:tcPr anchor="ctr">
                    <a:solidFill>
                      <a:schemeClr val="bg2"/>
                    </a:solidFill>
                  </a:tcPr>
                </a:tc>
                <a:tc>
                  <a:txBody>
                    <a:bodyPr/>
                    <a:lstStyle/>
                    <a:p>
                      <a:pPr algn="ctr"/>
                      <a:r>
                        <a:rPr lang="en-US" sz="1600" b="1" dirty="0">
                          <a:solidFill>
                            <a:schemeClr val="tx1"/>
                          </a:solidFill>
                          <a:latin typeface="Calibri" pitchFamily="34" charset="0"/>
                        </a:rPr>
                        <a:t>One-Time</a:t>
                      </a:r>
                    </a:p>
                  </a:txBody>
                  <a:tcPr anchor="ctr">
                    <a:solidFill>
                      <a:schemeClr val="bg2"/>
                    </a:solidFill>
                  </a:tcPr>
                </a:tc>
                <a:tc>
                  <a:txBody>
                    <a:bodyPr/>
                    <a:lstStyle/>
                    <a:p>
                      <a:pPr algn="ctr"/>
                      <a:r>
                        <a:rPr lang="en-US" sz="1600" b="1" baseline="0" dirty="0">
                          <a:solidFill>
                            <a:schemeClr val="tx1"/>
                          </a:solidFill>
                          <a:latin typeface="Calibri" pitchFamily="34" charset="0"/>
                        </a:rPr>
                        <a:t>Southern Tier 8 Membership Dues</a:t>
                      </a:r>
                    </a:p>
                  </a:txBody>
                  <a:tcPr anchor="ctr">
                    <a:solidFill>
                      <a:schemeClr val="bg2"/>
                    </a:solidFill>
                  </a:tcPr>
                </a:tc>
                <a:extLst>
                  <a:ext uri="{0D108BD9-81ED-4DB2-BD59-A6C34878D82A}">
                    <a16:rowId xmlns:a16="http://schemas.microsoft.com/office/drawing/2014/main" val="407152576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 y="187465"/>
            <a:ext cx="7135290" cy="1400530"/>
          </a:xfrm>
        </p:spPr>
        <p:txBody>
          <a:bodyPr/>
          <a:lstStyle/>
          <a:p>
            <a:pPr eaLnBrk="1" hangingPunct="1"/>
            <a:r>
              <a:rPr lang="en-US" sz="3600" dirty="0">
                <a:solidFill>
                  <a:srgbClr val="FFFF00"/>
                </a:solidFill>
              </a:rPr>
              <a:t>OTR 24</a:t>
            </a:r>
            <a:r>
              <a:rPr lang="en-US" sz="3600" dirty="0"/>
              <a:t>: Business Energy Advisors Program </a:t>
            </a:r>
            <a:r>
              <a:rPr lang="en-US" sz="1600" dirty="0">
                <a:solidFill>
                  <a:schemeClr val="tx1"/>
                </a:solidFill>
              </a:rPr>
              <a:t>(Budget Book p. 151)</a:t>
            </a:r>
            <a:endParaRPr lang="en-US" sz="4400" dirty="0">
              <a:solidFill>
                <a:schemeClr val="tx1"/>
              </a:solidFill>
            </a:endParaRPr>
          </a:p>
        </p:txBody>
      </p:sp>
      <p:sp>
        <p:nvSpPr>
          <p:cNvPr id="7197" name="Slide Number Placeholder 4"/>
          <p:cNvSpPr>
            <a:spLocks noGrp="1"/>
          </p:cNvSpPr>
          <p:nvPr>
            <p:ph type="sldNum" sz="quarter" idx="12"/>
          </p:nvPr>
        </p:nvSpPr>
        <p:spPr>
          <a:noFill/>
        </p:spPr>
        <p:txBody>
          <a:bodyPr/>
          <a:lstStyle/>
          <a:p>
            <a:fld id="{04352C63-0803-47E4-B292-399603974D80}" type="slidenum">
              <a:rPr lang="en-US" smtClean="0"/>
              <a:pPr/>
              <a:t>5</a:t>
            </a:fld>
            <a:endParaRPr lang="en-US" dirty="0"/>
          </a:p>
        </p:txBody>
      </p:sp>
      <p:sp>
        <p:nvSpPr>
          <p:cNvPr id="5" name="Content Placeholder 4">
            <a:extLst>
              <a:ext uri="{FF2B5EF4-FFF2-40B4-BE49-F238E27FC236}">
                <a16:creationId xmlns:a16="http://schemas.microsoft.com/office/drawing/2014/main" id="{3AA17BE4-155B-4020-AECA-607228159EEB}"/>
              </a:ext>
            </a:extLst>
          </p:cNvPr>
          <p:cNvSpPr>
            <a:spLocks noGrp="1"/>
          </p:cNvSpPr>
          <p:nvPr>
            <p:ph idx="1"/>
          </p:nvPr>
        </p:nvSpPr>
        <p:spPr>
          <a:xfrm>
            <a:off x="228600" y="1448702"/>
            <a:ext cx="8166644" cy="1572510"/>
          </a:xfrm>
        </p:spPr>
        <p:txBody>
          <a:bodyPr>
            <a:normAutofit/>
          </a:bodyPr>
          <a:lstStyle/>
          <a:p>
            <a:pPr marL="0" indent="0">
              <a:buNone/>
            </a:pPr>
            <a:r>
              <a:rPr lang="en-US" b="1" dirty="0">
                <a:solidFill>
                  <a:schemeClr val="accent6">
                    <a:lumMod val="75000"/>
                  </a:schemeClr>
                </a:solidFill>
              </a:rPr>
              <a:t>Request</a:t>
            </a:r>
          </a:p>
          <a:p>
            <a:r>
              <a:rPr lang="en-US" sz="1800" dirty="0"/>
              <a:t>Not requesting year 3 of the 3-year OTR ($50,000)</a:t>
            </a:r>
          </a:p>
          <a:p>
            <a:r>
              <a:rPr lang="en-US" sz="1800" dirty="0"/>
              <a:t>Requesting $46,310 in target as step 1 of a 2-step process for full target funding in 2021 </a:t>
            </a:r>
          </a:p>
          <a:p>
            <a:endParaRPr lang="en-US" dirty="0"/>
          </a:p>
        </p:txBody>
      </p:sp>
      <p:grpSp>
        <p:nvGrpSpPr>
          <p:cNvPr id="3" name="Group 2">
            <a:extLst>
              <a:ext uri="{FF2B5EF4-FFF2-40B4-BE49-F238E27FC236}">
                <a16:creationId xmlns:a16="http://schemas.microsoft.com/office/drawing/2014/main" id="{95BC89CC-7037-441A-89B8-B1576D2FC61E}"/>
              </a:ext>
            </a:extLst>
          </p:cNvPr>
          <p:cNvGrpSpPr/>
          <p:nvPr/>
        </p:nvGrpSpPr>
        <p:grpSpPr>
          <a:xfrm>
            <a:off x="1181100" y="2940521"/>
            <a:ext cx="7734300" cy="3655921"/>
            <a:chOff x="685800" y="2729159"/>
            <a:chExt cx="7734300" cy="3655921"/>
          </a:xfrm>
        </p:grpSpPr>
        <p:graphicFrame>
          <p:nvGraphicFramePr>
            <p:cNvPr id="6" name="Content Placeholder 1">
              <a:extLst>
                <a:ext uri="{FF2B5EF4-FFF2-40B4-BE49-F238E27FC236}">
                  <a16:creationId xmlns:a16="http://schemas.microsoft.com/office/drawing/2014/main" id="{8DD06AAA-13B0-4DCA-8B76-B764E0E82787}"/>
                </a:ext>
              </a:extLst>
            </p:cNvPr>
            <p:cNvGraphicFramePr>
              <a:graphicFrameLocks/>
            </p:cNvGraphicFramePr>
            <p:nvPr>
              <p:extLst>
                <p:ext uri="{D42A27DB-BD31-4B8C-83A1-F6EECF244321}">
                  <p14:modId xmlns:p14="http://schemas.microsoft.com/office/powerpoint/2010/main" val="3238603975"/>
                </p:ext>
              </p:extLst>
            </p:nvPr>
          </p:nvGraphicFramePr>
          <p:xfrm>
            <a:off x="685800" y="2964861"/>
            <a:ext cx="4572000" cy="3420219"/>
          </p:xfrm>
          <a:graphic>
            <a:graphicData uri="http://schemas.openxmlformats.org/drawingml/2006/table">
              <a:tbl>
                <a:tblPr>
                  <a:tableStyleId>{0505E3EF-67EA-436B-97B2-0124C06EBD24}</a:tableStyleId>
                </a:tblPr>
                <a:tblGrid>
                  <a:gridCol w="2438400">
                    <a:extLst>
                      <a:ext uri="{9D8B030D-6E8A-4147-A177-3AD203B41FA5}">
                        <a16:colId xmlns:a16="http://schemas.microsoft.com/office/drawing/2014/main" val="4200305627"/>
                      </a:ext>
                    </a:extLst>
                  </a:gridCol>
                  <a:gridCol w="1219200">
                    <a:extLst>
                      <a:ext uri="{9D8B030D-6E8A-4147-A177-3AD203B41FA5}">
                        <a16:colId xmlns:a16="http://schemas.microsoft.com/office/drawing/2014/main" val="3748418350"/>
                      </a:ext>
                    </a:extLst>
                  </a:gridCol>
                  <a:gridCol w="914400">
                    <a:extLst>
                      <a:ext uri="{9D8B030D-6E8A-4147-A177-3AD203B41FA5}">
                        <a16:colId xmlns:a16="http://schemas.microsoft.com/office/drawing/2014/main" val="3753872288"/>
                      </a:ext>
                    </a:extLst>
                  </a:gridCol>
                </a:tblGrid>
                <a:tr h="280602">
                  <a:tc>
                    <a:txBody>
                      <a:bodyPr/>
                      <a:lstStyle/>
                      <a:p>
                        <a:pPr algn="l"/>
                        <a:r>
                          <a:rPr lang="en-US" sz="1000" u="sng" dirty="0">
                            <a:effectLst/>
                          </a:rPr>
                          <a:t>Account</a:t>
                        </a:r>
                        <a:endParaRPr lang="en-US" sz="1000" dirty="0">
                          <a:effectLst/>
                          <a:latin typeface="Lucida Grande"/>
                        </a:endParaRPr>
                      </a:p>
                    </a:txBody>
                    <a:tcPr marR="190500" anchor="ctr"/>
                  </a:tc>
                  <a:tc>
                    <a:txBody>
                      <a:bodyPr/>
                      <a:lstStyle/>
                      <a:p>
                        <a:pPr algn="l"/>
                        <a:r>
                          <a:rPr lang="en-US" sz="1000" u="sng" dirty="0">
                            <a:effectLst/>
                          </a:rPr>
                          <a:t>Amount</a:t>
                        </a:r>
                        <a:endParaRPr lang="en-US" sz="1000" dirty="0">
                          <a:effectLst/>
                          <a:latin typeface="Lucida Grande"/>
                        </a:endParaRPr>
                      </a:p>
                    </a:txBody>
                    <a:tcPr marR="190500" anchor="ctr"/>
                  </a:tc>
                  <a:tc>
                    <a:txBody>
                      <a:bodyPr/>
                      <a:lstStyle/>
                      <a:p>
                        <a:pPr algn="l"/>
                        <a:r>
                          <a:rPr lang="en-US" sz="1000" u="sng" dirty="0">
                            <a:effectLst/>
                          </a:rPr>
                          <a:t>Type</a:t>
                        </a:r>
                        <a:endParaRPr lang="en-US" sz="1000" dirty="0">
                          <a:effectLst/>
                          <a:latin typeface="Lucida Grande"/>
                        </a:endParaRPr>
                      </a:p>
                    </a:txBody>
                    <a:tcPr marR="190500" anchor="ctr"/>
                  </a:tc>
                  <a:extLst>
                    <a:ext uri="{0D108BD9-81ED-4DB2-BD59-A6C34878D82A}">
                      <a16:rowId xmlns:a16="http://schemas.microsoft.com/office/drawing/2014/main" val="3274060987"/>
                    </a:ext>
                  </a:extLst>
                </a:tr>
                <a:tr h="455979">
                  <a:tc>
                    <a:txBody>
                      <a:bodyPr/>
                      <a:lstStyle/>
                      <a:p>
                        <a:r>
                          <a:rPr lang="en-US" sz="1000" dirty="0">
                            <a:effectLst/>
                          </a:rPr>
                          <a:t>42070 CONTRIB FR PRIV AGENCIES </a:t>
                        </a:r>
                        <a:r>
                          <a:rPr lang="en-US" sz="1100" b="1" dirty="0">
                            <a:solidFill>
                              <a:schemeClr val="accent3">
                                <a:lumMod val="75000"/>
                              </a:schemeClr>
                            </a:solidFill>
                            <a:effectLst/>
                          </a:rPr>
                          <a:t>TCAD for Consultants</a:t>
                        </a:r>
                        <a:endParaRPr lang="en-US" sz="1100" dirty="0">
                          <a:effectLst/>
                          <a:latin typeface="Lucida Grande"/>
                        </a:endParaRPr>
                      </a:p>
                    </a:txBody>
                    <a:tcPr marR="190500" anchor="ctr"/>
                  </a:tc>
                  <a:tc>
                    <a:txBody>
                      <a:bodyPr/>
                      <a:lstStyle/>
                      <a:p>
                        <a:r>
                          <a:rPr lang="en-US" sz="1000" dirty="0">
                            <a:effectLst/>
                          </a:rPr>
                          <a:t>$ -35,000</a:t>
                        </a:r>
                        <a:endParaRPr lang="en-US" sz="1000" dirty="0">
                          <a:effectLst/>
                          <a:latin typeface="Lucida Grande"/>
                        </a:endParaRPr>
                      </a:p>
                    </a:txBody>
                    <a:tcPr marR="190500" anchor="ctr"/>
                  </a:tc>
                  <a:tc>
                    <a:txBody>
                      <a:bodyPr/>
                      <a:lstStyle/>
                      <a:p>
                        <a:r>
                          <a:rPr lang="en-US" sz="1000" dirty="0">
                            <a:effectLst/>
                          </a:rPr>
                          <a:t>One Time</a:t>
                        </a:r>
                        <a:endParaRPr lang="en-US" sz="1000" dirty="0">
                          <a:effectLst/>
                          <a:latin typeface="Lucida Grande"/>
                        </a:endParaRPr>
                      </a:p>
                    </a:txBody>
                    <a:tcPr marR="190500" anchor="ctr"/>
                  </a:tc>
                  <a:extLst>
                    <a:ext uri="{0D108BD9-81ED-4DB2-BD59-A6C34878D82A}">
                      <a16:rowId xmlns:a16="http://schemas.microsoft.com/office/drawing/2014/main" val="3556448585"/>
                    </a:ext>
                  </a:extLst>
                </a:tr>
                <a:tr h="455979">
                  <a:tc>
                    <a:txBody>
                      <a:bodyPr/>
                      <a:lstStyle/>
                      <a:p>
                        <a:r>
                          <a:rPr lang="en-US" sz="1000" dirty="0">
                            <a:effectLst/>
                          </a:rPr>
                          <a:t>43959 STATE AID PLANNING</a:t>
                        </a:r>
                      </a:p>
                      <a:p>
                        <a:r>
                          <a:rPr lang="en-US" sz="1100" b="1" dirty="0">
                            <a:solidFill>
                              <a:schemeClr val="accent3">
                                <a:lumMod val="75000"/>
                              </a:schemeClr>
                            </a:solidFill>
                            <a:effectLst/>
                          </a:rPr>
                          <a:t>NYSERDA Grant to Offset 2020 Target Cost</a:t>
                        </a:r>
                        <a:endParaRPr lang="en-US" sz="1100" dirty="0">
                          <a:effectLst/>
                          <a:latin typeface="Lucida Grande"/>
                        </a:endParaRPr>
                      </a:p>
                    </a:txBody>
                    <a:tcPr marR="190500" anchor="ctr"/>
                  </a:tc>
                  <a:tc>
                    <a:txBody>
                      <a:bodyPr/>
                      <a:lstStyle/>
                      <a:p>
                        <a:r>
                          <a:rPr lang="en-US" sz="1000" dirty="0">
                            <a:effectLst/>
                          </a:rPr>
                          <a:t>$ -55,000</a:t>
                        </a:r>
                        <a:endParaRPr lang="en-US" sz="1000" dirty="0">
                          <a:effectLst/>
                          <a:latin typeface="Lucida Grande"/>
                        </a:endParaRPr>
                      </a:p>
                    </a:txBody>
                    <a:tcPr marR="190500" anchor="ctr"/>
                  </a:tc>
                  <a:tc>
                    <a:txBody>
                      <a:bodyPr/>
                      <a:lstStyle/>
                      <a:p>
                        <a:r>
                          <a:rPr lang="en-US" sz="1000" dirty="0">
                            <a:effectLst/>
                          </a:rPr>
                          <a:t>One Time</a:t>
                        </a:r>
                        <a:endParaRPr lang="en-US" sz="1000" dirty="0">
                          <a:effectLst/>
                          <a:latin typeface="Lucida Grande"/>
                        </a:endParaRPr>
                      </a:p>
                    </a:txBody>
                    <a:tcPr marR="190500" anchor="ctr"/>
                  </a:tc>
                  <a:extLst>
                    <a:ext uri="{0D108BD9-81ED-4DB2-BD59-A6C34878D82A}">
                      <a16:rowId xmlns:a16="http://schemas.microsoft.com/office/drawing/2014/main" val="2637901398"/>
                    </a:ext>
                  </a:extLst>
                </a:tr>
                <a:tr h="455979">
                  <a:tc>
                    <a:txBody>
                      <a:bodyPr/>
                      <a:lstStyle/>
                      <a:p>
                        <a:r>
                          <a:rPr lang="en-US" sz="1000" dirty="0">
                            <a:effectLst/>
                          </a:rPr>
                          <a:t>51000679 SR PLANNER-ENERGY SPEC</a:t>
                        </a:r>
                        <a:endParaRPr lang="en-US" sz="1000" dirty="0">
                          <a:effectLst/>
                          <a:latin typeface="Lucida Grande"/>
                        </a:endParaRPr>
                      </a:p>
                    </a:txBody>
                    <a:tcPr marR="190500" anchor="ctr"/>
                  </a:tc>
                  <a:tc>
                    <a:txBody>
                      <a:bodyPr/>
                      <a:lstStyle/>
                      <a:p>
                        <a:r>
                          <a:rPr lang="en-US" sz="1000" dirty="0">
                            <a:effectLst/>
                          </a:rPr>
                          <a:t>$ 62,962</a:t>
                        </a:r>
                        <a:endParaRPr lang="en-US" sz="1000" dirty="0">
                          <a:effectLst/>
                          <a:latin typeface="Lucida Grande"/>
                        </a:endParaRPr>
                      </a:p>
                    </a:txBody>
                    <a:tcPr marR="190500" anchor="ctr"/>
                  </a:tc>
                  <a:tc>
                    <a:txBody>
                      <a:bodyPr/>
                      <a:lstStyle/>
                      <a:p>
                        <a:r>
                          <a:rPr lang="en-US" sz="1000" dirty="0">
                            <a:effectLst/>
                          </a:rPr>
                          <a:t>Target</a:t>
                        </a:r>
                        <a:endParaRPr lang="en-US" sz="1000" dirty="0">
                          <a:effectLst/>
                          <a:latin typeface="Lucida Grande"/>
                        </a:endParaRPr>
                      </a:p>
                    </a:txBody>
                    <a:tcPr marR="190500" anchor="ctr"/>
                  </a:tc>
                  <a:extLst>
                    <a:ext uri="{0D108BD9-81ED-4DB2-BD59-A6C34878D82A}">
                      <a16:rowId xmlns:a16="http://schemas.microsoft.com/office/drawing/2014/main" val="352300540"/>
                    </a:ext>
                  </a:extLst>
                </a:tr>
                <a:tr h="280602">
                  <a:tc>
                    <a:txBody>
                      <a:bodyPr/>
                      <a:lstStyle/>
                      <a:p>
                        <a:r>
                          <a:rPr lang="en-US" sz="1000" dirty="0">
                            <a:effectLst/>
                          </a:rPr>
                          <a:t>58800 FRINGES</a:t>
                        </a:r>
                        <a:endParaRPr lang="en-US" sz="1000" dirty="0">
                          <a:effectLst/>
                          <a:latin typeface="Lucida Grande"/>
                        </a:endParaRPr>
                      </a:p>
                    </a:txBody>
                    <a:tcPr marR="190500" anchor="ctr"/>
                  </a:tc>
                  <a:tc>
                    <a:txBody>
                      <a:bodyPr/>
                      <a:lstStyle/>
                      <a:p>
                        <a:r>
                          <a:rPr lang="en-US" sz="1000" dirty="0">
                            <a:effectLst/>
                          </a:rPr>
                          <a:t>$ 30,133</a:t>
                        </a:r>
                        <a:endParaRPr lang="en-US" sz="1000" dirty="0">
                          <a:effectLst/>
                          <a:latin typeface="Lucida Grande"/>
                        </a:endParaRPr>
                      </a:p>
                    </a:txBody>
                    <a:tcPr marR="190500" anchor="ctr"/>
                  </a:tc>
                  <a:tc>
                    <a:txBody>
                      <a:bodyPr/>
                      <a:lstStyle/>
                      <a:p>
                        <a:r>
                          <a:rPr lang="en-US" sz="1000" dirty="0">
                            <a:effectLst/>
                          </a:rPr>
                          <a:t>Target</a:t>
                        </a:r>
                        <a:endParaRPr lang="en-US" sz="1000" dirty="0">
                          <a:effectLst/>
                          <a:latin typeface="Lucida Grande"/>
                        </a:endParaRPr>
                      </a:p>
                    </a:txBody>
                    <a:tcPr marR="190500" anchor="ctr"/>
                  </a:tc>
                  <a:extLst>
                    <a:ext uri="{0D108BD9-81ED-4DB2-BD59-A6C34878D82A}">
                      <a16:rowId xmlns:a16="http://schemas.microsoft.com/office/drawing/2014/main" val="1550698456"/>
                    </a:ext>
                  </a:extLst>
                </a:tr>
                <a:tr h="455979">
                  <a:tc>
                    <a:txBody>
                      <a:bodyPr/>
                      <a:lstStyle/>
                      <a:p>
                        <a:r>
                          <a:rPr lang="en-US" sz="1000" dirty="0">
                            <a:effectLst/>
                          </a:rPr>
                          <a:t>54400 PROGRAM EXPENSE</a:t>
                        </a:r>
                        <a:endParaRPr lang="en-US" sz="1000" dirty="0">
                          <a:effectLst/>
                          <a:latin typeface="Lucida Grande"/>
                        </a:endParaRPr>
                      </a:p>
                    </a:txBody>
                    <a:tcPr marR="190500" anchor="ctr"/>
                  </a:tc>
                  <a:tc>
                    <a:txBody>
                      <a:bodyPr/>
                      <a:lstStyle/>
                      <a:p>
                        <a:r>
                          <a:rPr lang="en-US" sz="1000" dirty="0">
                            <a:effectLst/>
                          </a:rPr>
                          <a:t>$ 1,815</a:t>
                        </a:r>
                        <a:endParaRPr lang="en-US" sz="1000" dirty="0">
                          <a:effectLst/>
                          <a:latin typeface="Lucida Grande"/>
                        </a:endParaRPr>
                      </a:p>
                    </a:txBody>
                    <a:tcPr marR="190500" anchor="ctr"/>
                  </a:tc>
                  <a:tc>
                    <a:txBody>
                      <a:bodyPr/>
                      <a:lstStyle/>
                      <a:p>
                        <a:r>
                          <a:rPr lang="en-US" sz="1000" dirty="0">
                            <a:effectLst/>
                          </a:rPr>
                          <a:t>Target</a:t>
                        </a:r>
                        <a:endParaRPr lang="en-US" sz="1000" dirty="0">
                          <a:effectLst/>
                          <a:latin typeface="Lucida Grande"/>
                        </a:endParaRPr>
                      </a:p>
                    </a:txBody>
                    <a:tcPr marR="190500" anchor="ctr"/>
                  </a:tc>
                  <a:extLst>
                    <a:ext uri="{0D108BD9-81ED-4DB2-BD59-A6C34878D82A}">
                      <a16:rowId xmlns:a16="http://schemas.microsoft.com/office/drawing/2014/main" val="2852545353"/>
                    </a:ext>
                  </a:extLst>
                </a:tr>
                <a:tr h="455979">
                  <a:tc>
                    <a:txBody>
                      <a:bodyPr/>
                      <a:lstStyle/>
                      <a:p>
                        <a:r>
                          <a:rPr lang="en-US" sz="1000" dirty="0">
                            <a:effectLst/>
                          </a:rPr>
                          <a:t>54442 PROFESSIONAL SERVICES </a:t>
                        </a:r>
                        <a:r>
                          <a:rPr lang="en-US" sz="1100" b="1" dirty="0">
                            <a:solidFill>
                              <a:schemeClr val="accent3">
                                <a:lumMod val="75000"/>
                              </a:schemeClr>
                            </a:solidFill>
                            <a:effectLst/>
                          </a:rPr>
                          <a:t>TCAD to Consultants</a:t>
                        </a:r>
                        <a:endParaRPr lang="en-US" sz="1000" b="1" dirty="0">
                          <a:solidFill>
                            <a:schemeClr val="accent3">
                              <a:lumMod val="75000"/>
                            </a:schemeClr>
                          </a:solidFill>
                          <a:effectLst/>
                          <a:latin typeface="Lucida Grande"/>
                        </a:endParaRPr>
                      </a:p>
                    </a:txBody>
                    <a:tcPr marR="190500" anchor="ctr"/>
                  </a:tc>
                  <a:tc>
                    <a:txBody>
                      <a:bodyPr/>
                      <a:lstStyle/>
                      <a:p>
                        <a:r>
                          <a:rPr lang="en-US" sz="1000" dirty="0">
                            <a:effectLst/>
                          </a:rPr>
                          <a:t>$ 35,000</a:t>
                        </a:r>
                        <a:endParaRPr lang="en-US" sz="1000" dirty="0">
                          <a:effectLst/>
                          <a:latin typeface="Lucida Grande"/>
                        </a:endParaRPr>
                      </a:p>
                    </a:txBody>
                    <a:tcPr marR="190500" anchor="ctr"/>
                  </a:tc>
                  <a:tc>
                    <a:txBody>
                      <a:bodyPr/>
                      <a:lstStyle/>
                      <a:p>
                        <a:r>
                          <a:rPr lang="en-US" sz="1000" dirty="0">
                            <a:effectLst/>
                          </a:rPr>
                          <a:t>One Time</a:t>
                        </a:r>
                        <a:endParaRPr lang="en-US" sz="1000" dirty="0">
                          <a:effectLst/>
                          <a:latin typeface="Lucida Grande"/>
                        </a:endParaRPr>
                      </a:p>
                    </a:txBody>
                    <a:tcPr marR="190500" anchor="ctr"/>
                  </a:tc>
                  <a:extLst>
                    <a:ext uri="{0D108BD9-81ED-4DB2-BD59-A6C34878D82A}">
                      <a16:rowId xmlns:a16="http://schemas.microsoft.com/office/drawing/2014/main" val="713985958"/>
                    </a:ext>
                  </a:extLst>
                </a:tr>
                <a:tr h="455979">
                  <a:tc>
                    <a:txBody>
                      <a:bodyPr/>
                      <a:lstStyle/>
                      <a:p>
                        <a:r>
                          <a:rPr lang="en-US" sz="1000" dirty="0">
                            <a:effectLst/>
                          </a:rPr>
                          <a:t>54442 PROFESSIONAL SERVICES</a:t>
                        </a:r>
                        <a:endParaRPr lang="en-US" sz="1000" dirty="0">
                          <a:effectLst/>
                          <a:latin typeface="Lucida Grande"/>
                        </a:endParaRPr>
                      </a:p>
                    </a:txBody>
                    <a:tcPr marR="190500" anchor="ctr"/>
                  </a:tc>
                  <a:tc>
                    <a:txBody>
                      <a:bodyPr/>
                      <a:lstStyle/>
                      <a:p>
                        <a:r>
                          <a:rPr lang="en-US" sz="1000" dirty="0">
                            <a:effectLst/>
                          </a:rPr>
                          <a:t>$ 6,400</a:t>
                        </a:r>
                        <a:endParaRPr lang="en-US" sz="1000" dirty="0">
                          <a:effectLst/>
                          <a:latin typeface="Lucida Grande"/>
                        </a:endParaRPr>
                      </a:p>
                    </a:txBody>
                    <a:tcPr marR="190500" anchor="ctr"/>
                  </a:tc>
                  <a:tc>
                    <a:txBody>
                      <a:bodyPr/>
                      <a:lstStyle/>
                      <a:p>
                        <a:r>
                          <a:rPr lang="en-US" sz="1000" dirty="0">
                            <a:effectLst/>
                          </a:rPr>
                          <a:t>Target</a:t>
                        </a:r>
                        <a:endParaRPr lang="en-US" sz="1000" dirty="0">
                          <a:effectLst/>
                          <a:latin typeface="Lucida Grande"/>
                        </a:endParaRPr>
                      </a:p>
                    </a:txBody>
                    <a:tcPr marR="190500" anchor="ctr"/>
                  </a:tc>
                  <a:extLst>
                    <a:ext uri="{0D108BD9-81ED-4DB2-BD59-A6C34878D82A}">
                      <a16:rowId xmlns:a16="http://schemas.microsoft.com/office/drawing/2014/main" val="3940075894"/>
                    </a:ext>
                  </a:extLst>
                </a:tr>
              </a:tbl>
            </a:graphicData>
          </a:graphic>
        </p:graphicFrame>
        <p:grpSp>
          <p:nvGrpSpPr>
            <p:cNvPr id="2" name="Group 1">
              <a:extLst>
                <a:ext uri="{FF2B5EF4-FFF2-40B4-BE49-F238E27FC236}">
                  <a16:creationId xmlns:a16="http://schemas.microsoft.com/office/drawing/2014/main" id="{EE25C403-3A31-48DB-8CB0-8E9A71CB5356}"/>
                </a:ext>
              </a:extLst>
            </p:cNvPr>
            <p:cNvGrpSpPr/>
            <p:nvPr/>
          </p:nvGrpSpPr>
          <p:grpSpPr>
            <a:xfrm>
              <a:off x="4038600" y="2729159"/>
              <a:ext cx="4381500" cy="3443041"/>
              <a:chOff x="4038600" y="2729159"/>
              <a:chExt cx="4381500" cy="3443041"/>
            </a:xfrm>
          </p:grpSpPr>
          <p:cxnSp>
            <p:nvCxnSpPr>
              <p:cNvPr id="4" name="Straight Arrow Connector 3">
                <a:extLst>
                  <a:ext uri="{FF2B5EF4-FFF2-40B4-BE49-F238E27FC236}">
                    <a16:creationId xmlns:a16="http://schemas.microsoft.com/office/drawing/2014/main" id="{9E828574-E00F-4724-874F-80FEBFEEBFE0}"/>
                  </a:ext>
                </a:extLst>
              </p:cNvPr>
              <p:cNvCxnSpPr>
                <a:cxnSpLocks/>
              </p:cNvCxnSpPr>
              <p:nvPr/>
            </p:nvCxnSpPr>
            <p:spPr>
              <a:xfrm flipV="1">
                <a:off x="5075220" y="2897271"/>
                <a:ext cx="2084024" cy="1572510"/>
              </a:xfrm>
              <a:prstGeom prst="straightConnector1">
                <a:avLst/>
              </a:prstGeom>
              <a:ln w="28575">
                <a:tailEnd type="none"/>
              </a:ln>
            </p:spPr>
            <p:style>
              <a:lnRef idx="1">
                <a:schemeClr val="accent3"/>
              </a:lnRef>
              <a:fillRef idx="0">
                <a:schemeClr val="accent3"/>
              </a:fillRef>
              <a:effectRef idx="0">
                <a:schemeClr val="accent3"/>
              </a:effectRef>
              <a:fontRef idx="minor">
                <a:schemeClr val="tx1"/>
              </a:fontRef>
            </p:style>
          </p:cxnSp>
          <p:cxnSp>
            <p:nvCxnSpPr>
              <p:cNvPr id="15" name="Straight Arrow Connector 14">
                <a:extLst>
                  <a:ext uri="{FF2B5EF4-FFF2-40B4-BE49-F238E27FC236}">
                    <a16:creationId xmlns:a16="http://schemas.microsoft.com/office/drawing/2014/main" id="{F05ACD6F-A3A9-4DC8-A164-D3BCD6A70546}"/>
                  </a:ext>
                </a:extLst>
              </p:cNvPr>
              <p:cNvCxnSpPr>
                <a:cxnSpLocks/>
              </p:cNvCxnSpPr>
              <p:nvPr/>
            </p:nvCxnSpPr>
            <p:spPr>
              <a:xfrm flipV="1">
                <a:off x="5071575" y="2964861"/>
                <a:ext cx="2087669" cy="1870294"/>
              </a:xfrm>
              <a:prstGeom prst="straightConnector1">
                <a:avLst/>
              </a:prstGeom>
              <a:ln w="28575">
                <a:tailEnd type="none"/>
              </a:ln>
            </p:spPr>
            <p:style>
              <a:lnRef idx="1">
                <a:schemeClr val="accent3"/>
              </a:lnRef>
              <a:fillRef idx="0">
                <a:schemeClr val="accent3"/>
              </a:fillRef>
              <a:effectRef idx="0">
                <a:schemeClr val="accent3"/>
              </a:effectRef>
              <a:fontRef idx="minor">
                <a:schemeClr val="tx1"/>
              </a:fontRef>
            </p:style>
          </p:cxnSp>
          <p:cxnSp>
            <p:nvCxnSpPr>
              <p:cNvPr id="16" name="Straight Arrow Connector 15">
                <a:extLst>
                  <a:ext uri="{FF2B5EF4-FFF2-40B4-BE49-F238E27FC236}">
                    <a16:creationId xmlns:a16="http://schemas.microsoft.com/office/drawing/2014/main" id="{42E030E8-50E4-4082-8A8E-B5B4A42A23B9}"/>
                  </a:ext>
                </a:extLst>
              </p:cNvPr>
              <p:cNvCxnSpPr>
                <a:cxnSpLocks/>
              </p:cNvCxnSpPr>
              <p:nvPr/>
            </p:nvCxnSpPr>
            <p:spPr>
              <a:xfrm flipV="1">
                <a:off x="5069392" y="2964861"/>
                <a:ext cx="2123591" cy="2278021"/>
              </a:xfrm>
              <a:prstGeom prst="straightConnector1">
                <a:avLst/>
              </a:prstGeom>
              <a:ln w="28575">
                <a:tailEnd type="none"/>
              </a:ln>
            </p:spPr>
            <p:style>
              <a:lnRef idx="1">
                <a:schemeClr val="accent3"/>
              </a:lnRef>
              <a:fillRef idx="0">
                <a:schemeClr val="accent3"/>
              </a:fillRef>
              <a:effectRef idx="0">
                <a:schemeClr val="accent3"/>
              </a:effectRef>
              <a:fontRef idx="minor">
                <a:schemeClr val="tx1"/>
              </a:fontRef>
            </p:style>
          </p:cxnSp>
          <p:cxnSp>
            <p:nvCxnSpPr>
              <p:cNvPr id="17" name="Straight Arrow Connector 16">
                <a:extLst>
                  <a:ext uri="{FF2B5EF4-FFF2-40B4-BE49-F238E27FC236}">
                    <a16:creationId xmlns:a16="http://schemas.microsoft.com/office/drawing/2014/main" id="{3246569D-CB91-4EA5-962B-F790D77E846C}"/>
                  </a:ext>
                </a:extLst>
              </p:cNvPr>
              <p:cNvCxnSpPr>
                <a:cxnSpLocks/>
              </p:cNvCxnSpPr>
              <p:nvPr/>
            </p:nvCxnSpPr>
            <p:spPr>
              <a:xfrm flipV="1">
                <a:off x="5138708" y="2964861"/>
                <a:ext cx="2054275" cy="3207339"/>
              </a:xfrm>
              <a:prstGeom prst="straightConnector1">
                <a:avLst/>
              </a:prstGeom>
              <a:ln w="28575">
                <a:tailEnd type="none"/>
              </a:ln>
            </p:spPr>
            <p:style>
              <a:lnRef idx="1">
                <a:schemeClr val="accent3"/>
              </a:lnRef>
              <a:fillRef idx="0">
                <a:schemeClr val="accent3"/>
              </a:fillRef>
              <a:effectRef idx="0">
                <a:schemeClr val="accent3"/>
              </a:effectRef>
              <a:fontRef idx="minor">
                <a:schemeClr val="tx1"/>
              </a:fontRef>
            </p:style>
          </p:cxnSp>
          <p:sp>
            <p:nvSpPr>
              <p:cNvPr id="23" name="TextBox 22">
                <a:extLst>
                  <a:ext uri="{FF2B5EF4-FFF2-40B4-BE49-F238E27FC236}">
                    <a16:creationId xmlns:a16="http://schemas.microsoft.com/office/drawing/2014/main" id="{DAE1198F-2783-4D9D-A3BD-D05C8BE6AC77}"/>
                  </a:ext>
                </a:extLst>
              </p:cNvPr>
              <p:cNvSpPr txBox="1"/>
              <p:nvPr/>
            </p:nvSpPr>
            <p:spPr>
              <a:xfrm>
                <a:off x="7149719" y="2729159"/>
                <a:ext cx="1270381" cy="1077218"/>
              </a:xfrm>
              <a:prstGeom prst="rect">
                <a:avLst/>
              </a:prstGeom>
              <a:noFill/>
            </p:spPr>
            <p:txBody>
              <a:bodyPr wrap="square" rtlCol="0">
                <a:spAutoFit/>
              </a:bodyPr>
              <a:lstStyle/>
              <a:p>
                <a:pPr>
                  <a:spcAft>
                    <a:spcPts val="600"/>
                  </a:spcAft>
                </a:pPr>
                <a:r>
                  <a:rPr lang="en-US" dirty="0">
                    <a:solidFill>
                      <a:srgbClr val="FFFF00"/>
                    </a:solidFill>
                  </a:rPr>
                  <a:t>$101,310</a:t>
                </a:r>
              </a:p>
              <a:p>
                <a:pPr>
                  <a:spcAft>
                    <a:spcPts val="600"/>
                  </a:spcAft>
                </a:pPr>
                <a:r>
                  <a:rPr lang="en-US" u="sng" dirty="0"/>
                  <a:t>-$55,000</a:t>
                </a:r>
              </a:p>
              <a:p>
                <a:pPr>
                  <a:spcAft>
                    <a:spcPts val="600"/>
                  </a:spcAft>
                </a:pPr>
                <a:r>
                  <a:rPr lang="en-US" dirty="0"/>
                  <a:t>$46,310</a:t>
                </a:r>
              </a:p>
            </p:txBody>
          </p:sp>
          <p:cxnSp>
            <p:nvCxnSpPr>
              <p:cNvPr id="34" name="Straight Arrow Connector 33">
                <a:extLst>
                  <a:ext uri="{FF2B5EF4-FFF2-40B4-BE49-F238E27FC236}">
                    <a16:creationId xmlns:a16="http://schemas.microsoft.com/office/drawing/2014/main" id="{4FFEFAE7-E482-4B5B-BA6C-6B662B404EF0}"/>
                  </a:ext>
                </a:extLst>
              </p:cNvPr>
              <p:cNvCxnSpPr>
                <a:cxnSpLocks/>
              </p:cNvCxnSpPr>
              <p:nvPr/>
            </p:nvCxnSpPr>
            <p:spPr>
              <a:xfrm flipV="1">
                <a:off x="4038600" y="3246016"/>
                <a:ext cx="3154383" cy="791910"/>
              </a:xfrm>
              <a:prstGeom prst="straightConnector1">
                <a:avLst/>
              </a:prstGeom>
              <a:ln w="28575">
                <a:solidFill>
                  <a:schemeClr val="accent6">
                    <a:lumMod val="75000"/>
                  </a:schemeClr>
                </a:solidFill>
                <a:tailEnd type="none"/>
              </a:ln>
            </p:spPr>
            <p:style>
              <a:lnRef idx="1">
                <a:schemeClr val="accent3"/>
              </a:lnRef>
              <a:fillRef idx="0">
                <a:schemeClr val="accent3"/>
              </a:fillRef>
              <a:effectRef idx="0">
                <a:schemeClr val="accent3"/>
              </a:effectRef>
              <a:fontRef idx="minor">
                <a:schemeClr val="tx1"/>
              </a:fontRef>
            </p:style>
          </p:cxnSp>
        </p:grpSp>
      </p:grpSp>
    </p:spTree>
    <p:extLst>
      <p:ext uri="{BB962C8B-B14F-4D97-AF65-F5344CB8AC3E}">
        <p14:creationId xmlns:p14="http://schemas.microsoft.com/office/powerpoint/2010/main" val="1067505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a:xfrm>
            <a:off x="484710" y="452719"/>
            <a:ext cx="7055380" cy="767688"/>
          </a:xfrm>
        </p:spPr>
        <p:txBody>
          <a:bodyPr/>
          <a:lstStyle/>
          <a:p>
            <a:r>
              <a:rPr lang="en-US" sz="3600" dirty="0"/>
              <a:t>OTR 24: Business Energy Advisors Program</a:t>
            </a:r>
          </a:p>
        </p:txBody>
      </p:sp>
      <p:sp>
        <p:nvSpPr>
          <p:cNvPr id="7197" name="Slide Number Placeholder 4"/>
          <p:cNvSpPr>
            <a:spLocks noGrp="1"/>
          </p:cNvSpPr>
          <p:nvPr>
            <p:ph type="sldNum" sz="quarter" idx="12"/>
          </p:nvPr>
        </p:nvSpPr>
        <p:spPr>
          <a:noFill/>
        </p:spPr>
        <p:txBody>
          <a:bodyPr/>
          <a:lstStyle/>
          <a:p>
            <a:fld id="{04352C63-0803-47E4-B292-399603974D80}" type="slidenum">
              <a:rPr lang="en-US" smtClean="0"/>
              <a:pPr/>
              <a:t>6</a:t>
            </a:fld>
            <a:endParaRPr lang="en-US" dirty="0"/>
          </a:p>
        </p:txBody>
      </p:sp>
      <p:sp>
        <p:nvSpPr>
          <p:cNvPr id="4" name="Content Placeholder 3">
            <a:extLst>
              <a:ext uri="{FF2B5EF4-FFF2-40B4-BE49-F238E27FC236}">
                <a16:creationId xmlns:a16="http://schemas.microsoft.com/office/drawing/2014/main" id="{555DF51D-32F6-4F25-AE4D-CD6DBF950DAA}"/>
              </a:ext>
            </a:extLst>
          </p:cNvPr>
          <p:cNvSpPr>
            <a:spLocks noGrp="1"/>
          </p:cNvSpPr>
          <p:nvPr>
            <p:ph idx="1"/>
          </p:nvPr>
        </p:nvSpPr>
        <p:spPr>
          <a:xfrm>
            <a:off x="484710" y="2209801"/>
            <a:ext cx="8430690" cy="2971800"/>
          </a:xfrm>
        </p:spPr>
        <p:txBody>
          <a:bodyPr>
            <a:normAutofit/>
          </a:bodyPr>
          <a:lstStyle/>
          <a:p>
            <a:pPr marL="0" indent="0">
              <a:lnSpc>
                <a:spcPct val="90000"/>
              </a:lnSpc>
              <a:spcBef>
                <a:spcPts val="1800"/>
              </a:spcBef>
              <a:buNone/>
            </a:pPr>
            <a:r>
              <a:rPr lang="en-US" b="1" dirty="0">
                <a:solidFill>
                  <a:schemeClr val="accent6">
                    <a:lumMod val="75000"/>
                  </a:schemeClr>
                </a:solidFill>
              </a:rPr>
              <a:t>Goal</a:t>
            </a:r>
          </a:p>
          <a:p>
            <a:pPr marL="0" indent="0">
              <a:lnSpc>
                <a:spcPct val="90000"/>
              </a:lnSpc>
              <a:spcBef>
                <a:spcPts val="1800"/>
              </a:spcBef>
              <a:buNone/>
            </a:pPr>
            <a:r>
              <a:rPr lang="en-US" dirty="0">
                <a:solidFill>
                  <a:srgbClr val="FFFF00"/>
                </a:solidFill>
              </a:rPr>
              <a:t>Decrease GHG emissions from businesses and County government</a:t>
            </a:r>
          </a:p>
          <a:p>
            <a:pPr>
              <a:lnSpc>
                <a:spcPct val="90000"/>
              </a:lnSpc>
              <a:spcBef>
                <a:spcPts val="1800"/>
              </a:spcBef>
            </a:pPr>
            <a:r>
              <a:rPr lang="en-US" dirty="0"/>
              <a:t>Predictability for businesses and staff</a:t>
            </a:r>
          </a:p>
          <a:p>
            <a:pPr>
              <a:lnSpc>
                <a:spcPct val="90000"/>
              </a:lnSpc>
              <a:spcBef>
                <a:spcPts val="1800"/>
              </a:spcBef>
            </a:pPr>
            <a:r>
              <a:rPr lang="en-US" dirty="0"/>
              <a:t>In addition to BEA:</a:t>
            </a:r>
          </a:p>
          <a:p>
            <a:pPr lvl="1">
              <a:lnSpc>
                <a:spcPct val="90000"/>
              </a:lnSpc>
              <a:spcBef>
                <a:spcPts val="1800"/>
              </a:spcBef>
            </a:pPr>
            <a:r>
              <a:rPr lang="en-US" dirty="0"/>
              <a:t>Assist with County projects (e.g., airport geothermal RFI) </a:t>
            </a:r>
          </a:p>
          <a:p>
            <a:pPr lvl="1">
              <a:lnSpc>
                <a:spcPct val="90000"/>
              </a:lnSpc>
              <a:spcBef>
                <a:spcPts val="1800"/>
              </a:spcBef>
            </a:pPr>
            <a:r>
              <a:rPr lang="en-US" dirty="0"/>
              <a:t>Assist the County in achieving its vision for net-zero emissions </a:t>
            </a:r>
          </a:p>
          <a:p>
            <a:pPr marL="0" indent="0">
              <a:buNone/>
            </a:pPr>
            <a:endParaRPr lang="en-US" dirty="0"/>
          </a:p>
        </p:txBody>
      </p:sp>
    </p:spTree>
    <p:extLst>
      <p:ext uri="{BB962C8B-B14F-4D97-AF65-F5344CB8AC3E}">
        <p14:creationId xmlns:p14="http://schemas.microsoft.com/office/powerpoint/2010/main" val="145927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a:xfrm>
            <a:off x="484710" y="452719"/>
            <a:ext cx="7055380" cy="767688"/>
          </a:xfrm>
        </p:spPr>
        <p:txBody>
          <a:bodyPr/>
          <a:lstStyle/>
          <a:p>
            <a:r>
              <a:rPr lang="en-US" sz="3600" dirty="0"/>
              <a:t>OTR 24: Business Energy Advisors Program</a:t>
            </a:r>
          </a:p>
        </p:txBody>
      </p:sp>
      <p:sp>
        <p:nvSpPr>
          <p:cNvPr id="7197" name="Slide Number Placeholder 4"/>
          <p:cNvSpPr>
            <a:spLocks noGrp="1"/>
          </p:cNvSpPr>
          <p:nvPr>
            <p:ph type="sldNum" sz="quarter" idx="12"/>
          </p:nvPr>
        </p:nvSpPr>
        <p:spPr>
          <a:noFill/>
        </p:spPr>
        <p:txBody>
          <a:bodyPr/>
          <a:lstStyle/>
          <a:p>
            <a:fld id="{04352C63-0803-47E4-B292-399603974D80}" type="slidenum">
              <a:rPr lang="en-US" smtClean="0"/>
              <a:pPr/>
              <a:t>7</a:t>
            </a:fld>
            <a:endParaRPr lang="en-US" dirty="0"/>
          </a:p>
        </p:txBody>
      </p:sp>
      <p:sp>
        <p:nvSpPr>
          <p:cNvPr id="4" name="Content Placeholder 3">
            <a:extLst>
              <a:ext uri="{FF2B5EF4-FFF2-40B4-BE49-F238E27FC236}">
                <a16:creationId xmlns:a16="http://schemas.microsoft.com/office/drawing/2014/main" id="{555DF51D-32F6-4F25-AE4D-CD6DBF950DAA}"/>
              </a:ext>
            </a:extLst>
          </p:cNvPr>
          <p:cNvSpPr>
            <a:spLocks noGrp="1"/>
          </p:cNvSpPr>
          <p:nvPr>
            <p:ph idx="1"/>
          </p:nvPr>
        </p:nvSpPr>
        <p:spPr>
          <a:xfrm>
            <a:off x="563171" y="1676400"/>
            <a:ext cx="8199831" cy="2058969"/>
          </a:xfrm>
        </p:spPr>
        <p:txBody>
          <a:bodyPr>
            <a:normAutofit/>
          </a:bodyPr>
          <a:lstStyle/>
          <a:p>
            <a:pPr marL="0" indent="0">
              <a:buNone/>
            </a:pPr>
            <a:r>
              <a:rPr lang="en-US" b="1" dirty="0">
                <a:solidFill>
                  <a:schemeClr val="accent6">
                    <a:lumMod val="75000"/>
                  </a:schemeClr>
                </a:solidFill>
              </a:rPr>
              <a:t>Progress Report</a:t>
            </a:r>
          </a:p>
          <a:p>
            <a:r>
              <a:rPr lang="en-US" dirty="0"/>
              <a:t>NYSERDA grant goal was to conduct energy charrettes for 30 businesses by end of 2020</a:t>
            </a:r>
          </a:p>
          <a:p>
            <a:r>
              <a:rPr lang="en-US" dirty="0"/>
              <a:t>63% of goal achieved by end of first full year (Aug 2019)</a:t>
            </a:r>
          </a:p>
          <a:p>
            <a:r>
              <a:rPr lang="en-US" dirty="0"/>
              <a:t>Positive reviews from participating businesses</a:t>
            </a:r>
          </a:p>
        </p:txBody>
      </p:sp>
      <p:sp>
        <p:nvSpPr>
          <p:cNvPr id="7" name="TextBox 6">
            <a:extLst>
              <a:ext uri="{FF2B5EF4-FFF2-40B4-BE49-F238E27FC236}">
                <a16:creationId xmlns:a16="http://schemas.microsoft.com/office/drawing/2014/main" id="{757ACDF1-05D5-4F1D-B386-DDF1A6A5B327}"/>
              </a:ext>
            </a:extLst>
          </p:cNvPr>
          <p:cNvSpPr txBox="1"/>
          <p:nvPr/>
        </p:nvSpPr>
        <p:spPr>
          <a:xfrm>
            <a:off x="137514" y="4051529"/>
            <a:ext cx="4191000" cy="1477328"/>
          </a:xfrm>
          <a:prstGeom prst="rect">
            <a:avLst/>
          </a:prstGeom>
          <a:solidFill>
            <a:schemeClr val="accent3">
              <a:tint val="20000"/>
            </a:schemeClr>
          </a:solidFill>
        </p:spPr>
        <p:txBody>
          <a:bodyPr wrap="square" rtlCol="0">
            <a:spAutoFit/>
          </a:bodyPr>
          <a:lstStyle/>
          <a:p>
            <a:r>
              <a:rPr lang="en-US" dirty="0">
                <a:solidFill>
                  <a:schemeClr val="bg1"/>
                </a:solidFill>
              </a:rPr>
              <a:t>“Our participation in the BEA program was </a:t>
            </a:r>
            <a:r>
              <a:rPr lang="en-US" b="1" dirty="0">
                <a:solidFill>
                  <a:schemeClr val="bg1"/>
                </a:solidFill>
              </a:rPr>
              <a:t>transformational for our project </a:t>
            </a:r>
            <a:r>
              <a:rPr lang="en-US" dirty="0">
                <a:solidFill>
                  <a:schemeClr val="bg1"/>
                </a:solidFill>
              </a:rPr>
              <a:t>– it enhanced both the energy and financial performance of the building.”</a:t>
            </a:r>
          </a:p>
        </p:txBody>
      </p:sp>
      <p:sp>
        <p:nvSpPr>
          <p:cNvPr id="8" name="TextBox 7">
            <a:extLst>
              <a:ext uri="{FF2B5EF4-FFF2-40B4-BE49-F238E27FC236}">
                <a16:creationId xmlns:a16="http://schemas.microsoft.com/office/drawing/2014/main" id="{F949CE7C-2D9A-461D-A04E-BE813E1D13AD}"/>
              </a:ext>
            </a:extLst>
          </p:cNvPr>
          <p:cNvSpPr txBox="1"/>
          <p:nvPr/>
        </p:nvSpPr>
        <p:spPr>
          <a:xfrm>
            <a:off x="4663087" y="4953000"/>
            <a:ext cx="4343399" cy="1754326"/>
          </a:xfrm>
          <a:prstGeom prst="rect">
            <a:avLst/>
          </a:prstGeom>
          <a:solidFill>
            <a:schemeClr val="accent3">
              <a:tint val="20000"/>
            </a:schemeClr>
          </a:solidFill>
        </p:spPr>
        <p:txBody>
          <a:bodyPr wrap="square" rtlCol="0">
            <a:spAutoFit/>
          </a:bodyPr>
          <a:lstStyle/>
          <a:p>
            <a:r>
              <a:rPr lang="en-US" dirty="0">
                <a:solidFill>
                  <a:schemeClr val="bg1"/>
                </a:solidFill>
              </a:rPr>
              <a:t>“With the help of [the BEA team], we </a:t>
            </a:r>
            <a:r>
              <a:rPr lang="en-US" b="1" dirty="0">
                <a:solidFill>
                  <a:schemeClr val="bg1"/>
                </a:solidFill>
              </a:rPr>
              <a:t>took another look at our design, budget </a:t>
            </a:r>
            <a:r>
              <a:rPr lang="en-US" dirty="0">
                <a:solidFill>
                  <a:schemeClr val="bg1"/>
                </a:solidFill>
              </a:rPr>
              <a:t>and associated grants. We believe our current design is friendlier to our environment based on the changes we have made.”</a:t>
            </a:r>
          </a:p>
        </p:txBody>
      </p:sp>
    </p:spTree>
    <p:extLst>
      <p:ext uri="{BB962C8B-B14F-4D97-AF65-F5344CB8AC3E}">
        <p14:creationId xmlns:p14="http://schemas.microsoft.com/office/powerpoint/2010/main" val="3071877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 y="381000"/>
            <a:ext cx="7311490" cy="1400530"/>
          </a:xfrm>
        </p:spPr>
        <p:txBody>
          <a:bodyPr/>
          <a:lstStyle/>
          <a:p>
            <a:pPr eaLnBrk="1" hangingPunct="1"/>
            <a:r>
              <a:rPr lang="en-US" sz="3600" dirty="0">
                <a:solidFill>
                  <a:srgbClr val="FFFF00"/>
                </a:solidFill>
              </a:rPr>
              <a:t>OTR 25: </a:t>
            </a:r>
            <a:r>
              <a:rPr lang="en-US" sz="3600" dirty="0"/>
              <a:t>Municipal Housing Affordability Infrastructure Grant </a:t>
            </a:r>
            <a:r>
              <a:rPr lang="en-US" sz="1400" dirty="0">
                <a:solidFill>
                  <a:schemeClr val="tx1"/>
                </a:solidFill>
              </a:rPr>
              <a:t>(Budget Book p. 152)</a:t>
            </a:r>
            <a:endParaRPr lang="en-US" sz="3600" dirty="0">
              <a:solidFill>
                <a:schemeClr val="tx1"/>
              </a:solidFill>
            </a:endParaRPr>
          </a:p>
        </p:txBody>
      </p:sp>
      <p:sp>
        <p:nvSpPr>
          <p:cNvPr id="7197" name="Slide Number Placeholder 4"/>
          <p:cNvSpPr>
            <a:spLocks noGrp="1"/>
          </p:cNvSpPr>
          <p:nvPr>
            <p:ph type="sldNum" sz="quarter" idx="12"/>
          </p:nvPr>
        </p:nvSpPr>
        <p:spPr>
          <a:noFill/>
        </p:spPr>
        <p:txBody>
          <a:bodyPr/>
          <a:lstStyle/>
          <a:p>
            <a:fld id="{04352C63-0803-47E4-B292-399603974D80}" type="slidenum">
              <a:rPr lang="en-US" smtClean="0"/>
              <a:pPr/>
              <a:t>8</a:t>
            </a:fld>
            <a:endParaRPr lang="en-US" dirty="0"/>
          </a:p>
        </p:txBody>
      </p:sp>
      <p:sp>
        <p:nvSpPr>
          <p:cNvPr id="5" name="Content Placeholder 4">
            <a:extLst>
              <a:ext uri="{FF2B5EF4-FFF2-40B4-BE49-F238E27FC236}">
                <a16:creationId xmlns:a16="http://schemas.microsoft.com/office/drawing/2014/main" id="{3AA17BE4-155B-4020-AECA-607228159EEB}"/>
              </a:ext>
            </a:extLst>
          </p:cNvPr>
          <p:cNvSpPr>
            <a:spLocks noGrp="1"/>
          </p:cNvSpPr>
          <p:nvPr>
            <p:ph idx="1"/>
          </p:nvPr>
        </p:nvSpPr>
        <p:spPr>
          <a:xfrm>
            <a:off x="762000" y="2057400"/>
            <a:ext cx="8153400" cy="3200400"/>
          </a:xfrm>
        </p:spPr>
        <p:txBody>
          <a:bodyPr>
            <a:normAutofit/>
          </a:bodyPr>
          <a:lstStyle/>
          <a:p>
            <a:pPr marL="0" indent="0">
              <a:buNone/>
            </a:pPr>
            <a:r>
              <a:rPr lang="en-US" b="1" dirty="0">
                <a:solidFill>
                  <a:schemeClr val="accent6">
                    <a:lumMod val="75000"/>
                  </a:schemeClr>
                </a:solidFill>
              </a:rPr>
              <a:t>Request</a:t>
            </a:r>
          </a:p>
          <a:p>
            <a:r>
              <a:rPr lang="en-US" dirty="0"/>
              <a:t>Last year 1-year OTR using $45,000 of rollover</a:t>
            </a:r>
          </a:p>
          <a:p>
            <a:r>
              <a:rPr lang="en-US" dirty="0"/>
              <a:t>Continue as year 1 of a 3-year program through 2022</a:t>
            </a:r>
          </a:p>
          <a:p>
            <a:r>
              <a:rPr lang="en-US" dirty="0"/>
              <a:t>Includes $20,000 of rollover funds for 2020</a:t>
            </a:r>
          </a:p>
          <a:p>
            <a:r>
              <a:rPr lang="en-US" dirty="0"/>
              <a:t>Predictability for municipalities that funding will be available</a:t>
            </a:r>
          </a:p>
          <a:p>
            <a:r>
              <a:rPr lang="en-US" dirty="0"/>
              <a:t>After 2022, assess the program to determine impact on affordable housing</a:t>
            </a:r>
            <a:endParaRPr lang="en-US" dirty="0">
              <a:solidFill>
                <a:srgbClr val="FFFF00"/>
              </a:solidFill>
            </a:endParaRPr>
          </a:p>
          <a:p>
            <a:endParaRPr lang="en-US" dirty="0"/>
          </a:p>
        </p:txBody>
      </p:sp>
    </p:spTree>
    <p:extLst>
      <p:ext uri="{BB962C8B-B14F-4D97-AF65-F5344CB8AC3E}">
        <p14:creationId xmlns:p14="http://schemas.microsoft.com/office/powerpoint/2010/main" val="7192661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855</TotalTime>
  <Words>1504</Words>
  <Application>Microsoft Office PowerPoint</Application>
  <PresentationFormat>On-screen Show (4:3)</PresentationFormat>
  <Paragraphs>311</Paragraphs>
  <Slides>21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Century Gothic</vt:lpstr>
      <vt:lpstr>Lucida Grande</vt:lpstr>
      <vt:lpstr>Times New Roman</vt:lpstr>
      <vt:lpstr>Wingdings</vt:lpstr>
      <vt:lpstr>Wingdings 3</vt:lpstr>
      <vt:lpstr>Ion</vt:lpstr>
      <vt:lpstr>PowerPoint Presentation</vt:lpstr>
      <vt:lpstr>Recommended Budget</vt:lpstr>
      <vt:lpstr>Major Influences</vt:lpstr>
      <vt:lpstr>Full-Time Equivalents</vt:lpstr>
      <vt:lpstr>Over-Target Requests Supported by  the Recommended Budget</vt:lpstr>
      <vt:lpstr>OTR 24: Business Energy Advisors Program (Budget Book p. 151)</vt:lpstr>
      <vt:lpstr>OTR 24: Business Energy Advisors Program</vt:lpstr>
      <vt:lpstr>OTR 24: Business Energy Advisors Program</vt:lpstr>
      <vt:lpstr>OTR 25: Municipal Housing Affordability Infrastructure Grant (Budget Book p. 152)</vt:lpstr>
      <vt:lpstr>OTR 25: Municipal Housing Affordability Infrastructure Grant</vt:lpstr>
      <vt:lpstr>OTR 25: Municipal Housing Affordability Infrastructure Grant</vt:lpstr>
      <vt:lpstr>OTR 26: Southern Tier 8 Membership Dues (Budget Book p. 152)</vt:lpstr>
      <vt:lpstr>OTR 26: Southern Tier 8 Membership Dues</vt:lpstr>
      <vt:lpstr>OTR 26: Southern Tier 8 Membership Dues</vt:lpstr>
      <vt:lpstr>Over-Target Requests NOT Supported by the Recommended Budget</vt:lpstr>
      <vt:lpstr>OTR 27: Advisory Board Priorities (Budget Book p. 153)</vt:lpstr>
      <vt:lpstr>Tourism Program Budget</vt:lpstr>
      <vt:lpstr>Tourism Program Budget</vt:lpstr>
      <vt:lpstr>Revenue – Room Tax</vt:lpstr>
      <vt:lpstr>Expenditures – Room Tax</vt:lpstr>
      <vt:lpstr>Thank you for your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Autumn Edwards</dc:creator>
  <cp:lastModifiedBy>Autumn Edwards</cp:lastModifiedBy>
  <cp:revision>87</cp:revision>
  <cp:lastPrinted>2019-09-04T21:15:42Z</cp:lastPrinted>
  <dcterms:created xsi:type="dcterms:W3CDTF">2019-08-01T20:21:47Z</dcterms:created>
  <dcterms:modified xsi:type="dcterms:W3CDTF">2019-09-05T19:45:18Z</dcterms:modified>
</cp:coreProperties>
</file>