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417" r:id="rId1"/>
  </p:sldMasterIdLst>
  <p:notesMasterIdLst>
    <p:notesMasterId r:id="rId10"/>
  </p:notesMasterIdLst>
  <p:handoutMasterIdLst>
    <p:handoutMasterId r:id="rId11"/>
  </p:handoutMasterIdLst>
  <p:sldIdLst>
    <p:sldId id="264" r:id="rId2"/>
    <p:sldId id="266" r:id="rId3"/>
    <p:sldId id="275" r:id="rId4"/>
    <p:sldId id="271" r:id="rId5"/>
    <p:sldId id="276" r:id="rId6"/>
    <p:sldId id="278" r:id="rId7"/>
    <p:sldId id="279" r:id="rId8"/>
    <p:sldId id="280" r:id="rId9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9DBB"/>
    <a:srgbClr val="CCCCCC"/>
    <a:srgbClr val="4C6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95" autoAdjust="0"/>
    <p:restoredTop sz="90993" autoAdjust="0"/>
  </p:normalViewPr>
  <p:slideViewPr>
    <p:cSldViewPr>
      <p:cViewPr varScale="1">
        <p:scale>
          <a:sx n="94" d="100"/>
          <a:sy n="94" d="100"/>
        </p:scale>
        <p:origin x="2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4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iles\SolidWaste\Shared\Budget\2020\Budget%20Presentation\Fee%20and%20RateHistory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726400258803122E-2"/>
          <c:y val="0.25680990776150431"/>
          <c:w val="0.91643761189084327"/>
          <c:h val="0.52140193394002354"/>
        </c:manualLayout>
      </c:layout>
      <c:lineChart>
        <c:grouping val="standard"/>
        <c:varyColors val="0"/>
        <c:ser>
          <c:idx val="0"/>
          <c:order val="0"/>
          <c:tx>
            <c:strRef>
              <c:f>'af-disposal graph'!$A$4</c:f>
              <c:strCache>
                <c:ptCount val="1"/>
                <c:pt idx="0">
                  <c:v>Single Family Homes</c:v>
                </c:pt>
              </c:strCache>
            </c:strRef>
          </c:tx>
          <c:spPr>
            <a:ln w="28575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diamond"/>
            <c:size val="5"/>
            <c:spPr>
              <a:solidFill>
                <a:schemeClr val="accent3">
                  <a:lumMod val="75000"/>
                </a:schemeClr>
              </a:solidFill>
              <a:ln w="28575">
                <a:solidFill>
                  <a:schemeClr val="accent3">
                    <a:lumMod val="75000"/>
                  </a:schemeClr>
                </a:solidFill>
                <a:prstDash val="solid"/>
              </a:ln>
            </c:spPr>
          </c:marker>
          <c:cat>
            <c:numRef>
              <c:f>'af-disposal graph'!$R$3:$AC$3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'af-disposal graph'!$R$4:$AC$4</c:f>
              <c:numCache>
                <c:formatCode>"$"#,##0</c:formatCode>
                <c:ptCount val="12"/>
                <c:pt idx="0">
                  <c:v>54</c:v>
                </c:pt>
                <c:pt idx="1">
                  <c:v>56</c:v>
                </c:pt>
                <c:pt idx="2">
                  <c:v>56</c:v>
                </c:pt>
                <c:pt idx="3">
                  <c:v>56</c:v>
                </c:pt>
                <c:pt idx="4">
                  <c:v>56</c:v>
                </c:pt>
                <c:pt idx="5">
                  <c:v>56</c:v>
                </c:pt>
                <c:pt idx="6">
                  <c:v>52</c:v>
                </c:pt>
                <c:pt idx="7">
                  <c:v>55</c:v>
                </c:pt>
                <c:pt idx="8">
                  <c:v>55</c:v>
                </c:pt>
                <c:pt idx="9">
                  <c:v>55</c:v>
                </c:pt>
                <c:pt idx="10">
                  <c:v>58</c:v>
                </c:pt>
                <c:pt idx="11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0BC-4764-8E2D-13DF133958BD}"/>
            </c:ext>
          </c:extLst>
        </c:ser>
        <c:ser>
          <c:idx val="1"/>
          <c:order val="1"/>
          <c:tx>
            <c:strRef>
              <c:f>'af-disposal graph'!$A$5</c:f>
              <c:strCache>
                <c:ptCount val="1"/>
                <c:pt idx="0">
                  <c:v>Disposal Rate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cat>
            <c:numRef>
              <c:f>'af-disposal graph'!$R$3:$AC$3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'af-disposal graph'!$R$5:$AC$5</c:f>
              <c:numCache>
                <c:formatCode>"$"#,##0</c:formatCode>
                <c:ptCount val="12"/>
                <c:pt idx="0">
                  <c:v>80</c:v>
                </c:pt>
                <c:pt idx="1">
                  <c:v>85</c:v>
                </c:pt>
                <c:pt idx="2">
                  <c:v>85</c:v>
                </c:pt>
                <c:pt idx="3">
                  <c:v>85</c:v>
                </c:pt>
                <c:pt idx="4">
                  <c:v>85</c:v>
                </c:pt>
                <c:pt idx="5">
                  <c:v>85</c:v>
                </c:pt>
                <c:pt idx="6">
                  <c:v>85</c:v>
                </c:pt>
                <c:pt idx="7">
                  <c:v>85</c:v>
                </c:pt>
                <c:pt idx="8">
                  <c:v>85</c:v>
                </c:pt>
                <c:pt idx="9">
                  <c:v>85</c:v>
                </c:pt>
                <c:pt idx="10">
                  <c:v>90</c:v>
                </c:pt>
                <c:pt idx="11">
                  <c:v>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BC-4764-8E2D-13DF133958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262464"/>
        <c:axId val="105416192"/>
      </c:lineChart>
      <c:catAx>
        <c:axId val="10526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 pitchFamily="34" charset="0"/>
                <a:ea typeface="Comic Sans MS"/>
                <a:cs typeface="Arial" pitchFamily="34" charset="0"/>
              </a:defRPr>
            </a:pPr>
            <a:endParaRPr lang="en-US"/>
          </a:p>
        </c:txPr>
        <c:crossAx val="10541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416192"/>
        <c:scaling>
          <c:orientation val="minMax"/>
          <c:min val="4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&quot;$&quot;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" pitchFamily="34" charset="0"/>
                <a:ea typeface="Comic Sans MS"/>
                <a:cs typeface="Arial" pitchFamily="34" charset="0"/>
              </a:defRPr>
            </a:pPr>
            <a:endParaRPr lang="en-US"/>
          </a:p>
        </c:txPr>
        <c:crossAx val="105262464"/>
        <c:crosses val="autoZero"/>
        <c:crossBetween val="midCat"/>
        <c:majorUnit val="5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Comic Sans MS"/>
          <a:ea typeface="Comic Sans MS"/>
          <a:cs typeface="Comic Sans MS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0.04167</cdr:x>
      <cdr:y>0.04167</cdr:y>
    </cdr:from>
    <cdr:to>
      <cdr:x>0.97082</cdr:x>
      <cdr:y>0.22222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800" y="228600"/>
          <a:ext cx="6796919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4000" b="0" dirty="0">
              <a:latin typeface="Arial" pitchFamily="34" charset="0"/>
              <a:cs typeface="Arial" pitchFamily="34" charset="0"/>
            </a:rPr>
            <a:t>Fee History</a:t>
          </a:r>
        </a:p>
      </cdr:txBody>
    </cdr:sp>
  </cdr:relSizeAnchor>
  <cdr:relSizeAnchor xmlns:cdr="http://schemas.openxmlformats.org/drawingml/2006/chartDrawing">
    <cdr:from>
      <cdr:x>0.25373</cdr:x>
      <cdr:y>0.39516</cdr:y>
    </cdr:from>
    <cdr:to>
      <cdr:x>0.41767</cdr:x>
      <cdr:y>0.42243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25980" y="2301240"/>
          <a:ext cx="1356360" cy="160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0.39583</cdr:x>
      <cdr:y>0.54167</cdr:y>
    </cdr:from>
    <cdr:to>
      <cdr:x>0.79791</cdr:x>
      <cdr:y>0.59986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95600" y="2971800"/>
          <a:ext cx="2941247" cy="3192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000" dirty="0">
              <a:latin typeface="Arial" pitchFamily="34" charset="0"/>
              <a:cs typeface="Arial" pitchFamily="34" charset="0"/>
            </a:rPr>
            <a:t>Annual Fee (per</a:t>
          </a:r>
          <a:r>
            <a:rPr lang="en-US" sz="2000" baseline="0" dirty="0">
              <a:latin typeface="Arial" pitchFamily="34" charset="0"/>
              <a:cs typeface="Arial" pitchFamily="34" charset="0"/>
            </a:rPr>
            <a:t> Unit)</a:t>
          </a:r>
          <a:endParaRPr lang="en-US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0.375</cdr:x>
      <cdr:y>0.41667</cdr:y>
    </cdr:from>
    <cdr:to>
      <cdr:x>0.75723</cdr:x>
      <cdr:y>0.46627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743200" y="2286000"/>
          <a:ext cx="2796065" cy="2721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000" dirty="0">
              <a:latin typeface="Arial" pitchFamily="34" charset="0"/>
              <a:cs typeface="Arial" pitchFamily="34" charset="0"/>
            </a:rPr>
            <a:t>Disposal Fee (per Ton)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72" tIns="47736" rIns="95472" bIns="47736" numCol="1" anchor="t" anchorCtr="0" compatLnSpc="1">
            <a:prstTxWarp prst="textNoShape">
              <a:avLst/>
            </a:prstTxWarp>
          </a:bodyPr>
          <a:lstStyle>
            <a:lvl1pPr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4963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72" tIns="47736" rIns="95472" bIns="47736" numCol="1" anchor="t" anchorCtr="0" compatLnSpc="1">
            <a:prstTxWarp prst="textNoShape">
              <a:avLst/>
            </a:prstTxWarp>
          </a:bodyPr>
          <a:lstStyle>
            <a:lvl1pPr algn="r"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0680AFED-A77B-40C7-B8B6-BABC1868B1A9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72" tIns="47736" rIns="95472" bIns="47736" numCol="1" anchor="b" anchorCtr="0" compatLnSpc="1">
            <a:prstTxWarp prst="textNoShape">
              <a:avLst/>
            </a:prstTxWarp>
          </a:bodyPr>
          <a:lstStyle>
            <a:lvl1pPr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4963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72" tIns="47736" rIns="95472" bIns="47736" numCol="1" anchor="b" anchorCtr="0" compatLnSpc="1">
            <a:prstTxWarp prst="textNoShape">
              <a:avLst/>
            </a:prstTxWarp>
          </a:bodyPr>
          <a:lstStyle>
            <a:lvl1pPr algn="r"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295C753C-8A74-4592-AEAA-9A648AB26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>
            <a:lvl1pPr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144963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>
            <a:lvl1pPr algn="r"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073246B7-0637-4FF7-AF47-3DA203D6817F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0475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60" rIns="92519" bIns="4626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6" tIns="48313" rIns="96626" bIns="48313" numCol="1" anchor="b" anchorCtr="0" compatLnSpc="1">
            <a:prstTxWarp prst="textNoShape">
              <a:avLst/>
            </a:prstTxWarp>
          </a:bodyPr>
          <a:lstStyle>
            <a:lvl1pPr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144963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6" tIns="48313" rIns="96626" bIns="48313" numCol="1" anchor="b" anchorCtr="0" compatLnSpc="1">
            <a:prstTxWarp prst="textNoShape">
              <a:avLst/>
            </a:prstTxWarp>
          </a:bodyPr>
          <a:lstStyle>
            <a:lvl1pPr algn="r"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3041A98A-8F64-437C-B6C9-A07E06A25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948"/>
            <a:fld id="{3833F20F-32F2-4FAB-856F-A1C1CE8DF058}" type="slidenum">
              <a:rPr lang="en-US" smtClean="0">
                <a:latin typeface="Times New Roman" pitchFamily="18" charset="0"/>
              </a:rPr>
              <a:pPr defTabSz="953948"/>
              <a:t>0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948"/>
            <a:fld id="{18409600-5FDC-4F0B-9F0E-3192DC4EE0B7}" type="slidenum">
              <a:rPr lang="en-US" smtClean="0">
                <a:latin typeface="Times New Roman" pitchFamily="18" charset="0"/>
              </a:rPr>
              <a:pPr defTabSz="953948"/>
              <a:t>1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948"/>
            <a:fld id="{18409600-5FDC-4F0B-9F0E-3192DC4EE0B7}" type="slidenum">
              <a:rPr lang="en-US" smtClean="0">
                <a:latin typeface="Times New Roman" pitchFamily="18" charset="0"/>
              </a:rPr>
              <a:pPr defTabSz="953948"/>
              <a:t>2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948"/>
            <a:fld id="{19EC4009-3F80-4467-AC19-726203DE0D24}" type="slidenum">
              <a:rPr lang="en-US" smtClean="0">
                <a:latin typeface="Times New Roman" pitchFamily="18" charset="0"/>
              </a:rPr>
              <a:pPr defTabSz="953948"/>
              <a:t>3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948"/>
            <a:fld id="{18409600-5FDC-4F0B-9F0E-3192DC4EE0B7}" type="slidenum">
              <a:rPr lang="en-US" smtClean="0">
                <a:latin typeface="Times New Roman" pitchFamily="18" charset="0"/>
              </a:rPr>
              <a:pPr defTabSz="953948"/>
              <a:t>5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948"/>
            <a:fld id="{18409600-5FDC-4F0B-9F0E-3192DC4EE0B7}" type="slidenum">
              <a:rPr lang="en-US" smtClean="0">
                <a:latin typeface="Times New Roman" pitchFamily="18" charset="0"/>
              </a:rPr>
              <a:pPr defTabSz="953948"/>
              <a:t>6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948"/>
            <a:fld id="{18409600-5FDC-4F0B-9F0E-3192DC4EE0B7}" type="slidenum">
              <a:rPr lang="en-US" smtClean="0">
                <a:latin typeface="Times New Roman" pitchFamily="18" charset="0"/>
              </a:rPr>
              <a:pPr defTabSz="953948"/>
              <a:t>7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CE896-C56A-4560-A1B6-7EA4D8C009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36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9459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6613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447515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8280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17269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05726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EB928-FEC0-4342-943B-6621DDE8D1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78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590D2-5E58-441C-824F-75B27289F5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75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46FE4-4670-422F-9732-4DD1102CBA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91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93330-67CD-44E1-8F85-693ED61197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7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82797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C5B75-2CE4-4443-8462-55549DD730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D9D60-9270-4187-851B-0D7D5332D1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4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D9E89-94D2-4F14-919C-405B34B016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08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FBA23-F2F2-4CA5-B2F3-23FCFB7959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03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988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print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24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18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  <p:sldLayoutId id="2147484429" r:id="rId12"/>
    <p:sldLayoutId id="2147484430" r:id="rId13"/>
    <p:sldLayoutId id="2147484431" r:id="rId14"/>
    <p:sldLayoutId id="2147484432" r:id="rId15"/>
    <p:sldLayoutId id="2147484433" r:id="rId16"/>
    <p:sldLayoutId id="2147484434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3AF079E-9A07-4E63-8AD9-396CF9AD2A10}"/>
              </a:ext>
            </a:extLst>
          </p:cNvPr>
          <p:cNvSpPr txBox="1"/>
          <p:nvPr/>
        </p:nvSpPr>
        <p:spPr>
          <a:xfrm>
            <a:off x="2057400" y="8382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Tompkins County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4725E8-AB95-4D13-98FB-8D8D63AB03AF}"/>
              </a:ext>
            </a:extLst>
          </p:cNvPr>
          <p:cNvSpPr txBox="1"/>
          <p:nvPr/>
        </p:nvSpPr>
        <p:spPr>
          <a:xfrm>
            <a:off x="952500" y="2252926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Recycling and Materials Management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0AF6C2-3084-4285-8E91-C070FE0D9886}"/>
              </a:ext>
            </a:extLst>
          </p:cNvPr>
          <p:cNvSpPr txBox="1"/>
          <p:nvPr/>
        </p:nvSpPr>
        <p:spPr>
          <a:xfrm>
            <a:off x="1600200" y="4459069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2020 Budget Presentation</a:t>
            </a:r>
          </a:p>
        </p:txBody>
      </p:sp>
      <p:pic>
        <p:nvPicPr>
          <p:cNvPr id="12" name="Picture 11" descr="A picture containing object&#10;&#10;Description automatically generated">
            <a:extLst>
              <a:ext uri="{FF2B5EF4-FFF2-40B4-BE49-F238E27FC236}">
                <a16:creationId xmlns:a16="http://schemas.microsoft.com/office/drawing/2014/main" id="{91426E55-349A-4348-A663-C74802A803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1489841" cy="1440180"/>
          </a:xfrm>
          <a:prstGeom prst="rect">
            <a:avLst/>
          </a:prstGeom>
          <a:effectLst>
            <a:softEdge rad="31750"/>
          </a:effectLst>
          <a:scene3d>
            <a:camera prst="orthographicFront"/>
            <a:lightRig rig="threePt" dir="t"/>
          </a:scene3d>
          <a:sp3d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Recommended Budget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299388"/>
              </p:ext>
            </p:extLst>
          </p:nvPr>
        </p:nvGraphicFramePr>
        <p:xfrm>
          <a:off x="1143000" y="2667000"/>
          <a:ext cx="6705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2019</a:t>
                      </a:r>
                      <a:endParaRPr lang="en-US" baseline="0" dirty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baseline="0" dirty="0">
                          <a:latin typeface="Calibri" pitchFamily="34" charset="0"/>
                        </a:rPr>
                        <a:t>Modified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2020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Recommended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$ Change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% Change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Expenditures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$6,262,128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$6,596,411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$334,283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5.34%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Revenues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-$6,232,828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-$6,596,411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-$363,583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5.83%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Net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Local</a:t>
                      </a:r>
                      <a:endParaRPr lang="en-US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$29,300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-$29,300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-100.00%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640B4A-AD14-43E8-9370-FC80E88570F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Full-Time Equivalents</a:t>
            </a:r>
          </a:p>
        </p:txBody>
      </p:sp>
      <p:sp>
        <p:nvSpPr>
          <p:cNvPr id="41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640B4A-AD14-43E8-9370-FC80E88570F7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818816"/>
              </p:ext>
            </p:extLst>
          </p:nvPr>
        </p:nvGraphicFramePr>
        <p:xfrm>
          <a:off x="914400" y="2514600"/>
          <a:ext cx="7331959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5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2017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2018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2019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2020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Target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2020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Rec.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#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Change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% 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Change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14.0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14.40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14.30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13.90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13.90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-.40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-2.8%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2020 Major Influences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2018 Recycling collection contract - $500,000 increase</a:t>
            </a:r>
          </a:p>
          <a:p>
            <a:pPr>
              <a:lnSpc>
                <a:spcPct val="150000"/>
              </a:lnSpc>
            </a:pPr>
            <a:r>
              <a:rPr lang="en-US" dirty="0"/>
              <a:t>New waste haul/disposal contract - $200,000 increase</a:t>
            </a:r>
          </a:p>
          <a:p>
            <a:pPr>
              <a:lnSpc>
                <a:spcPct val="150000"/>
              </a:lnSpc>
            </a:pPr>
            <a:r>
              <a:rPr lang="en-US" dirty="0"/>
              <a:t>Significant decline in recycling revenue</a:t>
            </a:r>
          </a:p>
          <a:p>
            <a:pPr>
              <a:lnSpc>
                <a:spcPct val="150000"/>
              </a:lnSpc>
            </a:pPr>
            <a:r>
              <a:rPr lang="en-US" dirty="0"/>
              <a:t>Issue draft RFP for RSWC and award contract</a:t>
            </a:r>
          </a:p>
          <a:p>
            <a:pPr>
              <a:lnSpc>
                <a:spcPct val="150000"/>
              </a:lnSpc>
            </a:pPr>
            <a:r>
              <a:rPr lang="en-US" dirty="0"/>
              <a:t>Growth in food scrap recycling tons and participation-residential &amp; commercial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8D95FF-59D0-46EF-A534-08932D93D23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46FE4-4670-422F-9732-4DD1102CBAD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914400" y="685800"/>
          <a:ext cx="7315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Fee Increases - $297,467</a:t>
            </a:r>
          </a:p>
        </p:txBody>
      </p:sp>
      <p:sp>
        <p:nvSpPr>
          <p:cNvPr id="41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640B4A-AD14-43E8-9370-FC80E88570F7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1600200"/>
          <a:ext cx="7315201" cy="47244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9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Annual Fee (residential)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$58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$1= $53,000 expense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Disposal Fee (per ton)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$90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$93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Recycling Fee (per ton)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Commercial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Tires (per ton)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$225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$285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Commercial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Food Scraps (per ton)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Commercial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Yard Waste (per ton)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$40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$90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Commercial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Yard Waste (per bag)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Residential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Electronics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$15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Residential (TV's &amp; Monitors)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FS Transport Container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$12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44890" cy="1400530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chemeClr val="tx1"/>
                </a:solidFill>
              </a:rPr>
              <a:t>Expense Reductions-$97,000</a:t>
            </a:r>
          </a:p>
        </p:txBody>
      </p:sp>
      <p:sp>
        <p:nvSpPr>
          <p:cNvPr id="41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640B4A-AD14-43E8-9370-FC80E88570F7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2514600"/>
          <a:ext cx="5486400" cy="1828800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Amount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Contractual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$38,000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Equipment Reserve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$50,000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Purchase of Recyclables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$9,000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44890" cy="1400530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tx1"/>
                </a:solidFill>
              </a:rPr>
              <a:t>Anticipated Year End Fund Balance</a:t>
            </a:r>
          </a:p>
        </p:txBody>
      </p:sp>
      <p:sp>
        <p:nvSpPr>
          <p:cNvPr id="41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640B4A-AD14-43E8-9370-FC80E88570F7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800" y="2514600"/>
          <a:ext cx="5486400" cy="18288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Amount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9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$1,767,000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$1,355,000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$1,045,000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284</Words>
  <Application>Microsoft Office PowerPoint</Application>
  <PresentationFormat>On-screen Show (4:3)</PresentationFormat>
  <Paragraphs>123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Ion</vt:lpstr>
      <vt:lpstr>PowerPoint Presentation</vt:lpstr>
      <vt:lpstr>Recommended Budget</vt:lpstr>
      <vt:lpstr>Full-Time Equivalents</vt:lpstr>
      <vt:lpstr>2020 Major Influences</vt:lpstr>
      <vt:lpstr>PowerPoint Presentation</vt:lpstr>
      <vt:lpstr>Fee Increases - $297,467</vt:lpstr>
      <vt:lpstr>Expense Reductions-$97,000</vt:lpstr>
      <vt:lpstr>Anticipated Year End Fund Balance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Autumn Edwards</dc:creator>
  <cp:lastModifiedBy>Autumn Edwards</cp:lastModifiedBy>
  <cp:revision>17</cp:revision>
  <cp:lastPrinted>2019-09-05T19:46:31Z</cp:lastPrinted>
  <dcterms:created xsi:type="dcterms:W3CDTF">2019-08-01T20:21:47Z</dcterms:created>
  <dcterms:modified xsi:type="dcterms:W3CDTF">2019-09-05T19:46:48Z</dcterms:modified>
</cp:coreProperties>
</file>